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353" r:id="rId4"/>
    <p:sldId id="363" r:id="rId5"/>
    <p:sldId id="364" r:id="rId6"/>
    <p:sldId id="355" r:id="rId7"/>
    <p:sldId id="354" r:id="rId8"/>
    <p:sldId id="361" r:id="rId9"/>
    <p:sldId id="358" r:id="rId10"/>
    <p:sldId id="365" r:id="rId11"/>
    <p:sldId id="3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unchyData/pg_tileser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unchyData/pg_tileserv" TargetMode="External"/><Relationship Id="rId2" Type="http://schemas.openxmlformats.org/officeDocument/2006/relationships/hyperlink" Target="https://access.crunchydata.com/documentation/pg_tileserv/1.0.1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PostGIS_Full_Version.html" TargetMode="External"/><Relationship Id="rId2" Type="http://schemas.openxmlformats.org/officeDocument/2006/relationships/hyperlink" Target="https://postgis.net/docs/ST_AsMV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ED18-FEDC-5281-2A65-068E1D7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altLang="zh-CN" dirty="0"/>
              <a:t>Leaflet &amp; </a:t>
            </a:r>
            <a:r>
              <a:rPr lang="en-US" altLang="zh-CN" dirty="0" err="1"/>
              <a:t>pg_tileserv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69F5-1FDF-E600-E057-66736C19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1328"/>
            <a:ext cx="11029615" cy="467451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Leaflet</a:t>
            </a:r>
            <a:r>
              <a:rPr lang="en-US" altLang="zh-CN" sz="2000" dirty="0"/>
              <a:t> is a lightweight, open-source JavaScript library for building interactive maps in web browsers.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Simple and fast to use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Easily supports tile layers, markers, popups, etc.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Works well with OpenStreetMap, custom tiles, and </a:t>
            </a:r>
            <a:r>
              <a:rPr lang="en-US" altLang="zh-CN" sz="2000" dirty="0" err="1"/>
              <a:t>GeoJSON</a:t>
            </a:r>
            <a:endParaRPr lang="en-US" altLang="zh-CN" sz="2000" dirty="0"/>
          </a:p>
          <a:p>
            <a:r>
              <a:rPr lang="en-US" altLang="zh-CN" sz="2000" dirty="0"/>
              <a:t>You can use Leaflet + </a:t>
            </a:r>
            <a:r>
              <a:rPr lang="en-US" altLang="zh-CN" sz="2000" dirty="0" err="1"/>
              <a:t>pg_tileserv</a:t>
            </a:r>
            <a:r>
              <a:rPr lang="en-US" altLang="zh-CN" sz="2000" dirty="0"/>
              <a:t> to: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Create a </a:t>
            </a:r>
            <a:r>
              <a:rPr lang="en-US" altLang="zh-CN" sz="2000" dirty="0" err="1"/>
              <a:t>PostGIS</a:t>
            </a:r>
            <a:r>
              <a:rPr lang="en-US" altLang="zh-CN" sz="2000" dirty="0"/>
              <a:t> table with geometry (e.g., points, lines, polygons)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Run </a:t>
            </a:r>
            <a:r>
              <a:rPr lang="en-US" altLang="zh-CN" sz="2000" dirty="0" err="1"/>
              <a:t>pg_tileserv</a:t>
            </a:r>
            <a:r>
              <a:rPr lang="en-US" altLang="zh-CN" sz="2000" dirty="0"/>
              <a:t> to expose that data as vector tile URLs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Use Leaflet + </a:t>
            </a:r>
            <a:r>
              <a:rPr lang="en-US" altLang="zh-CN" sz="2000" dirty="0" err="1"/>
              <a:t>VectorGrid</a:t>
            </a:r>
            <a:r>
              <a:rPr lang="en-US" altLang="zh-CN" sz="2000" dirty="0"/>
              <a:t> plugin to display those tiles in a web map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US" altLang="zh-CN" sz="2000" dirty="0"/>
              <a:t>Add popups, click events, and hover effects for interactivity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607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EA2-7FB8-C513-69E9-51202B96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379"/>
          </a:xfrm>
        </p:spPr>
        <p:txBody>
          <a:bodyPr/>
          <a:lstStyle/>
          <a:p>
            <a:r>
              <a:rPr lang="en-US" altLang="zh-CN" dirty="0"/>
              <a:t>example - leaflet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516462-C08E-D550-33D3-5526CF432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6453"/>
            <a:ext cx="10839664" cy="230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zh-CN" altLang="zh-CN" dirty="0">
                <a:solidFill>
                  <a:schemeClr val="tx1"/>
                </a:solidFill>
              </a:rPr>
              <a:t>Understand What You Have</a:t>
            </a:r>
          </a:p>
          <a:p>
            <a:pPr marL="666900" lvl="1" indent="-342900" fontAlgn="base">
              <a:buFont typeface="+mj-lt"/>
              <a:buAutoNum type="alphaLcPeriod"/>
            </a:pPr>
            <a:r>
              <a:rPr lang="zh-CN" altLang="zh-CN" dirty="0">
                <a:solidFill>
                  <a:schemeClr val="tx1"/>
                </a:solidFill>
              </a:rPr>
              <a:t>The JSON in your image defines a vector tile layer hosted locally by </a:t>
            </a:r>
            <a:r>
              <a:rPr lang="zh-CN" altLang="zh-C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pg_tileserv</a:t>
            </a:r>
            <a:r>
              <a:rPr lang="zh-CN" altLang="zh-CN" dirty="0">
                <a:solidFill>
                  <a:schemeClr val="tx1"/>
                </a:solidFill>
              </a:rPr>
              <a:t>. The tileurl points to:</a:t>
            </a:r>
            <a:endParaRPr lang="en-US" altLang="zh-CN" dirty="0">
              <a:solidFill>
                <a:schemeClr val="tx1"/>
              </a:solidFill>
            </a:endParaRPr>
          </a:p>
          <a:p>
            <a:pPr marL="324000" lvl="1" indent="0" fontAlgn="base">
              <a:buNone/>
            </a:pPr>
            <a:r>
              <a:rPr lang="en-US" altLang="zh-CN" i="1" dirty="0">
                <a:solidFill>
                  <a:schemeClr val="tx1"/>
                </a:solidFill>
              </a:rPr>
              <a:t>http://localhost:7800/ch11.boroughs/{z}/{x}/{y}.pbf</a:t>
            </a:r>
          </a:p>
          <a:p>
            <a:pPr marL="324000" lvl="1" indent="0" fontAlgn="base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fontAlgn="base"/>
            <a:r>
              <a:rPr lang="en-US" altLang="zh-CN" dirty="0">
                <a:solidFill>
                  <a:schemeClr val="tx1"/>
                </a:solidFill>
              </a:rPr>
              <a:t>Get HTML template</a:t>
            </a:r>
          </a:p>
          <a:p>
            <a:pPr lvl="1" fontAlgn="base"/>
            <a:r>
              <a:rPr lang="en-US" altLang="zh-CN" dirty="0">
                <a:solidFill>
                  <a:schemeClr val="tx1"/>
                </a:solidFill>
              </a:rPr>
              <a:t>https://github.com/gisynw/ssj-376/blob/main/docs/Lectures/Week14/dynamics.html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307592"/>
            <a:ext cx="4320227" cy="23957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POSTGIS IN WEB APPLICATIONS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32FE-F110-9CF8-B2E1-85964168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C8F78-3B19-E1A3-868A-05C89CEC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000" y="1738885"/>
            <a:ext cx="8646534" cy="2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Understand what pg_tileserv is and what it does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Learn how to install, configure, and run pg_tileserv (on Windows)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Publish a PostGIS table as a vector tile service</a:t>
            </a:r>
          </a:p>
          <a:p>
            <a:pPr marR="0" lvl="0" fontAlgn="base">
              <a:buFont typeface="Wingdings" panose="05000000000000000000" pitchFamily="2" charset="2"/>
              <a:buChar char="n"/>
              <a:tabLst/>
            </a:pPr>
            <a:r>
              <a:rPr lang="zh-CN" altLang="zh-CN" sz="2400" dirty="0">
                <a:latin typeface="Fort"/>
              </a:rPr>
              <a:t>Visualize the layer using Leaflet</a:t>
            </a:r>
          </a:p>
        </p:txBody>
      </p:sp>
    </p:spTree>
    <p:extLst>
      <p:ext uri="{BB962C8B-B14F-4D97-AF65-F5344CB8AC3E}">
        <p14:creationId xmlns:p14="http://schemas.microsoft.com/office/powerpoint/2010/main" val="90923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8E9A-A7F2-13A0-8502-D10C484A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pg_tileserv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36F8-0162-5327-FEE5-6A20A55C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44" y="1748437"/>
            <a:ext cx="11029615" cy="3829403"/>
          </a:xfrm>
        </p:spPr>
        <p:txBody>
          <a:bodyPr>
            <a:no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A lightweight tile server from </a:t>
            </a:r>
            <a:r>
              <a:rPr lang="en-US" altLang="zh-CN" sz="2400" dirty="0">
                <a:hlinkClick r:id="rId2"/>
              </a:rPr>
              <a:t>CrunchyData</a:t>
            </a:r>
            <a:r>
              <a:rPr lang="zh-CN" altLang="en-US" sz="2400" dirty="0"/>
              <a:t>， </a:t>
            </a:r>
            <a:r>
              <a:rPr lang="en-US" altLang="zh-CN" sz="2400" dirty="0">
                <a:hlinkClick r:id="rId3"/>
              </a:rPr>
              <a:t>GitHub Documentation</a:t>
            </a:r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Built on </a:t>
            </a:r>
            <a:r>
              <a:rPr lang="en-US" altLang="zh-CN" sz="2400" dirty="0" err="1"/>
              <a:t>PostGIS’s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ST_AsMVT</a:t>
            </a:r>
            <a:r>
              <a:rPr lang="en-US" altLang="zh-CN" sz="2400" dirty="0"/>
              <a:t> function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Auto-generates tiles from spatial tables in PostgreSQL/</a:t>
            </a:r>
            <a:r>
              <a:rPr lang="en-US" altLang="zh-CN" sz="2400" dirty="0" err="1"/>
              <a:t>PostGIS</a:t>
            </a:r>
            <a:endParaRPr lang="en-US" altLang="zh-CN" sz="2400" dirty="0"/>
          </a:p>
          <a:p>
            <a:pPr marL="6669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2400" dirty="0"/>
              <a:t>No configuration required — it auto-detects all geometry tables!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73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696-9DA8-7E07-0DE6-6B4EF0B3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3237-BCB9-7672-4B78-3F74F1E2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217627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>
                <a:effectLst/>
                <a:latin typeface="Fort"/>
              </a:rPr>
              <a:t>PostgreSQL 9.5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1" i="0" dirty="0" err="1">
                <a:effectLst/>
                <a:latin typeface="Fort"/>
              </a:rPr>
              <a:t>PostGIS</a:t>
            </a:r>
            <a:r>
              <a:rPr lang="en-US" altLang="zh-CN" b="1" i="0" dirty="0">
                <a:effectLst/>
                <a:latin typeface="Fort"/>
              </a:rPr>
              <a:t> 2.4</a:t>
            </a:r>
            <a:r>
              <a:rPr lang="en-US" altLang="zh-CN" b="0" i="0" dirty="0">
                <a:effectLst/>
                <a:latin typeface="Fort"/>
              </a:rPr>
              <a:t> or later</a:t>
            </a:r>
          </a:p>
          <a:p>
            <a:pPr algn="l">
              <a:buFont typeface="Wingdings" panose="05000000000000000000" pitchFamily="2" charset="2"/>
              <a:buChar char="n"/>
            </a:pPr>
            <a:r>
              <a:rPr lang="en-US" altLang="zh-CN" b="0" i="0" dirty="0">
                <a:effectLst/>
                <a:latin typeface="Fort"/>
              </a:rPr>
              <a:t>The tile server depends on the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2"/>
              </a:rPr>
              <a:t>ST_AsMVT</a:t>
            </a:r>
            <a:r>
              <a:rPr lang="en-US" altLang="zh-CN" b="0" i="0" u="none" strike="noStrike" dirty="0">
                <a:solidFill>
                  <a:srgbClr val="0167B3"/>
                </a:solidFill>
                <a:effectLst/>
                <a:latin typeface="Fort"/>
                <a:hlinkClick r:id="rId2"/>
              </a:rPr>
              <a:t>()</a:t>
            </a:r>
            <a:r>
              <a:rPr lang="en-US" altLang="zh-CN" b="0" i="0" dirty="0">
                <a:effectLst/>
                <a:latin typeface="Fort"/>
              </a:rPr>
              <a:t> function, which is only available if </a:t>
            </a:r>
            <a:r>
              <a:rPr lang="en-US" altLang="zh-CN" b="0" i="0" dirty="0" err="1">
                <a:effectLst/>
                <a:latin typeface="Fort"/>
              </a:rPr>
              <a:t>PostGIS</a:t>
            </a:r>
            <a:r>
              <a:rPr lang="en-US" altLang="zh-CN" b="0" i="0" dirty="0">
                <a:effectLst/>
                <a:latin typeface="Fort"/>
              </a:rPr>
              <a:t> has been compiled with support for the </a:t>
            </a:r>
            <a:r>
              <a:rPr lang="en-US" altLang="zh-CN" b="1" i="0" dirty="0" err="1">
                <a:effectLst/>
                <a:latin typeface="Fort"/>
              </a:rPr>
              <a:t>libprotobuf</a:t>
            </a:r>
            <a:r>
              <a:rPr lang="en-US" altLang="zh-CN" b="0" i="0" dirty="0">
                <a:effectLst/>
                <a:latin typeface="Fort"/>
              </a:rPr>
              <a:t> library. See the output from </a:t>
            </a:r>
            <a:r>
              <a:rPr lang="en-US" altLang="zh-CN" b="0" i="0" u="none" strike="noStrike" dirty="0" err="1">
                <a:solidFill>
                  <a:srgbClr val="0167B3"/>
                </a:solidFill>
                <a:effectLst/>
                <a:latin typeface="Fort"/>
                <a:hlinkClick r:id="rId3"/>
              </a:rPr>
              <a:t>PostGIS_Full_Version</a:t>
            </a:r>
            <a:r>
              <a:rPr lang="en-US" altLang="zh-CN" b="0" i="0" dirty="0">
                <a:effectLst/>
                <a:latin typeface="Fort"/>
              </a:rPr>
              <a:t>, for example: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postgis_full_version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91B0F-6D8A-8374-E488-A7D547A2B932}"/>
              </a:ext>
            </a:extLst>
          </p:cNvPr>
          <p:cNvSpPr txBox="1"/>
          <p:nvPr/>
        </p:nvSpPr>
        <p:spPr>
          <a:xfrm>
            <a:off x="2937510" y="3785616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POSTGIS="3.5.2 3.5.2" [EXTENSION] PGSQL="170" GEOS="3.13.0-CAPI-1.19.0" PROJ="8.2.1 NETWORK_ENABLED=OFF URL_ENDPOINT=https://cdn.proj.org USER_WRITABLE_DIRECTORY=C:\Windows\ServiceProfiles\NetworkService\AppData\Local/proj DATABASE_PATH=D:\PostgreSQL\share\contrib\postgis-3.5\proj\proj.db" (compiled against PROJ 8.2.1) GDAL="GDAL 3.9.2, released 2024/08/13" LIBXML="2.12.5" LIBJSON="0.12" LIBPROTOBUF="1.2.1" WAGYU="0.5.0 (Internal)" RASTER</a:t>
            </a:r>
          </a:p>
        </p:txBody>
      </p:sp>
    </p:spTree>
    <p:extLst>
      <p:ext uri="{BB962C8B-B14F-4D97-AF65-F5344CB8AC3E}">
        <p14:creationId xmlns:p14="http://schemas.microsoft.com/office/powerpoint/2010/main" val="24881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C919-2ED2-C7DB-8E10-62F1CAAE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Download </a:t>
            </a:r>
            <a:r>
              <a:rPr lang="en-US" altLang="zh-CN" dirty="0" err="1"/>
              <a:t>pg_tileserv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697C-DA2B-C70C-54BA-E9B141AD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99616"/>
            <a:ext cx="11029615" cy="2626261"/>
          </a:xfrm>
        </p:spPr>
        <p:txBody>
          <a:bodyPr/>
          <a:lstStyle/>
          <a:p>
            <a:r>
              <a:rPr lang="en-US" altLang="zh-CN" dirty="0"/>
              <a:t>Download install package from GitHub: https://github.com/gisynw/ssj-376/tree/main/docs/Lectures/Week14</a:t>
            </a:r>
          </a:p>
          <a:p>
            <a:endParaRPr lang="en-US" altLang="zh-CN" dirty="0"/>
          </a:p>
          <a:p>
            <a:r>
              <a:rPr lang="en-US" altLang="zh-CN" dirty="0"/>
              <a:t>Extract .zip → Keep pg_tileserv.exe and assets/ in the same folder</a:t>
            </a:r>
          </a:p>
          <a:p>
            <a:endParaRPr lang="en-US" altLang="zh-CN" dirty="0"/>
          </a:p>
          <a:p>
            <a:r>
              <a:rPr lang="en-US" altLang="zh-CN" dirty="0"/>
              <a:t>No installer needed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2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EC03-6213-8EBE-81B2-A7EA6C78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7"/>
          </a:xfrm>
        </p:spPr>
        <p:txBody>
          <a:bodyPr/>
          <a:lstStyle/>
          <a:p>
            <a:r>
              <a:rPr lang="en-US" altLang="zh-CN" dirty="0"/>
              <a:t>Connection to </a:t>
            </a:r>
            <a:r>
              <a:rPr lang="en-US" altLang="zh-CN" dirty="0" err="1"/>
              <a:t>pg_tileserv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EC00-A091-C8F1-A65D-AF4D262A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45336"/>
            <a:ext cx="11029615" cy="56692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 </a:t>
            </a:r>
            <a:r>
              <a:rPr lang="en-US" altLang="zh-CN" dirty="0" err="1">
                <a:solidFill>
                  <a:schemeClr val="tx1"/>
                </a:solidFill>
              </a:rPr>
              <a:t>cmd</a:t>
            </a:r>
            <a:r>
              <a:rPr lang="en-US" altLang="zh-CN" dirty="0">
                <a:solidFill>
                  <a:schemeClr val="tx1"/>
                </a:solidFill>
              </a:rPr>
              <a:t>, change working directory to the file that include pg_tileserv.exe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C3769-B002-A159-EB15-FD6191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2322577"/>
            <a:ext cx="35814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8547C-6833-A162-435C-2F70B2EEED22}"/>
              </a:ext>
            </a:extLst>
          </p:cNvPr>
          <p:cNvSpPr txBox="1"/>
          <p:nvPr/>
        </p:nvSpPr>
        <p:spPr>
          <a:xfrm>
            <a:off x="581192" y="3517128"/>
            <a:ext cx="10757368" cy="196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Make a connection between </a:t>
            </a:r>
            <a:r>
              <a:rPr lang="en-US" altLang="zh-CN" dirty="0" err="1"/>
              <a:t>PostGIS</a:t>
            </a:r>
            <a:r>
              <a:rPr lang="en-US" altLang="zh-CN" dirty="0"/>
              <a:t> and </a:t>
            </a:r>
            <a:r>
              <a:rPr lang="en-US" altLang="zh-CN" dirty="0" err="1"/>
              <a:t>pg_tileserv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altLang="zh-CN" dirty="0">
                <a:solidFill>
                  <a:srgbClr val="00B0F0"/>
                </a:solidFill>
              </a:rPr>
              <a:t>set DATABASE_URL=postgres://</a:t>
            </a:r>
            <a:r>
              <a:rPr lang="da-DK" altLang="zh-CN" b="1" i="1" dirty="0">
                <a:solidFill>
                  <a:srgbClr val="C00000"/>
                </a:solidFill>
              </a:rPr>
              <a:t>username:password</a:t>
            </a:r>
            <a:r>
              <a:rPr lang="da-DK" altLang="zh-CN" dirty="0">
                <a:solidFill>
                  <a:srgbClr val="00B0F0"/>
                </a:solidFill>
              </a:rPr>
              <a:t>@localhost:5432/</a:t>
            </a:r>
            <a:r>
              <a:rPr lang="da-DK" altLang="zh-CN" b="1" i="1" dirty="0">
                <a:solidFill>
                  <a:srgbClr val="C00000"/>
                </a:solidFill>
              </a:rPr>
              <a:t>spatial </a:t>
            </a:r>
            <a:r>
              <a:rPr lang="da-DK" altLang="zh-CN" dirty="0"/>
              <a:t>(spatial is the name of database)</a:t>
            </a:r>
          </a:p>
          <a:p>
            <a:pPr marL="0" indent="0">
              <a:buNone/>
            </a:pPr>
            <a:endParaRPr lang="da-DK" altLang="zh-CN" dirty="0"/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da-DK" altLang="zh-CN" dirty="0"/>
              <a:t>Run pg_tileserv.exe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B0F0"/>
                </a:solidFill>
              </a:rPr>
              <a:t>pg_tileserv.exe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9B61-81D3-4E00-832F-E56BD398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75" y="5729680"/>
            <a:ext cx="7105249" cy="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4AA-8346-A99E-44CD-A64CCEA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altLang="zh-CN" dirty="0"/>
              <a:t>Web serve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37865-7672-3508-14C6-72BFA0D3B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1234440"/>
            <a:ext cx="11029950" cy="29878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7AB1B-03E5-8390-B93C-940B50753011}"/>
              </a:ext>
            </a:extLst>
          </p:cNvPr>
          <p:cNvSpPr txBox="1"/>
          <p:nvPr/>
        </p:nvSpPr>
        <p:spPr>
          <a:xfrm>
            <a:off x="516850" y="4431395"/>
            <a:ext cx="60944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Host boroughs table (shapefile) in ch11 online</a:t>
            </a:r>
          </a:p>
          <a:p>
            <a:pPr marL="0" indent="0">
              <a:buNone/>
            </a:pPr>
            <a:r>
              <a:rPr lang="en-US" altLang="zh-CN" dirty="0"/>
              <a:t>http://localhost:7800/ch11.boroughs.html</a:t>
            </a:r>
          </a:p>
        </p:txBody>
      </p:sp>
    </p:spTree>
    <p:extLst>
      <p:ext uri="{BB962C8B-B14F-4D97-AF65-F5344CB8AC3E}">
        <p14:creationId xmlns:p14="http://schemas.microsoft.com/office/powerpoint/2010/main" val="3728428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14991</TotalTime>
  <Words>1124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Fort</vt:lpstr>
      <vt:lpstr>Aptos</vt:lpstr>
      <vt:lpstr>Calibri</vt:lpstr>
      <vt:lpstr>Wingdings</vt:lpstr>
      <vt:lpstr>Wingdings 2</vt:lpstr>
      <vt:lpstr>DividendVTI</vt:lpstr>
      <vt:lpstr>WEEK 14 </vt:lpstr>
      <vt:lpstr>WEEK 14    lecture session</vt:lpstr>
      <vt:lpstr>14.1  POSTGIS IN WEB APPLICATIONS</vt:lpstr>
      <vt:lpstr>Goals</vt:lpstr>
      <vt:lpstr>What is pg_tileserv? </vt:lpstr>
      <vt:lpstr>requirements</vt:lpstr>
      <vt:lpstr>Download pg_tileserv </vt:lpstr>
      <vt:lpstr>Connection to pg_tileserv</vt:lpstr>
      <vt:lpstr>Web serve</vt:lpstr>
      <vt:lpstr>Leaflet &amp; pg_tileserv</vt:lpstr>
      <vt:lpstr>example - leaflet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亚霖 杨</cp:lastModifiedBy>
  <cp:revision>108</cp:revision>
  <dcterms:created xsi:type="dcterms:W3CDTF">2024-12-11T19:51:45Z</dcterms:created>
  <dcterms:modified xsi:type="dcterms:W3CDTF">2025-04-14T03:29:10Z</dcterms:modified>
</cp:coreProperties>
</file>