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6" r:id="rId3"/>
    <p:sldId id="323" r:id="rId4"/>
    <p:sldId id="331" r:id="rId5"/>
    <p:sldId id="348" r:id="rId6"/>
    <p:sldId id="330" r:id="rId7"/>
    <p:sldId id="351" r:id="rId8"/>
    <p:sldId id="347" r:id="rId9"/>
    <p:sldId id="353" r:id="rId10"/>
    <p:sldId id="333" r:id="rId11"/>
    <p:sldId id="342" r:id="rId12"/>
    <p:sldId id="352" r:id="rId13"/>
    <p:sldId id="344" r:id="rId14"/>
    <p:sldId id="332" r:id="rId15"/>
    <p:sldId id="335" r:id="rId16"/>
    <p:sldId id="343" r:id="rId17"/>
    <p:sldId id="337" r:id="rId18"/>
    <p:sldId id="338" r:id="rId19"/>
    <p:sldId id="339" r:id="rId20"/>
    <p:sldId id="340" r:id="rId21"/>
    <p:sldId id="345" r:id="rId22"/>
    <p:sldId id="346" r:id="rId23"/>
    <p:sldId id="355" r:id="rId24"/>
    <p:sldId id="357" r:id="rId25"/>
    <p:sldId id="358" r:id="rId26"/>
    <p:sldId id="354" r:id="rId27"/>
    <p:sldId id="325" r:id="rId28"/>
    <p:sldId id="341" r:id="rId29"/>
    <p:sldId id="349" r:id="rId30"/>
    <p:sldId id="350" r:id="rId31"/>
    <p:sldId id="326" r:id="rId32"/>
    <p:sldId id="356" r:id="rId33"/>
    <p:sldId id="265" r:id="rId34"/>
    <p:sldId id="328" r:id="rId35"/>
    <p:sldId id="33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6229C-EE77-44C1-9754-F3EA92DC15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AA0BC73-7DAA-49DB-A852-6A5D0D67072C}">
      <dgm:prSet phldrT="[Text]"/>
      <dgm:spPr/>
      <dgm:t>
        <a:bodyPr/>
        <a:lstStyle/>
        <a:p>
          <a:r>
            <a:rPr lang="en-US" dirty="0"/>
            <a:t>Create schema</a:t>
          </a:r>
        </a:p>
      </dgm:t>
    </dgm:pt>
    <dgm:pt modelId="{227AE41B-713C-4F85-8364-1B1910515332}" type="parTrans" cxnId="{49492A47-BDBD-4288-872D-C1869D7ABD13}">
      <dgm:prSet/>
      <dgm:spPr/>
      <dgm:t>
        <a:bodyPr/>
        <a:lstStyle/>
        <a:p>
          <a:endParaRPr lang="en-US"/>
        </a:p>
      </dgm:t>
    </dgm:pt>
    <dgm:pt modelId="{D909DF9B-ADDD-4CB3-8700-77F1CB542975}" type="sibTrans" cxnId="{49492A47-BDBD-4288-872D-C1869D7ABD13}">
      <dgm:prSet/>
      <dgm:spPr/>
      <dgm:t>
        <a:bodyPr/>
        <a:lstStyle/>
        <a:p>
          <a:endParaRPr lang="en-US"/>
        </a:p>
      </dgm:t>
    </dgm:pt>
    <dgm:pt modelId="{BBF2A635-4652-4667-A7DC-6CD206DE7A1D}">
      <dgm:prSet phldrT="[Text]"/>
      <dgm:spPr/>
      <dgm:t>
        <a:bodyPr/>
        <a:lstStyle/>
        <a:p>
          <a:r>
            <a:rPr lang="en-US" dirty="0"/>
            <a:t>Create a table with geometry columns</a:t>
          </a:r>
        </a:p>
      </dgm:t>
    </dgm:pt>
    <dgm:pt modelId="{07836F1B-850F-4AF4-9DCE-3C3F0BC04398}" type="parTrans" cxnId="{0EA2878A-3EFC-4B01-A043-EFC7D81597DD}">
      <dgm:prSet/>
      <dgm:spPr/>
      <dgm:t>
        <a:bodyPr/>
        <a:lstStyle/>
        <a:p>
          <a:endParaRPr lang="en-US"/>
        </a:p>
      </dgm:t>
    </dgm:pt>
    <dgm:pt modelId="{40AA2517-EDB6-4792-B00B-33DCE5E0CA0D}" type="sibTrans" cxnId="{0EA2878A-3EFC-4B01-A043-EFC7D81597DD}">
      <dgm:prSet/>
      <dgm:spPr/>
      <dgm:t>
        <a:bodyPr/>
        <a:lstStyle/>
        <a:p>
          <a:endParaRPr lang="en-US"/>
        </a:p>
      </dgm:t>
    </dgm:pt>
    <dgm:pt modelId="{F050A52A-9891-4774-8884-1CC8F315DC2D}">
      <dgm:prSet phldrT="[Text]"/>
      <dgm:spPr/>
      <dgm:t>
        <a:bodyPr/>
        <a:lstStyle/>
        <a:p>
          <a:r>
            <a:rPr lang="en-US" dirty="0"/>
            <a:t>Insert values to table</a:t>
          </a:r>
        </a:p>
      </dgm:t>
    </dgm:pt>
    <dgm:pt modelId="{3B8C6AB8-3F19-4ED1-8E12-AC68A6A3A705}" type="parTrans" cxnId="{0C5DC3BC-297E-48E4-B501-8B9E8A4D28AB}">
      <dgm:prSet/>
      <dgm:spPr/>
      <dgm:t>
        <a:bodyPr/>
        <a:lstStyle/>
        <a:p>
          <a:endParaRPr lang="en-US"/>
        </a:p>
      </dgm:t>
    </dgm:pt>
    <dgm:pt modelId="{E3BB30D0-8773-42C7-A469-445E94844470}" type="sibTrans" cxnId="{0C5DC3BC-297E-48E4-B501-8B9E8A4D28AB}">
      <dgm:prSet/>
      <dgm:spPr/>
      <dgm:t>
        <a:bodyPr/>
        <a:lstStyle/>
        <a:p>
          <a:endParaRPr lang="en-US"/>
        </a:p>
      </dgm:t>
    </dgm:pt>
    <dgm:pt modelId="{2A81163F-2073-41D2-B629-2AE0A27E6164}" type="pres">
      <dgm:prSet presAssocID="{04D6229C-EE77-44C1-9754-F3EA92DC1503}" presName="Name0" presStyleCnt="0">
        <dgm:presLayoutVars>
          <dgm:dir/>
          <dgm:resizeHandles val="exact"/>
        </dgm:presLayoutVars>
      </dgm:prSet>
      <dgm:spPr/>
    </dgm:pt>
    <dgm:pt modelId="{25E16CE2-020D-4EA9-8F45-21CED841A099}" type="pres">
      <dgm:prSet presAssocID="{8AA0BC73-7DAA-49DB-A852-6A5D0D67072C}" presName="node" presStyleLbl="node1" presStyleIdx="0" presStyleCnt="3">
        <dgm:presLayoutVars>
          <dgm:bulletEnabled val="1"/>
        </dgm:presLayoutVars>
      </dgm:prSet>
      <dgm:spPr/>
    </dgm:pt>
    <dgm:pt modelId="{974FCE6F-4B4F-4C01-AC23-F00C77CDE196}" type="pres">
      <dgm:prSet presAssocID="{D909DF9B-ADDD-4CB3-8700-77F1CB542975}" presName="sibTrans" presStyleLbl="sibTrans2D1" presStyleIdx="0" presStyleCnt="2"/>
      <dgm:spPr/>
    </dgm:pt>
    <dgm:pt modelId="{3D92D739-F98B-4C2F-A4C9-74EF02E06AA4}" type="pres">
      <dgm:prSet presAssocID="{D909DF9B-ADDD-4CB3-8700-77F1CB542975}" presName="connectorText" presStyleLbl="sibTrans2D1" presStyleIdx="0" presStyleCnt="2"/>
      <dgm:spPr/>
    </dgm:pt>
    <dgm:pt modelId="{8C58276C-35B3-4A87-87D4-040AA4233289}" type="pres">
      <dgm:prSet presAssocID="{BBF2A635-4652-4667-A7DC-6CD206DE7A1D}" presName="node" presStyleLbl="node1" presStyleIdx="1" presStyleCnt="3">
        <dgm:presLayoutVars>
          <dgm:bulletEnabled val="1"/>
        </dgm:presLayoutVars>
      </dgm:prSet>
      <dgm:spPr/>
    </dgm:pt>
    <dgm:pt modelId="{F2DBA6D9-8EBB-491D-B1A6-6D125FD42238}" type="pres">
      <dgm:prSet presAssocID="{40AA2517-EDB6-4792-B00B-33DCE5E0CA0D}" presName="sibTrans" presStyleLbl="sibTrans2D1" presStyleIdx="1" presStyleCnt="2"/>
      <dgm:spPr/>
    </dgm:pt>
    <dgm:pt modelId="{E555909E-441F-4DD4-AE23-680C205218C3}" type="pres">
      <dgm:prSet presAssocID="{40AA2517-EDB6-4792-B00B-33DCE5E0CA0D}" presName="connectorText" presStyleLbl="sibTrans2D1" presStyleIdx="1" presStyleCnt="2"/>
      <dgm:spPr/>
    </dgm:pt>
    <dgm:pt modelId="{70D8D755-577E-41EE-B0AA-4BC818B5C635}" type="pres">
      <dgm:prSet presAssocID="{F050A52A-9891-4774-8884-1CC8F315DC2D}" presName="node" presStyleLbl="node1" presStyleIdx="2" presStyleCnt="3">
        <dgm:presLayoutVars>
          <dgm:bulletEnabled val="1"/>
        </dgm:presLayoutVars>
      </dgm:prSet>
      <dgm:spPr/>
    </dgm:pt>
  </dgm:ptLst>
  <dgm:cxnLst>
    <dgm:cxn modelId="{5F93CF29-BF7D-4902-A422-5E9C479CF05F}" type="presOf" srcId="{04D6229C-EE77-44C1-9754-F3EA92DC1503}" destId="{2A81163F-2073-41D2-B629-2AE0A27E6164}" srcOrd="0" destOrd="0" presId="urn:microsoft.com/office/officeart/2005/8/layout/process1"/>
    <dgm:cxn modelId="{49492A47-BDBD-4288-872D-C1869D7ABD13}" srcId="{04D6229C-EE77-44C1-9754-F3EA92DC1503}" destId="{8AA0BC73-7DAA-49DB-A852-6A5D0D67072C}" srcOrd="0" destOrd="0" parTransId="{227AE41B-713C-4F85-8364-1B1910515332}" sibTransId="{D909DF9B-ADDD-4CB3-8700-77F1CB542975}"/>
    <dgm:cxn modelId="{8533F76A-D46A-4857-AC03-1B083C5104F9}" type="presOf" srcId="{BBF2A635-4652-4667-A7DC-6CD206DE7A1D}" destId="{8C58276C-35B3-4A87-87D4-040AA4233289}" srcOrd="0" destOrd="0" presId="urn:microsoft.com/office/officeart/2005/8/layout/process1"/>
    <dgm:cxn modelId="{CD7AED81-E9B6-47FD-9D04-1747A91FF1A1}" type="presOf" srcId="{8AA0BC73-7DAA-49DB-A852-6A5D0D67072C}" destId="{25E16CE2-020D-4EA9-8F45-21CED841A099}" srcOrd="0" destOrd="0" presId="urn:microsoft.com/office/officeart/2005/8/layout/process1"/>
    <dgm:cxn modelId="{0EA2878A-3EFC-4B01-A043-EFC7D81597DD}" srcId="{04D6229C-EE77-44C1-9754-F3EA92DC1503}" destId="{BBF2A635-4652-4667-A7DC-6CD206DE7A1D}" srcOrd="1" destOrd="0" parTransId="{07836F1B-850F-4AF4-9DCE-3C3F0BC04398}" sibTransId="{40AA2517-EDB6-4792-B00B-33DCE5E0CA0D}"/>
    <dgm:cxn modelId="{586D7AA6-4F83-4BAE-BB65-8289B46F28D1}" type="presOf" srcId="{F050A52A-9891-4774-8884-1CC8F315DC2D}" destId="{70D8D755-577E-41EE-B0AA-4BC818B5C635}" srcOrd="0" destOrd="0" presId="urn:microsoft.com/office/officeart/2005/8/layout/process1"/>
    <dgm:cxn modelId="{CACCFAAD-B4B3-48DD-90ED-67113DEA7792}" type="presOf" srcId="{40AA2517-EDB6-4792-B00B-33DCE5E0CA0D}" destId="{E555909E-441F-4DD4-AE23-680C205218C3}" srcOrd="1" destOrd="0" presId="urn:microsoft.com/office/officeart/2005/8/layout/process1"/>
    <dgm:cxn modelId="{0C5DC3BC-297E-48E4-B501-8B9E8A4D28AB}" srcId="{04D6229C-EE77-44C1-9754-F3EA92DC1503}" destId="{F050A52A-9891-4774-8884-1CC8F315DC2D}" srcOrd="2" destOrd="0" parTransId="{3B8C6AB8-3F19-4ED1-8E12-AC68A6A3A705}" sibTransId="{E3BB30D0-8773-42C7-A469-445E94844470}"/>
    <dgm:cxn modelId="{2612F9BF-F737-4DA9-8DAF-9ECD5EB0A2B3}" type="presOf" srcId="{D909DF9B-ADDD-4CB3-8700-77F1CB542975}" destId="{3D92D739-F98B-4C2F-A4C9-74EF02E06AA4}" srcOrd="1" destOrd="0" presId="urn:microsoft.com/office/officeart/2005/8/layout/process1"/>
    <dgm:cxn modelId="{DA110FF7-76FA-4A07-9530-E6CD585573B0}" type="presOf" srcId="{D909DF9B-ADDD-4CB3-8700-77F1CB542975}" destId="{974FCE6F-4B4F-4C01-AC23-F00C77CDE196}" srcOrd="0" destOrd="0" presId="urn:microsoft.com/office/officeart/2005/8/layout/process1"/>
    <dgm:cxn modelId="{D952A2FD-D750-4E49-85A9-64CF13965DA9}" type="presOf" srcId="{40AA2517-EDB6-4792-B00B-33DCE5E0CA0D}" destId="{F2DBA6D9-8EBB-491D-B1A6-6D125FD42238}" srcOrd="0" destOrd="0" presId="urn:microsoft.com/office/officeart/2005/8/layout/process1"/>
    <dgm:cxn modelId="{13C3B533-807A-4153-8E22-0A6EA0945482}" type="presParOf" srcId="{2A81163F-2073-41D2-B629-2AE0A27E6164}" destId="{25E16CE2-020D-4EA9-8F45-21CED841A099}" srcOrd="0" destOrd="0" presId="urn:microsoft.com/office/officeart/2005/8/layout/process1"/>
    <dgm:cxn modelId="{13232FD5-E1F8-4B99-9EA0-D3ECC91C999D}" type="presParOf" srcId="{2A81163F-2073-41D2-B629-2AE0A27E6164}" destId="{974FCE6F-4B4F-4C01-AC23-F00C77CDE196}" srcOrd="1" destOrd="0" presId="urn:microsoft.com/office/officeart/2005/8/layout/process1"/>
    <dgm:cxn modelId="{ACC0308E-5312-4B6E-853E-758F01ECCD91}" type="presParOf" srcId="{974FCE6F-4B4F-4C01-AC23-F00C77CDE196}" destId="{3D92D739-F98B-4C2F-A4C9-74EF02E06AA4}" srcOrd="0" destOrd="0" presId="urn:microsoft.com/office/officeart/2005/8/layout/process1"/>
    <dgm:cxn modelId="{1164BA7D-2C7C-4A97-ADA1-6B8E158EDA87}" type="presParOf" srcId="{2A81163F-2073-41D2-B629-2AE0A27E6164}" destId="{8C58276C-35B3-4A87-87D4-040AA4233289}" srcOrd="2" destOrd="0" presId="urn:microsoft.com/office/officeart/2005/8/layout/process1"/>
    <dgm:cxn modelId="{1A96BDBE-8034-4465-B89D-8802AE6CE1A0}" type="presParOf" srcId="{2A81163F-2073-41D2-B629-2AE0A27E6164}" destId="{F2DBA6D9-8EBB-491D-B1A6-6D125FD42238}" srcOrd="3" destOrd="0" presId="urn:microsoft.com/office/officeart/2005/8/layout/process1"/>
    <dgm:cxn modelId="{C9035114-6F50-44A3-8266-5CECB3F9A196}" type="presParOf" srcId="{F2DBA6D9-8EBB-491D-B1A6-6D125FD42238}" destId="{E555909E-441F-4DD4-AE23-680C205218C3}" srcOrd="0" destOrd="0" presId="urn:microsoft.com/office/officeart/2005/8/layout/process1"/>
    <dgm:cxn modelId="{CDB7549D-523E-4790-A5A6-D802CF1B0C0B}" type="presParOf" srcId="{2A81163F-2073-41D2-B629-2AE0A27E6164}" destId="{70D8D755-577E-41EE-B0AA-4BC818B5C63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D6229C-EE77-44C1-9754-F3EA92DC15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F2A635-4652-4667-A7DC-6CD206DE7A1D}">
      <dgm:prSet phldrT="[Text]"/>
      <dgm:spPr/>
      <dgm:t>
        <a:bodyPr/>
        <a:lstStyle/>
        <a:p>
          <a:r>
            <a:rPr lang="en-US" dirty="0"/>
            <a:t>Create a table with geometry columns</a:t>
          </a:r>
        </a:p>
      </dgm:t>
    </dgm:pt>
    <dgm:pt modelId="{07836F1B-850F-4AF4-9DCE-3C3F0BC04398}" type="parTrans" cxnId="{0EA2878A-3EFC-4B01-A043-EFC7D81597DD}">
      <dgm:prSet/>
      <dgm:spPr/>
      <dgm:t>
        <a:bodyPr/>
        <a:lstStyle/>
        <a:p>
          <a:endParaRPr lang="en-US"/>
        </a:p>
      </dgm:t>
    </dgm:pt>
    <dgm:pt modelId="{40AA2517-EDB6-4792-B00B-33DCE5E0CA0D}" type="sibTrans" cxnId="{0EA2878A-3EFC-4B01-A043-EFC7D81597DD}">
      <dgm:prSet/>
      <dgm:spPr/>
      <dgm:t>
        <a:bodyPr/>
        <a:lstStyle/>
        <a:p>
          <a:endParaRPr lang="en-US"/>
        </a:p>
      </dgm:t>
    </dgm:pt>
    <dgm:pt modelId="{F050A52A-9891-4774-8884-1CC8F315DC2D}">
      <dgm:prSet phldrT="[Text]"/>
      <dgm:spPr/>
      <dgm:t>
        <a:bodyPr/>
        <a:lstStyle/>
        <a:p>
          <a:r>
            <a:rPr lang="en-US" dirty="0"/>
            <a:t>Insert values to table</a:t>
          </a:r>
        </a:p>
      </dgm:t>
    </dgm:pt>
    <dgm:pt modelId="{3B8C6AB8-3F19-4ED1-8E12-AC68A6A3A705}" type="parTrans" cxnId="{0C5DC3BC-297E-48E4-B501-8B9E8A4D28AB}">
      <dgm:prSet/>
      <dgm:spPr/>
      <dgm:t>
        <a:bodyPr/>
        <a:lstStyle/>
        <a:p>
          <a:endParaRPr lang="en-US"/>
        </a:p>
      </dgm:t>
    </dgm:pt>
    <dgm:pt modelId="{E3BB30D0-8773-42C7-A469-445E94844470}" type="sibTrans" cxnId="{0C5DC3BC-297E-48E4-B501-8B9E8A4D28AB}">
      <dgm:prSet/>
      <dgm:spPr/>
      <dgm:t>
        <a:bodyPr/>
        <a:lstStyle/>
        <a:p>
          <a:endParaRPr lang="en-US"/>
        </a:p>
      </dgm:t>
    </dgm:pt>
    <dgm:pt modelId="{2A81163F-2073-41D2-B629-2AE0A27E6164}" type="pres">
      <dgm:prSet presAssocID="{04D6229C-EE77-44C1-9754-F3EA92DC1503}" presName="Name0" presStyleCnt="0">
        <dgm:presLayoutVars>
          <dgm:dir/>
          <dgm:resizeHandles val="exact"/>
        </dgm:presLayoutVars>
      </dgm:prSet>
      <dgm:spPr/>
    </dgm:pt>
    <dgm:pt modelId="{8C58276C-35B3-4A87-87D4-040AA4233289}" type="pres">
      <dgm:prSet presAssocID="{BBF2A635-4652-4667-A7DC-6CD206DE7A1D}" presName="node" presStyleLbl="node1" presStyleIdx="0" presStyleCnt="2">
        <dgm:presLayoutVars>
          <dgm:bulletEnabled val="1"/>
        </dgm:presLayoutVars>
      </dgm:prSet>
      <dgm:spPr/>
    </dgm:pt>
    <dgm:pt modelId="{F2DBA6D9-8EBB-491D-B1A6-6D125FD42238}" type="pres">
      <dgm:prSet presAssocID="{40AA2517-EDB6-4792-B00B-33DCE5E0CA0D}" presName="sibTrans" presStyleLbl="sibTrans2D1" presStyleIdx="0" presStyleCnt="1"/>
      <dgm:spPr/>
    </dgm:pt>
    <dgm:pt modelId="{E555909E-441F-4DD4-AE23-680C205218C3}" type="pres">
      <dgm:prSet presAssocID="{40AA2517-EDB6-4792-B00B-33DCE5E0CA0D}" presName="connectorText" presStyleLbl="sibTrans2D1" presStyleIdx="0" presStyleCnt="1"/>
      <dgm:spPr/>
    </dgm:pt>
    <dgm:pt modelId="{70D8D755-577E-41EE-B0AA-4BC818B5C635}" type="pres">
      <dgm:prSet presAssocID="{F050A52A-9891-4774-8884-1CC8F315DC2D}" presName="node" presStyleLbl="node1" presStyleIdx="1" presStyleCnt="2">
        <dgm:presLayoutVars>
          <dgm:bulletEnabled val="1"/>
        </dgm:presLayoutVars>
      </dgm:prSet>
      <dgm:spPr/>
    </dgm:pt>
  </dgm:ptLst>
  <dgm:cxnLst>
    <dgm:cxn modelId="{5F93CF29-BF7D-4902-A422-5E9C479CF05F}" type="presOf" srcId="{04D6229C-EE77-44C1-9754-F3EA92DC1503}" destId="{2A81163F-2073-41D2-B629-2AE0A27E6164}" srcOrd="0" destOrd="0" presId="urn:microsoft.com/office/officeart/2005/8/layout/process1"/>
    <dgm:cxn modelId="{8533F76A-D46A-4857-AC03-1B083C5104F9}" type="presOf" srcId="{BBF2A635-4652-4667-A7DC-6CD206DE7A1D}" destId="{8C58276C-35B3-4A87-87D4-040AA4233289}" srcOrd="0" destOrd="0" presId="urn:microsoft.com/office/officeart/2005/8/layout/process1"/>
    <dgm:cxn modelId="{0EA2878A-3EFC-4B01-A043-EFC7D81597DD}" srcId="{04D6229C-EE77-44C1-9754-F3EA92DC1503}" destId="{BBF2A635-4652-4667-A7DC-6CD206DE7A1D}" srcOrd="0" destOrd="0" parTransId="{07836F1B-850F-4AF4-9DCE-3C3F0BC04398}" sibTransId="{40AA2517-EDB6-4792-B00B-33DCE5E0CA0D}"/>
    <dgm:cxn modelId="{586D7AA6-4F83-4BAE-BB65-8289B46F28D1}" type="presOf" srcId="{F050A52A-9891-4774-8884-1CC8F315DC2D}" destId="{70D8D755-577E-41EE-B0AA-4BC818B5C635}" srcOrd="0" destOrd="0" presId="urn:microsoft.com/office/officeart/2005/8/layout/process1"/>
    <dgm:cxn modelId="{CACCFAAD-B4B3-48DD-90ED-67113DEA7792}" type="presOf" srcId="{40AA2517-EDB6-4792-B00B-33DCE5E0CA0D}" destId="{E555909E-441F-4DD4-AE23-680C205218C3}" srcOrd="1" destOrd="0" presId="urn:microsoft.com/office/officeart/2005/8/layout/process1"/>
    <dgm:cxn modelId="{0C5DC3BC-297E-48E4-B501-8B9E8A4D28AB}" srcId="{04D6229C-EE77-44C1-9754-F3EA92DC1503}" destId="{F050A52A-9891-4774-8884-1CC8F315DC2D}" srcOrd="1" destOrd="0" parTransId="{3B8C6AB8-3F19-4ED1-8E12-AC68A6A3A705}" sibTransId="{E3BB30D0-8773-42C7-A469-445E94844470}"/>
    <dgm:cxn modelId="{D952A2FD-D750-4E49-85A9-64CF13965DA9}" type="presOf" srcId="{40AA2517-EDB6-4792-B00B-33DCE5E0CA0D}" destId="{F2DBA6D9-8EBB-491D-B1A6-6D125FD42238}" srcOrd="0" destOrd="0" presId="urn:microsoft.com/office/officeart/2005/8/layout/process1"/>
    <dgm:cxn modelId="{1164BA7D-2C7C-4A97-ADA1-6B8E158EDA87}" type="presParOf" srcId="{2A81163F-2073-41D2-B629-2AE0A27E6164}" destId="{8C58276C-35B3-4A87-87D4-040AA4233289}" srcOrd="0" destOrd="0" presId="urn:microsoft.com/office/officeart/2005/8/layout/process1"/>
    <dgm:cxn modelId="{1A96BDBE-8034-4465-B89D-8802AE6CE1A0}" type="presParOf" srcId="{2A81163F-2073-41D2-B629-2AE0A27E6164}" destId="{F2DBA6D9-8EBB-491D-B1A6-6D125FD42238}" srcOrd="1" destOrd="0" presId="urn:microsoft.com/office/officeart/2005/8/layout/process1"/>
    <dgm:cxn modelId="{C9035114-6F50-44A3-8266-5CECB3F9A196}" type="presParOf" srcId="{F2DBA6D9-8EBB-491D-B1A6-6D125FD42238}" destId="{E555909E-441F-4DD4-AE23-680C205218C3}" srcOrd="0" destOrd="0" presId="urn:microsoft.com/office/officeart/2005/8/layout/process1"/>
    <dgm:cxn modelId="{CDB7549D-523E-4790-A5A6-D802CF1B0C0B}" type="presParOf" srcId="{2A81163F-2073-41D2-B629-2AE0A27E6164}" destId="{70D8D755-577E-41EE-B0AA-4BC818B5C63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16CE2-020D-4EA9-8F45-21CED841A099}">
      <dsp:nvSpPr>
        <dsp:cNvPr id="0" name=""/>
        <dsp:cNvSpPr/>
      </dsp:nvSpPr>
      <dsp:spPr>
        <a:xfrm>
          <a:off x="9694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Create schema</a:t>
          </a:r>
        </a:p>
      </dsp:txBody>
      <dsp:txXfrm>
        <a:off x="60613" y="998557"/>
        <a:ext cx="2795678" cy="1636671"/>
      </dsp:txXfrm>
    </dsp:sp>
    <dsp:sp modelId="{974FCE6F-4B4F-4C01-AC23-F00C77CDE196}">
      <dsp:nvSpPr>
        <dsp:cNvPr id="0" name=""/>
        <dsp:cNvSpPr/>
      </dsp:nvSpPr>
      <dsp:spPr>
        <a:xfrm>
          <a:off x="3196962" y="1457601"/>
          <a:ext cx="614273" cy="71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196962" y="1601318"/>
        <a:ext cx="429991" cy="431150"/>
      </dsp:txXfrm>
    </dsp:sp>
    <dsp:sp modelId="{8C58276C-35B3-4A87-87D4-040AA4233289}">
      <dsp:nvSpPr>
        <dsp:cNvPr id="0" name=""/>
        <dsp:cNvSpPr/>
      </dsp:nvSpPr>
      <dsp:spPr>
        <a:xfrm>
          <a:off x="4066216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Create a table with geometry columns</a:t>
          </a:r>
        </a:p>
      </dsp:txBody>
      <dsp:txXfrm>
        <a:off x="4117135" y="998557"/>
        <a:ext cx="2795678" cy="1636671"/>
      </dsp:txXfrm>
    </dsp:sp>
    <dsp:sp modelId="{F2DBA6D9-8EBB-491D-B1A6-6D125FD42238}">
      <dsp:nvSpPr>
        <dsp:cNvPr id="0" name=""/>
        <dsp:cNvSpPr/>
      </dsp:nvSpPr>
      <dsp:spPr>
        <a:xfrm>
          <a:off x="7253484" y="1457601"/>
          <a:ext cx="614273" cy="71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253484" y="1601318"/>
        <a:ext cx="429991" cy="431150"/>
      </dsp:txXfrm>
    </dsp:sp>
    <dsp:sp modelId="{70D8D755-577E-41EE-B0AA-4BC818B5C635}">
      <dsp:nvSpPr>
        <dsp:cNvPr id="0" name=""/>
        <dsp:cNvSpPr/>
      </dsp:nvSpPr>
      <dsp:spPr>
        <a:xfrm>
          <a:off x="8122739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Insert values to table</a:t>
          </a:r>
        </a:p>
      </dsp:txBody>
      <dsp:txXfrm>
        <a:off x="8173658" y="998557"/>
        <a:ext cx="2795678" cy="1636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8276C-35B3-4A87-87D4-040AA4233289}">
      <dsp:nvSpPr>
        <dsp:cNvPr id="0" name=""/>
        <dsp:cNvSpPr/>
      </dsp:nvSpPr>
      <dsp:spPr>
        <a:xfrm>
          <a:off x="1620" y="0"/>
          <a:ext cx="3456065" cy="1910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 a table with geometry columns</a:t>
          </a:r>
        </a:p>
      </dsp:txBody>
      <dsp:txXfrm>
        <a:off x="57574" y="55954"/>
        <a:ext cx="3344157" cy="1798489"/>
      </dsp:txXfrm>
    </dsp:sp>
    <dsp:sp modelId="{F2DBA6D9-8EBB-491D-B1A6-6D125FD42238}">
      <dsp:nvSpPr>
        <dsp:cNvPr id="0" name=""/>
        <dsp:cNvSpPr/>
      </dsp:nvSpPr>
      <dsp:spPr>
        <a:xfrm>
          <a:off x="3803292" y="526646"/>
          <a:ext cx="732685" cy="857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803292" y="698067"/>
        <a:ext cx="512880" cy="514262"/>
      </dsp:txXfrm>
    </dsp:sp>
    <dsp:sp modelId="{70D8D755-577E-41EE-B0AA-4BC818B5C635}">
      <dsp:nvSpPr>
        <dsp:cNvPr id="0" name=""/>
        <dsp:cNvSpPr/>
      </dsp:nvSpPr>
      <dsp:spPr>
        <a:xfrm>
          <a:off x="4840112" y="0"/>
          <a:ext cx="3456065" cy="1910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 values to table</a:t>
          </a:r>
        </a:p>
      </dsp:txBody>
      <dsp:txXfrm>
        <a:off x="4896066" y="55954"/>
        <a:ext cx="3344157" cy="1798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ED66D7-7AF9-98CA-77F0-949A80DFB405}"/>
              </a:ext>
            </a:extLst>
          </p:cNvPr>
          <p:cNvSpPr txBox="1"/>
          <p:nvPr/>
        </p:nvSpPr>
        <p:spPr>
          <a:xfrm>
            <a:off x="690918" y="1687777"/>
            <a:ext cx="9125712" cy="323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INSERT INTO ch02.clarku(p,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pz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pm,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pzm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p_srid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VALUES (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('POINT(-71.824 42.252)'),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 Z(-71.824 42.252 10)'),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 M(-71.824 42.252 72)'),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 ZM(-71.824 42.252 10 72)'),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('POINT(-71.824 42.252)',4326)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);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2E15D3-6445-76AF-8BBD-9BA90E76C72E}"/>
              </a:ext>
            </a:extLst>
          </p:cNvPr>
          <p:cNvSpPr txBox="1">
            <a:spLocks/>
          </p:cNvSpPr>
          <p:nvPr/>
        </p:nvSpPr>
        <p:spPr>
          <a:xfrm>
            <a:off x="690918" y="898044"/>
            <a:ext cx="11029616" cy="532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Insert values</a:t>
            </a:r>
          </a:p>
        </p:txBody>
      </p:sp>
    </p:spTree>
    <p:extLst>
      <p:ext uri="{BB962C8B-B14F-4D97-AF65-F5344CB8AC3E}">
        <p14:creationId xmlns:p14="http://schemas.microsoft.com/office/powerpoint/2010/main" val="46314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2C5F-C007-5771-5DE1-B12CFE35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/>
              <a:t>Subtype of geometry - </a:t>
            </a:r>
            <a:r>
              <a:rPr lang="en-US" dirty="0" err="1"/>
              <a:t>multipoints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37D4-836E-6576-04A9-B7700FA8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3466"/>
            <a:ext cx="11029615" cy="1672871"/>
          </a:xfrm>
        </p:spPr>
        <p:txBody>
          <a:bodyPr>
            <a:normAutofit/>
          </a:bodyPr>
          <a:lstStyle/>
          <a:p>
            <a:r>
              <a:rPr lang="en-US" dirty="0"/>
              <a:t>A spatial point represents a city on the earth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multipoints</a:t>
            </a:r>
            <a:r>
              <a:rPr lang="en-US" dirty="0"/>
              <a:t> with four points within one geometry to represent four cities on the earth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FCB90-5453-C3F5-8D73-F7B3B4DB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49" y="4061238"/>
            <a:ext cx="4362450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DFEC52-6BB2-CB63-07B1-3582444F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351" y="3130014"/>
            <a:ext cx="2547927" cy="330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8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B7688-E913-C14F-E335-9F2546D6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E202-9B14-E1A6-05E0-151A3C05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dirty="0"/>
              <a:t>Create table with multipoint in </a:t>
            </a:r>
            <a:r>
              <a:rPr lang="en-US" dirty="0" err="1"/>
              <a:t>postgis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EE66A9-2F65-C732-E1DB-10DC80E6F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59543"/>
              </p:ext>
            </p:extLst>
          </p:nvPr>
        </p:nvGraphicFramePr>
        <p:xfrm>
          <a:off x="2153793" y="2473801"/>
          <a:ext cx="8297799" cy="1910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316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0DB0-3EEF-7AFD-A40B-D80D025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Create multipoint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D3AE-29F5-F631-BEC7-879F5D843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3787548"/>
            <a:ext cx="9559503" cy="1933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INSERT INTO ch02.restaurants (name,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('BBQ',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('MULTIPOINT(-71.824 42.249,-71.8256 42.2486, -71.8268 42.2479)', 4326));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9FC35-9653-9898-3B62-9F15DE2F4E77}"/>
              </a:ext>
            </a:extLst>
          </p:cNvPr>
          <p:cNvSpPr txBox="1"/>
          <p:nvPr/>
        </p:nvSpPr>
        <p:spPr>
          <a:xfrm>
            <a:off x="645200" y="1429498"/>
            <a:ext cx="8924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CREATE TABLE ch02.restaurants (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    id serial PRIMARY KEY,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    name varchar(50),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geometry(MULTIPOINT, 4326));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D37015-6998-C886-C218-2BF2CA5B426D}"/>
              </a:ext>
            </a:extLst>
          </p:cNvPr>
          <p:cNvSpPr txBox="1">
            <a:spLocks/>
          </p:cNvSpPr>
          <p:nvPr/>
        </p:nvSpPr>
        <p:spPr>
          <a:xfrm>
            <a:off x="645200" y="3200400"/>
            <a:ext cx="11029616" cy="587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 dirty="0"/>
              <a:t>Insert values to table</a:t>
            </a:r>
          </a:p>
        </p:txBody>
      </p:sp>
    </p:spTree>
    <p:extLst>
      <p:ext uri="{BB962C8B-B14F-4D97-AF65-F5344CB8AC3E}">
        <p14:creationId xmlns:p14="http://schemas.microsoft.com/office/powerpoint/2010/main" val="115640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37A8-1116-1109-8105-17827302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39" y="1040484"/>
            <a:ext cx="11029616" cy="495708"/>
          </a:xfrm>
        </p:spPr>
        <p:txBody>
          <a:bodyPr>
            <a:normAutofit fontScale="90000"/>
          </a:bodyPr>
          <a:lstStyle/>
          <a:p>
            <a:r>
              <a:rPr lang="en-US" dirty="0"/>
              <a:t>Subtype of geometry - </a:t>
            </a:r>
            <a:r>
              <a:rPr lang="en-US" dirty="0" err="1"/>
              <a:t>linestrings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E91BB1C-43A0-41B0-A420-C7404D6BA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40" y="1885596"/>
            <a:ext cx="11029615" cy="2768700"/>
          </a:xfrm>
        </p:spPr>
        <p:txBody>
          <a:bodyPr/>
          <a:lstStyle/>
          <a:p>
            <a:r>
              <a:rPr lang="en-US" b="0" i="0" dirty="0">
                <a:effectLst/>
              </a:rPr>
              <a:t>A</a:t>
            </a:r>
            <a:r>
              <a:rPr lang="en-US" dirty="0"/>
              <a:t> </a:t>
            </a:r>
            <a:r>
              <a:rPr lang="en-US" dirty="0" err="1"/>
              <a:t>linestring</a:t>
            </a:r>
            <a:r>
              <a:rPr lang="en-US" dirty="0"/>
              <a:t> is a path between locations. It takes the form of an ordered series of two or more points.</a:t>
            </a:r>
          </a:p>
          <a:p>
            <a:r>
              <a:rPr lang="en-US" dirty="0"/>
              <a:t>Roads and rivers are typically represented as </a:t>
            </a:r>
            <a:r>
              <a:rPr lang="en-US" dirty="0" err="1"/>
              <a:t>linestrings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linestring</a:t>
            </a:r>
            <a:r>
              <a:rPr lang="en-US" dirty="0"/>
              <a:t> is said to be closed if it starts and ends on the same point.</a:t>
            </a:r>
          </a:p>
          <a:p>
            <a:r>
              <a:rPr lang="en-US" dirty="0"/>
              <a:t>It is said to be simple if it does not cross or touch itself (except at its endpoints if it is closed).</a:t>
            </a:r>
          </a:p>
          <a:p>
            <a:r>
              <a:rPr lang="en-US" dirty="0"/>
              <a:t>A </a:t>
            </a:r>
            <a:r>
              <a:rPr lang="en-US" dirty="0" err="1"/>
              <a:t>linestring</a:t>
            </a:r>
            <a:r>
              <a:rPr lang="en-US" dirty="0"/>
              <a:t> can be both closed and simple.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29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E821-83F3-931C-4EF3-2D1433CA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linestrings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4958E-11D6-6584-D6C6-5A7611660D99}"/>
              </a:ext>
            </a:extLst>
          </p:cNvPr>
          <p:cNvSpPr txBox="1"/>
          <p:nvPr/>
        </p:nvSpPr>
        <p:spPr>
          <a:xfrm>
            <a:off x="581192" y="1857047"/>
            <a:ext cx="1086078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"/>
              </a:rPr>
              <a:t>REATE TABLE ch02.streets (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id serial PRIMARY KEY,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name varchar(20),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</a:rPr>
              <a:t>line_str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geometry(LINESTRING),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</a:rPr>
              <a:t>line_srid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geometry(LINESTRING, 4326));</a:t>
            </a:r>
          </a:p>
          <a:p>
            <a:endParaRPr lang="en-US" dirty="0">
              <a:solidFill>
                <a:srgbClr val="0070C0"/>
              </a:solidFill>
              <a:latin typeface="Courier"/>
            </a:endParaRP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INSERT INTO ch02. streets(name,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line_str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line_srid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('main',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 -71.82359 42.24951, -71.82160 42.25056, -71.81836 42.25227)'), 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          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 -71.82359 42.24951, -71.82160 42.25056, -71.81836 42.25227)', 4326)),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('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str_squre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('LINESTRING(-71.8267 42.2536, -71.8259 42.2544,  -71.8240 42.2530,  -71.8249 42.2523, -71.8267 42.2536)'), 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                  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('LINESTRING(-71.8267 42.2536, -71.8259 42.2544,  -71.8240 42.2530,  -71.8249 42.2523,  -71.8267 42.2536)', 4326));</a:t>
            </a:r>
          </a:p>
          <a:p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8712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DF26-BB7B-C811-91A1-793228F8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sz="2800" dirty="0" err="1"/>
              <a:t>multilinestrings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D7238D-6739-BEFA-71DF-07EBFB19348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4957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0BFB65-AE23-8015-C2F7-086501482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5766" y="2921246"/>
            <a:ext cx="5495925" cy="266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680D59-DEE5-23F5-BE53-D93B16CC85DE}"/>
              </a:ext>
            </a:extLst>
          </p:cNvPr>
          <p:cNvSpPr txBox="1"/>
          <p:nvPr/>
        </p:nvSpPr>
        <p:spPr>
          <a:xfrm>
            <a:off x="674219" y="1588904"/>
            <a:ext cx="588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Multilinestring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collection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linestrings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B84C9-EE67-C930-F39C-C2AF394C9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3575513"/>
            <a:ext cx="4962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04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FADD-B419-DC26-63C0-48EF6FC9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3724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multilinestring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17164-A70F-E320-AF7F-9CAFB879AE39}"/>
              </a:ext>
            </a:extLst>
          </p:cNvPr>
          <p:cNvSpPr txBox="1"/>
          <p:nvPr/>
        </p:nvSpPr>
        <p:spPr>
          <a:xfrm>
            <a:off x="581192" y="1582022"/>
            <a:ext cx="1033043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"/>
              </a:rPr>
              <a:t>CREATE TABLE ch02.streets (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id serial PRIMARY KEY,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name varchar(20),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</a:rPr>
              <a:t>line_str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geometry(LINESTRING),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</a:rPr>
              <a:t>line_srid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geometry(LINESTRING, 4326));</a:t>
            </a:r>
          </a:p>
          <a:p>
            <a:endParaRPr lang="en-US" dirty="0">
              <a:solidFill>
                <a:srgbClr val="0070C0"/>
              </a:solidFill>
              <a:latin typeface="Courier"/>
            </a:endParaRP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INSERT INTO ch02. streets(name,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line_str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line_srid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('main',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 -71.82359 42.24951, -71.82160 42.25056, -71.81836 42.25227)'), 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          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 -71.82359 42.24951, -71.82160 42.25056, -71.81836 42.25227)', 4326)),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('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str_squre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('LINESTRING(-71.8267 42.2536, -71.8259 42.2544,  -71.8240 42.2530,  -71.8249 42.2523, -71.8267 42.2536)'), 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                  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('LINESTRING(-71.8267 42.2536, -71.8259 42.2544,  -71.8240 42.2530,  -71.8249 42.2523,  -71.8267 42.2536)', 4326));</a:t>
            </a:r>
          </a:p>
        </p:txBody>
      </p:sp>
    </p:spTree>
    <p:extLst>
      <p:ext uri="{BB962C8B-B14F-4D97-AF65-F5344CB8AC3E}">
        <p14:creationId xmlns:p14="http://schemas.microsoft.com/office/powerpoint/2010/main" val="420465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2F98-3187-25D1-6E2D-44766D07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altLang="zh-CN" sz="2800" dirty="0"/>
              <a:t>polygons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2102-265E-29CD-C357-3EEAE7AE1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40173"/>
            <a:ext cx="11029615" cy="909106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Closed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linestrings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are the building blocks of polygons.</a:t>
            </a:r>
          </a:p>
          <a:p>
            <a:r>
              <a:rPr lang="en-US" dirty="0"/>
              <a:t>Polygon: Composed of one outer linear ring and optionally one or more inner rings.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265CB1-8B15-5795-8008-851D812FB68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4957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0E9F7-70DE-0FC5-91E3-3AF6AA54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63" y="2679192"/>
            <a:ext cx="386715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5D3FE5-6529-DA3D-679B-6DE305965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589" y="2679192"/>
            <a:ext cx="28098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93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0F95-21F8-6837-F164-ED61B07F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567034"/>
            <a:ext cx="11029615" cy="201168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 polygon is a representation of an area.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outer boundary of the polygon is represented by a ring. This ring is a </a:t>
            </a:r>
            <a:r>
              <a:rPr lang="en-US" b="0" i="0" dirty="0" err="1">
                <a:effectLst/>
              </a:rPr>
              <a:t>linestring</a:t>
            </a:r>
            <a:r>
              <a:rPr lang="en-US" b="0" i="0" dirty="0">
                <a:effectLst/>
              </a:rPr>
              <a:t> that is both closed and simple as defined above.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Holes within the polygon are also represented by rings.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18EF23-9E9C-813B-7C15-6D27DB61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729107"/>
            <a:ext cx="11029950" cy="587629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sz="2800" dirty="0" err="1"/>
              <a:t>multi</a:t>
            </a:r>
            <a:r>
              <a:rPr lang="en-US" altLang="zh-CN" sz="2800" dirty="0" err="1"/>
              <a:t>polygons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83509-1304-743B-A4E6-AD266A413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561" y="4026770"/>
            <a:ext cx="51339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7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6073F5-16B3-B769-182D-A262ABD1A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6B833B7-B3EA-7046-F47B-EA56E4B84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915CDF-C5A2-A8A6-D3E7-7F00C5658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2BD2D1-865F-BF2F-3F19-51C379EA8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2CE877-8EDE-102F-8EEC-9546D4453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8E39800-35B7-C5F0-5B28-6ED5FB4B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F8E66-932F-646C-82F8-4C26ABD6D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469577-A78D-8617-5ECA-B1A6D7387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24429-3905-072A-1E64-49DF3B9D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 collection geometry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02C366-4DD2-C22C-8F49-CB348DC7F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7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D6AA-1CC0-56FA-DFA4-43845C6A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 err="1"/>
              <a:t>geometrycollection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A961-46C7-A236-6BDD-D360E64E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84832"/>
            <a:ext cx="11029615" cy="1865376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</a:rPr>
              <a:t>The GEOMETRYCOLLECTION is a </a:t>
            </a:r>
            <a:r>
              <a:rPr lang="en-US" sz="1800" b="0" i="0" u="none" strike="noStrike" baseline="0" dirty="0" err="1">
                <a:solidFill>
                  <a:srgbClr val="262626"/>
                </a:solidFill>
              </a:rPr>
              <a:t>PostGIS</a:t>
            </a:r>
            <a:r>
              <a:rPr lang="en-US" sz="1800" b="0" i="0" u="none" strike="noStrike" baseline="0" dirty="0">
                <a:solidFill>
                  <a:srgbClr val="262626"/>
                </a:solidFill>
              </a:rPr>
              <a:t> geometry subtype that can contain heterogeneous geometries.</a:t>
            </a:r>
          </a:p>
          <a:p>
            <a:pPr algn="l"/>
            <a:endParaRPr lang="en-US" dirty="0">
              <a:solidFill>
                <a:srgbClr val="262626"/>
              </a:solidFill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</a:rPr>
              <a:t>Unlike multi-geometries, where the constituent geometries must be of the same subtype, GEOMETRYCOLLECTION can include points,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</a:rPr>
              <a:t>linestrings</a:t>
            </a:r>
            <a:r>
              <a:rPr lang="en-US" sz="1800" b="0" i="0" u="none" strike="noStrike" baseline="0" dirty="0">
                <a:solidFill>
                  <a:srgbClr val="262626"/>
                </a:solidFill>
              </a:rPr>
              <a:t>, polygons, and their collection counterparts.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906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567-9BAA-F6D5-6626-683A8167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7732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geometrycollection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9D13-E35A-4F0B-2EFD-D6E07CB1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8" y="1755648"/>
            <a:ext cx="11029615" cy="4754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CREATE TABLE ch02.campus 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id serial PRIMARY KEY,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name varchar(50),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 geometry(GEOMETRYCOLLECTION, 4326));</a:t>
            </a:r>
          </a:p>
          <a:p>
            <a:pPr marL="0" indent="0">
              <a:buNone/>
            </a:pPr>
            <a:endParaRPr lang="en-US" sz="1400" dirty="0">
              <a:solidFill>
                <a:srgbClr val="0070C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INSERT INTO ch02.campus (name,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(   '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campus_map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',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'GEOMETRYCOLLECTION(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POLYGON((-71.8235 42.2510, -71.8229 42.2513, -71.8227 42.2510, -71.8233 42.2507,  -71.8235 42.2510)),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LINESTRING(-71.8230 42.2509, -71.8223 42.2502),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POINT(-71.8228 42.2508))',4326));</a:t>
            </a:r>
          </a:p>
        </p:txBody>
      </p:sp>
    </p:spTree>
    <p:extLst>
      <p:ext uri="{BB962C8B-B14F-4D97-AF65-F5344CB8AC3E}">
        <p14:creationId xmlns:p14="http://schemas.microsoft.com/office/powerpoint/2010/main" val="200551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FA2C2B-57A8-AC7A-BB5F-6998C39B8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517D4F9-38C0-D3C7-2B05-1A68DCA72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E2E811-7294-0B66-5557-8DC77BA37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882591-7738-CC74-9B04-9CA92CD6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FD073B-8242-E5D6-6EA9-92C760D1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4231A59-742D-BF78-74E6-F2524E0F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12409B-5573-B04F-E67C-49EEC869B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BEA68C-E15E-39B1-9912-69FD22114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335D3-B235-099E-D94D-87263E3E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 function for geometry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8DFAAC-34CD-0A81-5D67-E0C4FF876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00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3863-A177-D423-BD05-3DA539E4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Metadata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81870-D78C-4CBF-6955-CC3C6D69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524501" cy="3163824"/>
          </a:xfrm>
        </p:spPr>
        <p:txBody>
          <a:bodyPr>
            <a:normAutofit lnSpcReduction="10000"/>
          </a:bodyPr>
          <a:lstStyle/>
          <a:p>
            <a:r>
              <a:rPr lang="en-US" b="0" i="0" dirty="0" err="1">
                <a:solidFill>
                  <a:schemeClr val="tx1"/>
                </a:solidFill>
                <a:effectLst/>
              </a:rPr>
              <a:t>PostGIS</a:t>
            </a:r>
            <a:r>
              <a:rPr lang="en-US" b="0" i="0" dirty="0">
                <a:solidFill>
                  <a:schemeClr val="tx1"/>
                </a:solidFill>
                <a:effectLst/>
              </a:rPr>
              <a:t> provides two tables to track and report on the geometry types available in a given database.</a:t>
            </a:r>
          </a:p>
          <a:p>
            <a:r>
              <a:rPr lang="en-US" dirty="0">
                <a:solidFill>
                  <a:schemeClr val="tx1"/>
                </a:solidFill>
              </a:rPr>
              <a:t>The first table,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spatial_ref_sys</a:t>
            </a:r>
            <a:r>
              <a:rPr lang="en-US" dirty="0">
                <a:solidFill>
                  <a:schemeClr val="tx1"/>
                </a:solidFill>
              </a:rPr>
              <a:t>, defines all the spatial reference systems known to the database and will be described in greater detail later.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second table (actually, a view),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geometry_columns</a:t>
            </a:r>
            <a:r>
              <a:rPr lang="en-US" dirty="0">
                <a:solidFill>
                  <a:schemeClr val="tx1"/>
                </a:solidFill>
              </a:rPr>
              <a:t>, provides a listing of all “features” (defined as an object with geometric attributes), and the basic details of those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1F234-CD0D-DC3D-355A-805168FE7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936813"/>
            <a:ext cx="55245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68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A832-326B-32A7-E5FC-B835E25C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 err="1"/>
              <a:t>Geometry_columns</a:t>
            </a:r>
            <a:r>
              <a:rPr lang="en-US" dirty="0"/>
              <a:t> table in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56ED-5EE0-BCD2-CB48-B08277D5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3652480" cy="244144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urier"/>
              </a:rPr>
              <a:t>SELECT * FROM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geometry_columns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8382E-DB5F-A1C9-E628-7DEEC2C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212" y="2159916"/>
            <a:ext cx="8318234" cy="39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26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C6B2-B312-F635-AAE7-CA1219AE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59702"/>
            <a:ext cx="11029616" cy="565965"/>
          </a:xfrm>
        </p:spPr>
        <p:txBody>
          <a:bodyPr/>
          <a:lstStyle/>
          <a:p>
            <a:r>
              <a:rPr lang="en-US" dirty="0"/>
              <a:t>Select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077E-5B0D-20C1-93DF-1D2B7359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266437"/>
            <a:ext cx="11029615" cy="565965"/>
          </a:xfrm>
        </p:spPr>
        <p:txBody>
          <a:bodyPr/>
          <a:lstStyle/>
          <a:p>
            <a:r>
              <a:rPr lang="en-US" dirty="0"/>
              <a:t>SELECT name, </a:t>
            </a:r>
            <a:r>
              <a:rPr lang="en-US" dirty="0" err="1"/>
              <a:t>ST_AsText</a:t>
            </a:r>
            <a:r>
              <a:rPr lang="en-US" dirty="0"/>
              <a:t>(</a:t>
            </a:r>
            <a:r>
              <a:rPr lang="en-US" dirty="0" err="1"/>
              <a:t>geom</a:t>
            </a:r>
            <a:r>
              <a:rPr lang="en-US" dirty="0"/>
              <a:t>) FROM ch02.campus;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09B2E-2295-B801-8571-4111E7645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66" y="1705363"/>
            <a:ext cx="3771900" cy="388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37F907-7625-2F33-44B0-1DC7F830C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51" y="5804793"/>
            <a:ext cx="9346131" cy="98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1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4C29CA-E335-B9EC-1507-FF06BA9C3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DE109-2ED0-C647-6635-C9B3837BC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 GEOGRAPHY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0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9C33-A7FC-220D-5DC0-86729B77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860"/>
          </a:xfrm>
        </p:spPr>
        <p:txBody>
          <a:bodyPr/>
          <a:lstStyle/>
          <a:p>
            <a:r>
              <a:rPr lang="en-US" dirty="0"/>
              <a:t>GEOGRAPHY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2A6B3-C2B2-7574-C22E-F56FCB4D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6464"/>
            <a:ext cx="11029615" cy="2395728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geography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starts by assuming that all your data is based on a geodetic coordinate system, specifically the WGS 84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lon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/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lat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SRID of 4326.</a:t>
            </a:r>
          </a:p>
          <a:p>
            <a:pPr algn="l"/>
            <a:r>
              <a:rPr lang="en-US" dirty="0"/>
              <a:t>SRID: Spatial Reference Identifier is a unique identifier that defines the </a:t>
            </a:r>
            <a:r>
              <a:rPr lang="en-US" b="1" dirty="0"/>
              <a:t>spatial reference system (SRS)</a:t>
            </a:r>
            <a:r>
              <a:rPr lang="en-US" dirty="0"/>
              <a:t> used to interpret spatial data in </a:t>
            </a:r>
            <a:r>
              <a:rPr lang="en-US" b="1" dirty="0" err="1"/>
              <a:t>PostGIS</a:t>
            </a:r>
            <a:r>
              <a:rPr lang="en-US" dirty="0"/>
              <a:t> and other GIS systems. </a:t>
            </a:r>
          </a:p>
          <a:p>
            <a:pPr algn="l"/>
            <a:r>
              <a:rPr lang="en-US" dirty="0"/>
              <a:t>It specifies how spatial coordinates (such as longitude, latitude, or X/Y values) relate to the real world by defining the </a:t>
            </a:r>
            <a:r>
              <a:rPr lang="en-US" b="1" dirty="0"/>
              <a:t>coordinate system, projection, and datum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1807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D525-4A1E-DC49-0347-42190F17F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/>
              <a:t>Function for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9E1A4-848A-0D11-7E7E-F0E57E92F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81328"/>
            <a:ext cx="11029615" cy="1764792"/>
          </a:xfrm>
        </p:spPr>
        <p:txBody>
          <a:bodyPr/>
          <a:lstStyle/>
          <a:p>
            <a:r>
              <a:rPr lang="en-US" dirty="0"/>
              <a:t>The structure of the geography data subtypes mirrors that of geometry.</a:t>
            </a:r>
          </a:p>
          <a:p>
            <a:endParaRPr lang="en-US" dirty="0"/>
          </a:p>
          <a:p>
            <a:r>
              <a:rPr lang="en-US" dirty="0"/>
              <a:t>Accordingly, functions for geometry can be applied to geography with minimal changes, primarily involving the substitution of the term geometry with geography in both data types and function names.</a:t>
            </a:r>
          </a:p>
        </p:txBody>
      </p:sp>
    </p:spTree>
    <p:extLst>
      <p:ext uri="{BB962C8B-B14F-4D97-AF65-F5344CB8AC3E}">
        <p14:creationId xmlns:p14="http://schemas.microsoft.com/office/powerpoint/2010/main" val="73755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geometry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EFBD-6688-C65D-8229-A9DD5AEC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E4DB-6E4B-D7C3-A8D9-F58FD062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TABLE ch02.my_geogs (</a:t>
            </a:r>
          </a:p>
          <a:p>
            <a:r>
              <a:rPr lang="en-US" dirty="0"/>
              <a:t>id serial PRIMARY KEY,</a:t>
            </a:r>
          </a:p>
          <a:p>
            <a:r>
              <a:rPr lang="en-US" dirty="0"/>
              <a:t>name varchar(20),</a:t>
            </a:r>
          </a:p>
          <a:p>
            <a:r>
              <a:rPr lang="en-US" dirty="0" err="1"/>
              <a:t>my_point</a:t>
            </a:r>
            <a:r>
              <a:rPr lang="en-US" dirty="0"/>
              <a:t> geography(POINT)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INSERT INTO ch02.my_geogs (name, </a:t>
            </a:r>
            <a:r>
              <a:rPr lang="en-US" dirty="0" err="1"/>
              <a:t>my_point</a:t>
            </a:r>
            <a:r>
              <a:rPr lang="en-US" dirty="0"/>
              <a:t>)</a:t>
            </a:r>
          </a:p>
          <a:p>
            <a:r>
              <a:rPr lang="en-US" dirty="0"/>
              <a:t>VALUES</a:t>
            </a:r>
          </a:p>
          <a:p>
            <a:r>
              <a:rPr lang="en-US" dirty="0"/>
              <a:t>('Clark',</a:t>
            </a:r>
            <a:r>
              <a:rPr lang="en-US" dirty="0" err="1"/>
              <a:t>ST_GeogFromText</a:t>
            </a:r>
            <a:r>
              <a:rPr lang="en-US" dirty="0"/>
              <a:t>('POINT(-71.8241 42.2521)')),</a:t>
            </a:r>
          </a:p>
          <a:p>
            <a:r>
              <a:rPr lang="en-US" dirty="0"/>
              <a:t>('</a:t>
            </a:r>
            <a:r>
              <a:rPr lang="en-US" dirty="0" err="1"/>
              <a:t>WAirport</a:t>
            </a:r>
            <a:r>
              <a:rPr lang="en-US" dirty="0"/>
              <a:t>',</a:t>
            </a:r>
            <a:r>
              <a:rPr lang="en-US" dirty="0" err="1"/>
              <a:t>ST_GeogFromText</a:t>
            </a:r>
            <a:r>
              <a:rPr lang="en-US" dirty="0"/>
              <a:t>('POINT(-71.8743 42.2688)')),</a:t>
            </a:r>
          </a:p>
          <a:p>
            <a:r>
              <a:rPr lang="en-US" dirty="0"/>
              <a:t>('Park',</a:t>
            </a:r>
            <a:r>
              <a:rPr lang="en-US" dirty="0" err="1"/>
              <a:t>ST_GeogFromText</a:t>
            </a:r>
            <a:r>
              <a:rPr lang="en-US" dirty="0"/>
              <a:t>('POINT(-71.8144 42.2691)'));</a:t>
            </a:r>
          </a:p>
        </p:txBody>
      </p:sp>
    </p:spTree>
    <p:extLst>
      <p:ext uri="{BB962C8B-B14F-4D97-AF65-F5344CB8AC3E}">
        <p14:creationId xmlns:p14="http://schemas.microsoft.com/office/powerpoint/2010/main" val="3584177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58E5E8-3B6D-061E-B3EE-E82E5CBE5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CD69B-F78E-F370-35A0-2DDD708E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difference between geometry and </a:t>
            </a:r>
            <a:r>
              <a:rPr lang="en-US" sz="6000" b="0" kern="1200" cap="all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geograph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3375-0D28-D620-0028-188F3106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5DF63-9EA6-C0F4-75F7-01EBEF42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TABLE ch02.pts_geom (</a:t>
            </a:r>
          </a:p>
          <a:p>
            <a:r>
              <a:rPr lang="en-US" dirty="0"/>
              <a:t>id serial PRIMARY KEY,</a:t>
            </a:r>
          </a:p>
          <a:p>
            <a:r>
              <a:rPr lang="en-US" dirty="0"/>
              <a:t>name varchar(50),</a:t>
            </a:r>
          </a:p>
          <a:p>
            <a:r>
              <a:rPr lang="en-US" dirty="0" err="1"/>
              <a:t>geom_pts</a:t>
            </a:r>
            <a:r>
              <a:rPr lang="en-US" dirty="0"/>
              <a:t> geometry(POINT,4326),</a:t>
            </a:r>
          </a:p>
          <a:p>
            <a:r>
              <a:rPr lang="en-US" dirty="0" err="1"/>
              <a:t>geoy_pts</a:t>
            </a:r>
            <a:r>
              <a:rPr lang="en-US" dirty="0"/>
              <a:t> geography(POINT));</a:t>
            </a:r>
          </a:p>
          <a:p>
            <a:endParaRPr lang="en-US" dirty="0"/>
          </a:p>
          <a:p>
            <a:r>
              <a:rPr lang="en-US" dirty="0"/>
              <a:t>INSERT INTO ch02.pts_geom(name, </a:t>
            </a:r>
            <a:r>
              <a:rPr lang="en-US" dirty="0" err="1"/>
              <a:t>geom_pts</a:t>
            </a:r>
            <a:r>
              <a:rPr lang="en-US" dirty="0"/>
              <a:t>, </a:t>
            </a:r>
            <a:r>
              <a:rPr lang="en-US" dirty="0" err="1"/>
              <a:t>geoy_pts</a:t>
            </a:r>
            <a:r>
              <a:rPr lang="en-US" dirty="0"/>
              <a:t>)</a:t>
            </a:r>
          </a:p>
          <a:p>
            <a:r>
              <a:rPr lang="en-US" dirty="0"/>
              <a:t>VALUES</a:t>
            </a:r>
          </a:p>
          <a:p>
            <a:r>
              <a:rPr lang="en-US" dirty="0"/>
              <a:t>('711', </a:t>
            </a:r>
            <a:r>
              <a:rPr lang="en-US" dirty="0" err="1"/>
              <a:t>ST_GeomFromText</a:t>
            </a:r>
            <a:r>
              <a:rPr lang="en-US" dirty="0"/>
              <a:t>('POINT(-71.8236 42.2489)',4326), NULL),</a:t>
            </a:r>
          </a:p>
          <a:p>
            <a:r>
              <a:rPr lang="en-US" dirty="0"/>
              <a:t>('</a:t>
            </a:r>
            <a:r>
              <a:rPr lang="en-US" dirty="0" err="1"/>
              <a:t>pizza',NULL</a:t>
            </a:r>
            <a:r>
              <a:rPr lang="en-US" dirty="0"/>
              <a:t>, </a:t>
            </a:r>
            <a:r>
              <a:rPr lang="en-US" dirty="0" err="1"/>
              <a:t>ST_GeogFromText</a:t>
            </a:r>
            <a:r>
              <a:rPr lang="en-US" dirty="0"/>
              <a:t>('POINT(-71.823 42.242)'));</a:t>
            </a:r>
          </a:p>
        </p:txBody>
      </p:sp>
    </p:spTree>
    <p:extLst>
      <p:ext uri="{BB962C8B-B14F-4D97-AF65-F5344CB8AC3E}">
        <p14:creationId xmlns:p14="http://schemas.microsoft.com/office/powerpoint/2010/main" val="674043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02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Lab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76537-05AE-301D-CEB2-297013921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FE6175D-CE1B-4C8E-8FF8-7309F21F3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E2D6A9-0F1B-4AF5-7E13-81A1ED31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2.2.1 create point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DF8C05A-3103-44B5-AFBC-A8FC5AF00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794EE00-AFAB-44F8-902F-E94445806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5F12ABC-29DF-4D0F-9FE7-873B7F8E3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49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CCFE65-8CD4-0989-5670-64841C6A9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D2D0CE03-09DB-4385-F5A8-F9A29A21D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4B96B01-0A7A-14B2-1061-9A3462075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A441C65-A3BB-0E92-AF7C-D51D5B0EA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F35BF1-D58D-FC82-76DE-EE12B85C1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E675290-A558-B6FD-B8AA-188C7AD6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E24E2-870F-6E34-FC73-E97BE199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2.2.2 create </a:t>
            </a:r>
            <a:r>
              <a:rPr lang="en-US" sz="4400" b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linestring</a:t>
            </a:r>
            <a:endParaRPr lang="en-US" sz="4400" b="0" kern="1200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FE684BA-3249-8913-6F00-8D6A21D55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B6FA3CE-43A8-C6CC-EE40-A88C33FA1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4C94DA1-4732-5847-D328-183D870A0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36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D148-D526-CEBC-5559-9855A59A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6564"/>
          </a:xfrm>
        </p:spPr>
        <p:txBody>
          <a:bodyPr>
            <a:normAutofit fontScale="90000"/>
          </a:bodyPr>
          <a:lstStyle/>
          <a:p>
            <a:r>
              <a:rPr lang="en-US" dirty="0"/>
              <a:t>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639C-128C-280A-3E79-0AAB2ADA9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53896"/>
            <a:ext cx="11029615" cy="381304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geometry</a:t>
            </a:r>
            <a:r>
              <a:rPr lang="en-US" dirty="0"/>
              <a:t> data type is the core data type in </a:t>
            </a:r>
            <a:r>
              <a:rPr lang="en-US" b="1" dirty="0" err="1"/>
              <a:t>PostGIS</a:t>
            </a:r>
            <a:r>
              <a:rPr lang="en-US" dirty="0"/>
              <a:t> used to store </a:t>
            </a:r>
            <a:r>
              <a:rPr lang="en-US" b="1" dirty="0"/>
              <a:t>spatial objects</a:t>
            </a:r>
            <a:r>
              <a:rPr lang="en-US" dirty="0"/>
              <a:t>. It can represent </a:t>
            </a:r>
            <a:r>
              <a:rPr lang="en-US" b="1" dirty="0"/>
              <a:t>geometric shapes</a:t>
            </a:r>
            <a:r>
              <a:rPr lang="en-US" dirty="0"/>
              <a:t>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Points</a:t>
            </a:r>
            <a:r>
              <a:rPr lang="en-US" dirty="0"/>
              <a:t> (e.g., a location on a map)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Lines</a:t>
            </a:r>
            <a:r>
              <a:rPr lang="en-US" dirty="0"/>
              <a:t> (e.g., a road or river)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Polygons</a:t>
            </a:r>
            <a:r>
              <a:rPr lang="en-US" dirty="0"/>
              <a:t> (e.g., a building footprint or city boundary)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Collections</a:t>
            </a:r>
            <a:r>
              <a:rPr lang="en-US" dirty="0"/>
              <a:t> of geometries (e.g., MULTIPOINT, MULTILINESTRING, MULTIPOLYGON)</a:t>
            </a:r>
          </a:p>
          <a:p>
            <a:r>
              <a:rPr lang="en-US" dirty="0"/>
              <a:t>The </a:t>
            </a:r>
            <a:r>
              <a:rPr lang="en-US" b="1" dirty="0"/>
              <a:t>geometry data type</a:t>
            </a:r>
            <a:r>
              <a:rPr lang="en-US" dirty="0"/>
              <a:t> in </a:t>
            </a:r>
            <a:r>
              <a:rPr lang="en-US" dirty="0" err="1"/>
              <a:t>PostGIS</a:t>
            </a:r>
            <a:r>
              <a:rPr lang="en-US" dirty="0"/>
              <a:t> supports </a:t>
            </a:r>
            <a:r>
              <a:rPr lang="en-US" b="1" dirty="0"/>
              <a:t>two-dimensional (2D)</a:t>
            </a:r>
            <a:r>
              <a:rPr lang="en-US" dirty="0"/>
              <a:t>, </a:t>
            </a:r>
            <a:r>
              <a:rPr lang="en-US" b="1" dirty="0"/>
              <a:t>three-dimensional (3D)</a:t>
            </a:r>
            <a:r>
              <a:rPr lang="en-US" dirty="0"/>
              <a:t>, and even </a:t>
            </a:r>
            <a:r>
              <a:rPr lang="en-US" b="1" dirty="0"/>
              <a:t>four-dimensional (4D)</a:t>
            </a:r>
            <a:r>
              <a:rPr lang="en-US" dirty="0"/>
              <a:t> spatial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69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3B4F-6931-3EA2-62F5-4457D2F6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Planar (Euclidean) 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988F-764C-64E4-C3E8-6DA33E0F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99616"/>
            <a:ext cx="11029615" cy="192938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planar coordinate system</a:t>
            </a:r>
            <a:r>
              <a:rPr lang="en-US" dirty="0"/>
              <a:t> assumes a flat, two-dimensional space where spatial measurements are made using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 coordinates.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X-coordinate</a:t>
            </a:r>
            <a:r>
              <a:rPr lang="en-US" dirty="0"/>
              <a:t>: Represents the horizontal position.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Y-coordinate</a:t>
            </a:r>
            <a:r>
              <a:rPr lang="en-US" dirty="0"/>
              <a:t>: Represents the vertical position.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23284-2360-39F4-813E-7B605D0F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553" y="2046645"/>
            <a:ext cx="4617252" cy="449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3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F94F-2A98-D6E8-F9E0-A78FFA89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Subtype of geometry -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3C3C-541B-043F-F422-52AAA7A25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25" y="1934121"/>
            <a:ext cx="3709159" cy="830839"/>
          </a:xfrm>
        </p:spPr>
        <p:txBody>
          <a:bodyPr>
            <a:noAutofit/>
          </a:bodyPr>
          <a:lstStyle/>
          <a:p>
            <a:r>
              <a:rPr lang="en-US" sz="1600" dirty="0"/>
              <a:t>POINT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</a:rPr>
              <a:t>A point in 2D space specified by its X and Y coordinates</a:t>
            </a: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CA889C-9B52-26F6-E40C-A4892E0E7569}"/>
              </a:ext>
            </a:extLst>
          </p:cNvPr>
          <p:cNvSpPr txBox="1">
            <a:spLocks/>
          </p:cNvSpPr>
          <p:nvPr/>
        </p:nvSpPr>
        <p:spPr>
          <a:xfrm>
            <a:off x="581192" y="5369311"/>
            <a:ext cx="3269152" cy="58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🤔    What is POINTZM?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79319-6691-AFF6-173A-56430054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41" y="2959145"/>
            <a:ext cx="1742910" cy="184323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C07594F-D346-874B-366B-947E1F0C3692}"/>
              </a:ext>
            </a:extLst>
          </p:cNvPr>
          <p:cNvGrpSpPr/>
          <p:nvPr/>
        </p:nvGrpSpPr>
        <p:grpSpPr>
          <a:xfrm>
            <a:off x="4384881" y="1599975"/>
            <a:ext cx="3587418" cy="3769336"/>
            <a:chOff x="2960374" y="1389266"/>
            <a:chExt cx="2469208" cy="2932495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D72F89DC-1508-C214-1446-88EA9D9BF547}"/>
                </a:ext>
              </a:extLst>
            </p:cNvPr>
            <p:cNvSpPr txBox="1">
              <a:spLocks/>
            </p:cNvSpPr>
            <p:nvPr/>
          </p:nvSpPr>
          <p:spPr>
            <a:xfrm>
              <a:off x="2960374" y="1389266"/>
              <a:ext cx="2469208" cy="11663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06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POINTZ</a:t>
              </a:r>
            </a:p>
            <a:p>
              <a:pPr marL="0" indent="0">
                <a:lnSpc>
                  <a:spcPct val="120000"/>
                </a:lnSpc>
                <a:buNone/>
              </a:pPr>
              <a:r>
                <a:rPr lang="en-US" sz="1600" dirty="0">
                  <a:solidFill>
                    <a:srgbClr val="262626"/>
                  </a:solidFill>
                </a:rPr>
                <a:t>A point in 3D space specified by its X, Y, and Z coordinates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304C41-CB9F-751F-C8B5-4D6B6F6B6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0374" y="2376324"/>
              <a:ext cx="2469208" cy="1945437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AAEAD6-C2F9-9010-B6F1-80DBAFAD293D}"/>
              </a:ext>
            </a:extLst>
          </p:cNvPr>
          <p:cNvGrpSpPr/>
          <p:nvPr/>
        </p:nvGrpSpPr>
        <p:grpSpPr>
          <a:xfrm>
            <a:off x="8611612" y="1934121"/>
            <a:ext cx="3158963" cy="3466093"/>
            <a:chOff x="8734302" y="1934121"/>
            <a:chExt cx="3158963" cy="3466093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529FD90B-9254-5CC4-0AB7-45E73DF765BA}"/>
                </a:ext>
              </a:extLst>
            </p:cNvPr>
            <p:cNvSpPr txBox="1">
              <a:spLocks/>
            </p:cNvSpPr>
            <p:nvPr/>
          </p:nvSpPr>
          <p:spPr>
            <a:xfrm>
              <a:off x="8734302" y="1934121"/>
              <a:ext cx="3158963" cy="8492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POINTM</a:t>
              </a:r>
            </a:p>
            <a:p>
              <a:pPr marL="0" indent="0" algn="l">
                <a:buNone/>
              </a:pPr>
              <a:r>
                <a:rPr lang="en-US" sz="1400" b="0" i="0" u="none" strike="noStrike" baseline="0" dirty="0">
                  <a:solidFill>
                    <a:srgbClr val="262626"/>
                  </a:solidFill>
                </a:rPr>
                <a:t>point in 2D space with a measured value specified by its spatial X and Y coordinates plus an M value</a:t>
              </a:r>
              <a:endParaRPr lang="en-US" sz="1400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4735719-33B7-9087-14B5-0CCDDF5FCCD1}"/>
                </a:ext>
              </a:extLst>
            </p:cNvPr>
            <p:cNvGrpSpPr/>
            <p:nvPr/>
          </p:nvGrpSpPr>
          <p:grpSpPr>
            <a:xfrm>
              <a:off x="8841416" y="3010970"/>
              <a:ext cx="3051849" cy="2389244"/>
              <a:chOff x="6236208" y="2669898"/>
              <a:chExt cx="4045674" cy="165186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C0F55F2-ED22-9731-B28B-C977CEC1764C}"/>
                  </a:ext>
                </a:extLst>
              </p:cNvPr>
              <p:cNvGrpSpPr/>
              <p:nvPr/>
            </p:nvGrpSpPr>
            <p:grpSpPr>
              <a:xfrm>
                <a:off x="6236208" y="2669898"/>
                <a:ext cx="2139696" cy="1651863"/>
                <a:chOff x="6236208" y="2669898"/>
                <a:chExt cx="2139696" cy="1651863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D2ED184-65F0-6E78-285A-7DBCE20BC718}"/>
                    </a:ext>
                  </a:extLst>
                </p:cNvPr>
                <p:cNvGrpSpPr/>
                <p:nvPr/>
              </p:nvGrpSpPr>
              <p:grpSpPr>
                <a:xfrm>
                  <a:off x="6236208" y="2669898"/>
                  <a:ext cx="2139696" cy="1651863"/>
                  <a:chOff x="6236208" y="2669898"/>
                  <a:chExt cx="2139696" cy="1651863"/>
                </a:xfrm>
              </p:grpSpPr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8D519323-0FA0-5DBA-EEAC-ECAACFDD41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36208" y="3463344"/>
                    <a:ext cx="213969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D600153F-7D51-A497-E3DD-309C805DC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23760" y="2669898"/>
                    <a:ext cx="0" cy="165186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7AEFDB5-E99F-0D92-7D1E-98A15492D900}"/>
                    </a:ext>
                  </a:extLst>
                </p:cNvPr>
                <p:cNvSpPr/>
                <p:nvPr/>
              </p:nvSpPr>
              <p:spPr>
                <a:xfrm>
                  <a:off x="7498080" y="3081528"/>
                  <a:ext cx="114846" cy="13812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EEF6EA-1F1A-83CD-01A5-C065A77DDC08}"/>
                  </a:ext>
                </a:extLst>
              </p:cNvPr>
              <p:cNvSpPr txBox="1"/>
              <p:nvPr/>
            </p:nvSpPr>
            <p:spPr>
              <a:xfrm>
                <a:off x="7306056" y="2699338"/>
                <a:ext cx="29758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 (housing value): 10,0000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736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7E94-BCFD-1244-0A46-DC49E1F9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dirty="0"/>
              <a:t>Create table with spatial data in </a:t>
            </a:r>
            <a:r>
              <a:rPr lang="en-US" dirty="0" err="1"/>
              <a:t>postgis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57D4C7-BBAE-D2FB-D47D-B88770A8F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546136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309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EEC1-9079-9971-522A-A8527530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98174"/>
            <a:ext cx="11029616" cy="651156"/>
          </a:xfrm>
        </p:spPr>
        <p:txBody>
          <a:bodyPr/>
          <a:lstStyle/>
          <a:p>
            <a:r>
              <a:rPr lang="en-US" dirty="0"/>
              <a:t>Create schema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46CEC-5355-A908-61FF-0CD3806B2E9A}"/>
              </a:ext>
            </a:extLst>
          </p:cNvPr>
          <p:cNvSpPr txBox="1"/>
          <p:nvPr/>
        </p:nvSpPr>
        <p:spPr>
          <a:xfrm>
            <a:off x="581191" y="1895097"/>
            <a:ext cx="381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70C0"/>
                </a:solidFill>
                <a:latin typeface="Courier"/>
              </a:rPr>
              <a:t>CREATE SCHEMA ch02;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A02FDD-F72D-25BE-892F-63FC5E002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10196"/>
            <a:ext cx="11029615" cy="229514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schema</a:t>
            </a:r>
            <a:r>
              <a:rPr lang="en-US" dirty="0"/>
              <a:t> in </a:t>
            </a:r>
            <a:r>
              <a:rPr lang="en-US" dirty="0" err="1"/>
              <a:t>PostGIS</a:t>
            </a:r>
            <a:r>
              <a:rPr lang="en-US" dirty="0"/>
              <a:t> (and PostgreSQL) is a </a:t>
            </a:r>
            <a:r>
              <a:rPr lang="en-US" b="1" dirty="0"/>
              <a:t>logical container</a:t>
            </a:r>
            <a:r>
              <a:rPr lang="en-US" dirty="0"/>
              <a:t> used to organize and manage </a:t>
            </a:r>
            <a:r>
              <a:rPr lang="en-US" b="1" dirty="0"/>
              <a:t>database objects</a:t>
            </a:r>
            <a:r>
              <a:rPr lang="en-US" dirty="0"/>
              <a:t>, such as </a:t>
            </a:r>
            <a:r>
              <a:rPr lang="en-US" b="1" dirty="0"/>
              <a:t>tables, views, functions, and spatial data</a:t>
            </a:r>
            <a:r>
              <a:rPr lang="en-US" dirty="0"/>
              <a:t>. </a:t>
            </a:r>
          </a:p>
          <a:p>
            <a:r>
              <a:rPr lang="en-US" dirty="0"/>
              <a:t>Schema provides a </a:t>
            </a:r>
            <a:r>
              <a:rPr lang="en-US" b="1" dirty="0"/>
              <a:t>namespace</a:t>
            </a:r>
            <a:r>
              <a:rPr lang="en-US" dirty="0"/>
              <a:t> to avoid naming conflicts between objects and helps manage </a:t>
            </a:r>
            <a:r>
              <a:rPr lang="en-US" b="1" dirty="0"/>
              <a:t>database permissions</a:t>
            </a:r>
            <a:r>
              <a:rPr lang="en-US" dirty="0"/>
              <a:t> more effectively.</a:t>
            </a:r>
          </a:p>
          <a:p>
            <a:r>
              <a:rPr lang="en-US" dirty="0"/>
              <a:t>Think of a schema as a </a:t>
            </a:r>
            <a:r>
              <a:rPr lang="en-US" b="1" dirty="0"/>
              <a:t>folder</a:t>
            </a:r>
            <a:r>
              <a:rPr lang="en-US" dirty="0"/>
              <a:t> inside a database, where you can group related objects together to keep things organized.</a:t>
            </a:r>
          </a:p>
        </p:txBody>
      </p:sp>
    </p:spTree>
    <p:extLst>
      <p:ext uri="{BB962C8B-B14F-4D97-AF65-F5344CB8AC3E}">
        <p14:creationId xmlns:p14="http://schemas.microsoft.com/office/powerpoint/2010/main" val="201458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036F97-C5AC-5158-CBD7-B78873CC029D}"/>
              </a:ext>
            </a:extLst>
          </p:cNvPr>
          <p:cNvSpPr txBox="1">
            <a:spLocks/>
          </p:cNvSpPr>
          <p:nvPr/>
        </p:nvSpPr>
        <p:spPr>
          <a:xfrm>
            <a:off x="370879" y="1316760"/>
            <a:ext cx="5088087" cy="328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CREATE TABLE ch02.clarku (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id serial PRIMARY KEY,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p geometry(POINT),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pz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geometry(POINTZ),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pm geometry(POINTM),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pzm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geometry(POINTZM),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p_srid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geometry(POINT,4326));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002D05-0071-3FB0-C1E5-B24561E032BB}"/>
              </a:ext>
            </a:extLst>
          </p:cNvPr>
          <p:cNvSpPr txBox="1">
            <a:spLocks/>
          </p:cNvSpPr>
          <p:nvPr/>
        </p:nvSpPr>
        <p:spPr>
          <a:xfrm>
            <a:off x="370879" y="601584"/>
            <a:ext cx="11029616" cy="6511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Create table with geometry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75F6B82B-5490-320E-F371-06615AE5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893" y="927162"/>
            <a:ext cx="6518228" cy="2295144"/>
          </a:xfrm>
        </p:spPr>
        <p:txBody>
          <a:bodyPr/>
          <a:lstStyle/>
          <a:p>
            <a:r>
              <a:rPr lang="en-US" dirty="0"/>
              <a:t>id: This is a unique identifier for each row in the table.</a:t>
            </a:r>
          </a:p>
          <a:p>
            <a:r>
              <a:rPr lang="en-US" dirty="0"/>
              <a:t>serial: This is an auto-incrementing integer column.</a:t>
            </a:r>
          </a:p>
          <a:p>
            <a:r>
              <a:rPr lang="en-US" dirty="0"/>
              <a:t>PRIMARY KEY: This ensures the id is unique and cannot be NULL.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C412F4-1BB7-2A36-7458-E0C7B2AC4440}"/>
              </a:ext>
            </a:extLst>
          </p:cNvPr>
          <p:cNvSpPr txBox="1"/>
          <p:nvPr/>
        </p:nvSpPr>
        <p:spPr>
          <a:xfrm>
            <a:off x="5302893" y="3286326"/>
            <a:ext cx="5574730" cy="17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p: The column name.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geometry(POINT): This defines a 2D point geometry with X and Y coordinates.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A point representing a latitude/longitude location or X/Y coordinates in a planar system </a:t>
            </a:r>
          </a:p>
        </p:txBody>
      </p:sp>
    </p:spTree>
    <p:extLst>
      <p:ext uri="{BB962C8B-B14F-4D97-AF65-F5344CB8AC3E}">
        <p14:creationId xmlns:p14="http://schemas.microsoft.com/office/powerpoint/2010/main" val="36185793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7529</TotalTime>
  <Words>1716</Words>
  <Application>Microsoft Office PowerPoint</Application>
  <PresentationFormat>Widescreen</PresentationFormat>
  <Paragraphs>186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Courier</vt:lpstr>
      <vt:lpstr>NewBaskerville-Roman</vt:lpstr>
      <vt:lpstr>Aptos</vt:lpstr>
      <vt:lpstr>Arial</vt:lpstr>
      <vt:lpstr>Calibri</vt:lpstr>
      <vt:lpstr>Wingdings 2</vt:lpstr>
      <vt:lpstr>DividendVTI</vt:lpstr>
      <vt:lpstr>WEEK 03</vt:lpstr>
      <vt:lpstr>WEEK 03   lecture session</vt:lpstr>
      <vt:lpstr>2.1.1  geometry</vt:lpstr>
      <vt:lpstr>geometry</vt:lpstr>
      <vt:lpstr>Planar (Euclidean) Coordinate System</vt:lpstr>
      <vt:lpstr>Subtype of geometry - points</vt:lpstr>
      <vt:lpstr>Create table with spatial data in postgis</vt:lpstr>
      <vt:lpstr>Create schema</vt:lpstr>
      <vt:lpstr>PowerPoint Presentation</vt:lpstr>
      <vt:lpstr>PowerPoint Presentation</vt:lpstr>
      <vt:lpstr>Subtype of geometry - multipoints</vt:lpstr>
      <vt:lpstr>Create table with multipoint in postgis</vt:lpstr>
      <vt:lpstr>Create multipoint geometry</vt:lpstr>
      <vt:lpstr>Subtype of geometry - linestrings</vt:lpstr>
      <vt:lpstr>Create a linestrings</vt:lpstr>
      <vt:lpstr>Subtype of geometry - multilinestrings</vt:lpstr>
      <vt:lpstr>Create multilinestring</vt:lpstr>
      <vt:lpstr>Subtype of geometry - polygons</vt:lpstr>
      <vt:lpstr>Subtype of geometry - multipolygons</vt:lpstr>
      <vt:lpstr>2.1.2 collection geometry</vt:lpstr>
      <vt:lpstr>geometrycollection</vt:lpstr>
      <vt:lpstr>Create geometrycollection</vt:lpstr>
      <vt:lpstr>2.1.2 function for geometry</vt:lpstr>
      <vt:lpstr>Metadata tables</vt:lpstr>
      <vt:lpstr>Geometry_columns table in database</vt:lpstr>
      <vt:lpstr>Select function</vt:lpstr>
      <vt:lpstr>2.1.2 GEOGRAPHY</vt:lpstr>
      <vt:lpstr>GEOGRAPHY</vt:lpstr>
      <vt:lpstr>Function for geometry</vt:lpstr>
      <vt:lpstr>PowerPoint Presentation</vt:lpstr>
      <vt:lpstr>2.1.3 difference between geometry and geograph</vt:lpstr>
      <vt:lpstr>PowerPoint Presentation</vt:lpstr>
      <vt:lpstr>WEEK 02   Lab session</vt:lpstr>
      <vt:lpstr>2.2.1 create point</vt:lpstr>
      <vt:lpstr>2.2.2 create linestring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31</cp:revision>
  <dcterms:created xsi:type="dcterms:W3CDTF">2024-12-11T19:51:45Z</dcterms:created>
  <dcterms:modified xsi:type="dcterms:W3CDTF">2025-01-11T01:40:29Z</dcterms:modified>
</cp:coreProperties>
</file>