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353" r:id="rId4"/>
    <p:sldId id="363" r:id="rId5"/>
    <p:sldId id="364" r:id="rId6"/>
    <p:sldId id="354" r:id="rId7"/>
    <p:sldId id="355" r:id="rId8"/>
    <p:sldId id="362" r:id="rId9"/>
    <p:sldId id="361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PostGIS_Full_Version.html" TargetMode="External"/><Relationship Id="rId2" Type="http://schemas.openxmlformats.org/officeDocument/2006/relationships/hyperlink" Target="https://postgis.net/docs/ST_AsMV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4AA-8346-A99E-44CD-A64CCEA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altLang="zh-CN" dirty="0"/>
              <a:t>Web serve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37865-7672-3508-14C6-72BFA0D3B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234440"/>
            <a:ext cx="11029950" cy="29878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7AB1B-03E5-8390-B93C-940B50753011}"/>
              </a:ext>
            </a:extLst>
          </p:cNvPr>
          <p:cNvSpPr txBox="1"/>
          <p:nvPr/>
        </p:nvSpPr>
        <p:spPr>
          <a:xfrm>
            <a:off x="516850" y="4431395"/>
            <a:ext cx="60944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Host boroughs table (shapefile) in ch11 online</a:t>
            </a:r>
          </a:p>
          <a:p>
            <a:pPr marL="0" indent="0">
              <a:buNone/>
            </a:pPr>
            <a:r>
              <a:rPr lang="en-US" altLang="zh-CN" dirty="0"/>
              <a:t>http://localhost:7800/ch11.boroughs.html</a:t>
            </a:r>
          </a:p>
        </p:txBody>
      </p:sp>
    </p:spTree>
    <p:extLst>
      <p:ext uri="{BB962C8B-B14F-4D97-AF65-F5344CB8AC3E}">
        <p14:creationId xmlns:p14="http://schemas.microsoft.com/office/powerpoint/2010/main" val="372842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EA2-7FB8-C513-69E9-51202B96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C858-D011-B86E-E73E-853410AE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E474-7B7F-6BB5-D62A-F17FF2D1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8CDD-8BCE-4702-3F7D-D683DD24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307592"/>
            <a:ext cx="4320227" cy="23957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POSTGIS IN WEB APPLICATIONS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32FE-F110-9CF8-B2E1-85964168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C8F78-3B19-E1A3-868A-05C89CEC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1272" y="2506981"/>
            <a:ext cx="8646534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Understand what pg_tileserv is and what it does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Learn how to install, configure, and run pg_tileserv (on Windows)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Publish a PostGIS table as a vector tile service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Visualize the layer using Leaflet</a:t>
            </a:r>
          </a:p>
        </p:txBody>
      </p:sp>
    </p:spTree>
    <p:extLst>
      <p:ext uri="{BB962C8B-B14F-4D97-AF65-F5344CB8AC3E}">
        <p14:creationId xmlns:p14="http://schemas.microsoft.com/office/powerpoint/2010/main" val="90923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8E9A-A7F2-13A0-8502-D10C484A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36F8-0162-5327-FEE5-6A20A55C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528" y="2185416"/>
            <a:ext cx="11029615" cy="45763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What are vector tiles?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What is </a:t>
            </a:r>
            <a:r>
              <a:rPr lang="en-US" altLang="zh-CN" dirty="0" err="1"/>
              <a:t>pg_tileserv</a:t>
            </a:r>
            <a:r>
              <a:rPr lang="en-US" altLang="zh-CN" dirty="0"/>
              <a:t>?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A lightweight tile server from </a:t>
            </a:r>
            <a:r>
              <a:rPr lang="en-US" altLang="zh-CN" dirty="0" err="1"/>
              <a:t>CrunchyData</a:t>
            </a: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Built on </a:t>
            </a:r>
            <a:r>
              <a:rPr lang="en-US" altLang="zh-CN" dirty="0" err="1"/>
              <a:t>PostGIS’s</a:t>
            </a:r>
            <a:r>
              <a:rPr lang="en-US" altLang="zh-CN" dirty="0"/>
              <a:t> </a:t>
            </a:r>
            <a:r>
              <a:rPr lang="en-US" altLang="zh-CN" dirty="0" err="1"/>
              <a:t>ST_AsMVT</a:t>
            </a:r>
            <a:r>
              <a:rPr lang="en-US" altLang="zh-CN" dirty="0"/>
              <a:t> function</a:t>
            </a:r>
          </a:p>
          <a:p>
            <a:pPr marL="666900" lvl="1" indent="-342900">
              <a:buFont typeface="+mj-lt"/>
              <a:buAutoNum type="alphaLcParenR"/>
            </a:pP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Auto-generates tiles from spatial tables in PostgreSQL/</a:t>
            </a:r>
            <a:r>
              <a:rPr lang="en-US" altLang="zh-CN" dirty="0" err="1"/>
              <a:t>PostGIS</a:t>
            </a: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Compliant with OGC and </a:t>
            </a:r>
            <a:r>
              <a:rPr lang="en-US" altLang="zh-CN" dirty="0" err="1"/>
              <a:t>Mapbox</a:t>
            </a:r>
            <a:r>
              <a:rPr lang="en-US" altLang="zh-CN" dirty="0"/>
              <a:t> Vector Tile (MVT) specs</a:t>
            </a:r>
          </a:p>
          <a:p>
            <a:pPr marL="666900" lvl="1" indent="-342900">
              <a:buFont typeface="+mj-lt"/>
              <a:buAutoNum type="alphaLcParenR"/>
            </a:pPr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No configuration required — it auto-detects all geometry tables!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3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919-2ED2-C7DB-8E10-62F1CAAE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pg_tileserv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697C-DA2B-C70C-54BA-E9B141AD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4" y="1435608"/>
            <a:ext cx="11029615" cy="2626261"/>
          </a:xfrm>
        </p:spPr>
        <p:txBody>
          <a:bodyPr/>
          <a:lstStyle/>
          <a:p>
            <a:r>
              <a:rPr lang="en-US" altLang="zh-CN" dirty="0"/>
              <a:t>Download latest release from GitHub: https://github.com/CrunchyData/pg_tileserv/releases</a:t>
            </a:r>
          </a:p>
          <a:p>
            <a:endParaRPr lang="en-US" altLang="zh-CN" dirty="0"/>
          </a:p>
          <a:p>
            <a:r>
              <a:rPr lang="en-US" altLang="zh-CN" dirty="0"/>
              <a:t>Extract .zip → Keep pg_tileserv.exe and assets/ in the same folder</a:t>
            </a:r>
          </a:p>
          <a:p>
            <a:endParaRPr lang="en-US" altLang="zh-CN" dirty="0"/>
          </a:p>
          <a:p>
            <a:r>
              <a:rPr lang="en-US" altLang="zh-CN" dirty="0"/>
              <a:t>No installer needed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8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696-9DA8-7E07-0DE6-6B4EF0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3237-BCB9-7672-4B78-3F74F1E2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217627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>
                <a:effectLst/>
                <a:latin typeface="Fort"/>
              </a:rPr>
              <a:t>PostgreSQL 9.5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 err="1">
                <a:effectLst/>
                <a:latin typeface="Fort"/>
              </a:rPr>
              <a:t>PostGIS</a:t>
            </a:r>
            <a:r>
              <a:rPr lang="en-US" altLang="zh-CN" b="1" i="0" dirty="0">
                <a:effectLst/>
                <a:latin typeface="Fort"/>
              </a:rPr>
              <a:t> 2.4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0" i="0" dirty="0">
                <a:effectLst/>
                <a:latin typeface="Fort"/>
              </a:rPr>
              <a:t>The tile server depends on the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2"/>
              </a:rPr>
              <a:t>ST_AsMVT</a:t>
            </a:r>
            <a:r>
              <a:rPr lang="en-US" altLang="zh-CN" b="0" i="0" u="none" strike="noStrike" dirty="0">
                <a:solidFill>
                  <a:srgbClr val="0167B3"/>
                </a:solidFill>
                <a:effectLst/>
                <a:latin typeface="Fort"/>
                <a:hlinkClick r:id="rId2"/>
              </a:rPr>
              <a:t>()</a:t>
            </a:r>
            <a:r>
              <a:rPr lang="en-US" altLang="zh-CN" b="0" i="0" dirty="0">
                <a:effectLst/>
                <a:latin typeface="Fort"/>
              </a:rPr>
              <a:t> function, which is only available if </a:t>
            </a:r>
            <a:r>
              <a:rPr lang="en-US" altLang="zh-CN" b="0" i="0" dirty="0" err="1">
                <a:effectLst/>
                <a:latin typeface="Fort"/>
              </a:rPr>
              <a:t>PostGIS</a:t>
            </a:r>
            <a:r>
              <a:rPr lang="en-US" altLang="zh-CN" b="0" i="0" dirty="0">
                <a:effectLst/>
                <a:latin typeface="Fort"/>
              </a:rPr>
              <a:t> has been compiled with support for the </a:t>
            </a:r>
            <a:r>
              <a:rPr lang="en-US" altLang="zh-CN" b="1" i="0" dirty="0" err="1">
                <a:effectLst/>
                <a:latin typeface="Fort"/>
              </a:rPr>
              <a:t>libprotobuf</a:t>
            </a:r>
            <a:r>
              <a:rPr lang="en-US" altLang="zh-CN" b="0" i="0" dirty="0">
                <a:effectLst/>
                <a:latin typeface="Fort"/>
              </a:rPr>
              <a:t> library. See the output from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3"/>
              </a:rPr>
              <a:t>PostGIS_Full_Version</a:t>
            </a:r>
            <a:r>
              <a:rPr lang="en-US" altLang="zh-CN" b="0" i="0" dirty="0">
                <a:effectLst/>
                <a:latin typeface="Fort"/>
              </a:rPr>
              <a:t>, for example: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postgis_full_version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3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3F0-EDF2-3849-E6E8-D34B362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pg_tileserv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1FD8-F1E1-A6C2-7958-DF6F7D0C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634486"/>
          </a:xfrm>
        </p:spPr>
        <p:txBody>
          <a:bodyPr/>
          <a:lstStyle/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Macs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1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EC03-6213-8EBE-81B2-A7EA6C78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7"/>
          </a:xfrm>
        </p:spPr>
        <p:txBody>
          <a:bodyPr/>
          <a:lstStyle/>
          <a:p>
            <a:r>
              <a:rPr lang="en-US" altLang="zh-CN" dirty="0"/>
              <a:t>Connection to </a:t>
            </a:r>
            <a:r>
              <a:rPr lang="en-US" altLang="zh-CN" dirty="0" err="1"/>
              <a:t>pg_tileserv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EC00-A091-C8F1-A65D-AF4D262A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45336"/>
            <a:ext cx="11029615" cy="56692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Change working directory to the file that include pg_tileserv.exe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3769-B002-A159-EB15-FD6191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322577"/>
            <a:ext cx="35814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8547C-6833-A162-435C-2F70B2EEED22}"/>
              </a:ext>
            </a:extLst>
          </p:cNvPr>
          <p:cNvSpPr txBox="1"/>
          <p:nvPr/>
        </p:nvSpPr>
        <p:spPr>
          <a:xfrm>
            <a:off x="581192" y="3517128"/>
            <a:ext cx="1075736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Make a connection between </a:t>
            </a:r>
            <a:r>
              <a:rPr lang="en-US" altLang="zh-CN" dirty="0" err="1"/>
              <a:t>PostGIS</a:t>
            </a:r>
            <a:r>
              <a:rPr lang="en-US" altLang="zh-CN" dirty="0"/>
              <a:t> and </a:t>
            </a:r>
            <a:r>
              <a:rPr lang="en-US" altLang="zh-CN" dirty="0" err="1"/>
              <a:t>pg_tileserv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00B0F0"/>
                </a:solidFill>
              </a:rPr>
              <a:t>set DATABASE_URL=postgres://</a:t>
            </a:r>
            <a:r>
              <a:rPr lang="da-DK" altLang="zh-CN" b="1" i="1" dirty="0">
                <a:solidFill>
                  <a:srgbClr val="C00000"/>
                </a:solidFill>
              </a:rPr>
              <a:t>username:password</a:t>
            </a:r>
            <a:r>
              <a:rPr lang="da-DK" altLang="zh-CN" dirty="0">
                <a:solidFill>
                  <a:srgbClr val="00B0F0"/>
                </a:solidFill>
              </a:rPr>
              <a:t>@localhost:5432/</a:t>
            </a:r>
            <a:r>
              <a:rPr lang="da-DK" altLang="zh-CN" b="1" i="1" dirty="0">
                <a:solidFill>
                  <a:srgbClr val="C00000"/>
                </a:solidFill>
              </a:rPr>
              <a:t>spatial </a:t>
            </a:r>
            <a:r>
              <a:rPr lang="da-DK" altLang="zh-CN" dirty="0"/>
              <a:t>(spatial is the name of database)</a:t>
            </a:r>
          </a:p>
        </p:txBody>
      </p:sp>
    </p:spTree>
    <p:extLst>
      <p:ext uri="{BB962C8B-B14F-4D97-AF65-F5344CB8AC3E}">
        <p14:creationId xmlns:p14="http://schemas.microsoft.com/office/powerpoint/2010/main" val="169781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14920</TotalTime>
  <Words>442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Fort</vt:lpstr>
      <vt:lpstr>Aptos</vt:lpstr>
      <vt:lpstr>Arial</vt:lpstr>
      <vt:lpstr>Calibri</vt:lpstr>
      <vt:lpstr>Wingdings</vt:lpstr>
      <vt:lpstr>Wingdings 2</vt:lpstr>
      <vt:lpstr>DividendVTI</vt:lpstr>
      <vt:lpstr>WEEK 14 </vt:lpstr>
      <vt:lpstr>WEEK 14    lecture session</vt:lpstr>
      <vt:lpstr>14.1  POSTGIS IN WEB APPLICATIONS</vt:lpstr>
      <vt:lpstr>Goals</vt:lpstr>
      <vt:lpstr>PowerPoint Presentation</vt:lpstr>
      <vt:lpstr>Download pg_tileserv </vt:lpstr>
      <vt:lpstr>requirements</vt:lpstr>
      <vt:lpstr>Download pg_tileserv </vt:lpstr>
      <vt:lpstr>Connection to pg_tileserv</vt:lpstr>
      <vt:lpstr>Web serve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亚霖 杨</cp:lastModifiedBy>
  <cp:revision>102</cp:revision>
  <dcterms:created xsi:type="dcterms:W3CDTF">2024-12-11T19:51:45Z</dcterms:created>
  <dcterms:modified xsi:type="dcterms:W3CDTF">2025-04-14T02:06:00Z</dcterms:modified>
</cp:coreProperties>
</file>