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8" r:id="rId13"/>
    <p:sldId id="297" r:id="rId14"/>
    <p:sldId id="305" r:id="rId15"/>
    <p:sldId id="30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admin-org/pgadmin4" TargetMode="External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5D1-023D-8D20-F639-6127AB74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>
            <a:normAutofit/>
          </a:bodyPr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9CD-4188-D9BF-0871-0E43B303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70408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PostGIS</a:t>
            </a:r>
            <a:r>
              <a:rPr lang="en-US" dirty="0"/>
              <a:t>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40DE-440F-473A-A091-0036CAF5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6" y="2419732"/>
            <a:ext cx="604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F5B7-5335-DFA0-2568-5008D200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2F8-3B11-B0C6-6BB7-88C6911D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667512"/>
          </a:xfrm>
        </p:spPr>
        <p:txBody>
          <a:bodyPr/>
          <a:lstStyle/>
          <a:p>
            <a:r>
              <a:rPr lang="en-US" dirty="0"/>
              <a:t>Select ‘Create Spatial Database’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8622-6890-C21C-9A3C-2EE5E21E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32" y="2561844"/>
            <a:ext cx="4752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B0F0-9BB8-CADF-6F21-0C33681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97C2-387C-D45D-593D-1CA24B06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up the destination folder (</a:t>
            </a:r>
            <a:r>
              <a:rPr lang="en-US" dirty="0" err="1"/>
              <a:t>PostGIS</a:t>
            </a:r>
            <a:r>
              <a:rPr lang="en-US" dirty="0"/>
              <a:t> must be installed within the PostgreSQL folder where PostgreSQL is stored)</a:t>
            </a:r>
          </a:p>
          <a:p>
            <a:r>
              <a:rPr lang="en-US" dirty="0"/>
              <a:t>If you accept the default path (C:\) when you install PostgreSQL, in this step, please also accept the default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2CD7-B226-CD0A-5DF2-0F07A767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2698734"/>
            <a:ext cx="4714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A90-D587-F32D-AC89-E3CE7D94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BFB-6CB5-C0A9-61F1-41ACEC15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9032"/>
            <a:ext cx="11029615" cy="941832"/>
          </a:xfrm>
        </p:spPr>
        <p:txBody>
          <a:bodyPr>
            <a:normAutofit/>
          </a:bodyPr>
          <a:lstStyle/>
          <a:p>
            <a:r>
              <a:rPr lang="en-US" dirty="0"/>
              <a:t>Type the password you set up earlier when you install PostgreSQL</a:t>
            </a:r>
          </a:p>
          <a:p>
            <a:r>
              <a:rPr lang="en-US" dirty="0"/>
              <a:t>Accept all the suggested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0A3C-F25D-926B-F336-92DD3BCE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2852928"/>
            <a:ext cx="47148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5C307-DB8E-E3CC-D0F6-2E324BE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06" y="2814828"/>
            <a:ext cx="4762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D8E-52C0-9CDA-ED9D-B92E2632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Two popular tools come with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0E5F-92CA-3161-DB41-7CBB204B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4752"/>
            <a:ext cx="11029615" cy="279806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pdAdmin</a:t>
            </a:r>
            <a:endParaRPr lang="en-US" dirty="0"/>
          </a:p>
          <a:p>
            <a:pPr lvl="1"/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SQL Editor</a:t>
            </a:r>
          </a:p>
          <a:p>
            <a:pPr lvl="1"/>
            <a:r>
              <a:rPr lang="en-US" dirty="0"/>
              <a:t>Database Management</a:t>
            </a:r>
          </a:p>
          <a:p>
            <a:pPr lvl="1"/>
            <a:r>
              <a:rPr lang="en-US" dirty="0"/>
              <a:t>Multi-Platform</a:t>
            </a:r>
          </a:p>
          <a:p>
            <a:pPr lvl="1"/>
            <a:r>
              <a:rPr lang="en-US" sz="1600" b="0" i="0" u="none" strike="noStrike" baseline="0" dirty="0">
                <a:solidFill>
                  <a:srgbClr val="0098A8"/>
                </a:solidFill>
                <a:latin typeface="LiberationSans"/>
                <a:hlinkClick r:id="rId3"/>
              </a:rPr>
              <a:t>https://github.com/pgadmin-org/pgadmin4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psql</a:t>
            </a:r>
            <a:endParaRPr lang="en-US" dirty="0"/>
          </a:p>
          <a:p>
            <a:pPr lvl="1"/>
            <a:r>
              <a:rPr lang="en-US" dirty="0"/>
              <a:t>Command-line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74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9B6-CD3B-FFD0-0D91-883134D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7512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pgadmin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227B-A430-4471-54C1-5F6BC137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4480"/>
            <a:ext cx="11029615" cy="1426464"/>
          </a:xfrm>
        </p:spPr>
        <p:txBody>
          <a:bodyPr>
            <a:normAutofit/>
          </a:bodyPr>
          <a:lstStyle/>
          <a:p>
            <a:r>
              <a:rPr lang="en-US" dirty="0"/>
              <a:t>By installing PostgreSQL you will automatically get the </a:t>
            </a:r>
            <a:r>
              <a:rPr lang="en-US" dirty="0" err="1"/>
              <a:t>PgAdmin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and set up the password for it (It is recommended using the password for PostgreSQL)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0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1F28-92EB-261A-2EC2-5CAE13A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ccess server in PGADMIN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0E30-5DFC-69AF-65D0-0CA430EB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2748"/>
            <a:ext cx="8495430" cy="861437"/>
          </a:xfrm>
        </p:spPr>
        <p:txBody>
          <a:bodyPr>
            <a:normAutofit/>
          </a:bodyPr>
          <a:lstStyle/>
          <a:p>
            <a:r>
              <a:rPr lang="en-US" dirty="0"/>
              <a:t>Right click the Servers in the left panel to register server</a:t>
            </a:r>
          </a:p>
          <a:p>
            <a:r>
              <a:rPr lang="en-US" dirty="0"/>
              <a:t>Name your server and input relevant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34493-EF75-6957-4E50-D5CA0132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9" y="3365019"/>
            <a:ext cx="5010150" cy="2790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5CAE6-5EB2-6724-04D0-78E89D76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7" y="4141051"/>
            <a:ext cx="4620126" cy="271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7C3DD-4A05-6B7C-0991-DB8B6C65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319" y="2643980"/>
            <a:ext cx="6800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E64-EC87-0822-1050-BFF248D0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9006"/>
            <a:ext cx="11029616" cy="568860"/>
          </a:xfrm>
        </p:spPr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3533-934C-04F2-1EF0-E1DB999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07866"/>
            <a:ext cx="11029615" cy="1644957"/>
          </a:xfrm>
        </p:spPr>
        <p:txBody>
          <a:bodyPr>
            <a:normAutofit/>
          </a:bodyPr>
          <a:lstStyle/>
          <a:p>
            <a:r>
              <a:rPr lang="en-US" dirty="0"/>
              <a:t>PostgreSQL Download link</a:t>
            </a:r>
          </a:p>
          <a:p>
            <a:pPr lvl="1"/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S</a:t>
            </a:r>
            <a:r>
              <a:rPr lang="en-US" altLang="zh-CN" dirty="0"/>
              <a:t>elect your operating system family</a:t>
            </a:r>
          </a:p>
          <a:p>
            <a:r>
              <a:rPr lang="en-US" dirty="0"/>
              <a:t>Select ‘Download the installer’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9C21-CA7A-8693-DEB7-7EF30F83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79" y="2953826"/>
            <a:ext cx="8238744" cy="245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4BF37-A5A9-1869-158A-E699C041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05" y="5516748"/>
            <a:ext cx="6015789" cy="1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394-6481-AF94-AC8C-7801C8FA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053-205E-5B79-86EA-642B569C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52727"/>
            <a:ext cx="11029615" cy="235915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file directory and data directory (It is recommended to stick to the path suggested by the installer)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 password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2.1</a:t>
            </a:r>
            <a:r>
              <a:rPr lang="en-US" altLang="zh-CN" dirty="0"/>
              <a:t> </a:t>
            </a:r>
            <a:r>
              <a:rPr lang="en-US" altLang="zh-CN" sz="1800" dirty="0"/>
              <a:t>You need to use this password to access the database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en-US" altLang="zh-CN" sz="1800" dirty="0"/>
              <a:t>You will be asked multiple times for creating a password</a:t>
            </a:r>
          </a:p>
          <a:p>
            <a:pPr marL="324000" lvl="1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2.3</a:t>
            </a:r>
            <a:r>
              <a:rPr lang="en-US" altLang="zh-CN" sz="1800" b="1" dirty="0"/>
              <a:t> It is wise to choose the same password for all PostgreSQL related programs</a:t>
            </a:r>
            <a:endParaRPr lang="en-US" altLang="zh-CN" sz="1800" dirty="0"/>
          </a:p>
          <a:p>
            <a:pPr marL="324000" lvl="1" indent="0">
              <a:buNone/>
            </a:pP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0768-8820-A79A-42B1-AEB211D8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1" y="3502152"/>
            <a:ext cx="6609551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3CD-EF2B-1AE1-6DC9-3AA2F8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492-F4DF-817A-4422-6537265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1600"/>
            <a:ext cx="11029615" cy="905256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arabicPeriod" startAt="3"/>
            </a:pPr>
            <a:r>
              <a:rPr lang="en-US" dirty="0"/>
              <a:t>Set up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3.1</a:t>
            </a:r>
            <a:r>
              <a:rPr lang="en-US" dirty="0"/>
              <a:t> You can accept the default one as your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3.2</a:t>
            </a:r>
            <a:r>
              <a:rPr lang="en-US" dirty="0"/>
              <a:t> A port number is a numerical identifier used in networking to distinguish different services or applications on a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7709-0C7F-8145-30FA-34AF1D1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7" y="2907792"/>
            <a:ext cx="6531805" cy="212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11C93-C919-10C7-A159-A3AFBE666003}"/>
              </a:ext>
            </a:extLst>
          </p:cNvPr>
          <p:cNvSpPr txBox="1"/>
          <p:nvPr/>
        </p:nvSpPr>
        <p:spPr>
          <a:xfrm>
            <a:off x="581191" y="5191704"/>
            <a:ext cx="422452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 default locale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‘next’ to install the PostgreSQL</a:t>
            </a:r>
          </a:p>
        </p:txBody>
      </p:sp>
    </p:spTree>
    <p:extLst>
      <p:ext uri="{BB962C8B-B14F-4D97-AF65-F5344CB8AC3E}">
        <p14:creationId xmlns:p14="http://schemas.microsoft.com/office/powerpoint/2010/main" val="241013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433-B38A-002F-2877-865B89D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5FF7-3C21-DE51-1BA5-D29ED88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3938993" cy="40233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elect ‘Stack builder’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A581-4082-16A4-BD98-A60E3753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69" y="1143000"/>
            <a:ext cx="52197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740A3-3150-0C28-EA9E-AFE7070C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9" y="3653235"/>
            <a:ext cx="5219700" cy="28982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98592-25B4-56CB-00CC-A1982D0A7C1B}"/>
              </a:ext>
            </a:extLst>
          </p:cNvPr>
          <p:cNvSpPr txBox="1">
            <a:spLocks/>
          </p:cNvSpPr>
          <p:nvPr/>
        </p:nvSpPr>
        <p:spPr>
          <a:xfrm>
            <a:off x="581193" y="3765145"/>
            <a:ext cx="3938992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stack builder, S</a:t>
            </a:r>
            <a:r>
              <a:rPr lang="en-US" altLang="zh-CN" dirty="0"/>
              <a:t>elect your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7922-B64B-929B-023F-799B73FC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3608-D106-6948-8813-949E6271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6" y="2191701"/>
            <a:ext cx="5886450" cy="3943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0410D-7E4F-D097-4177-25D291D40519}"/>
              </a:ext>
            </a:extLst>
          </p:cNvPr>
          <p:cNvSpPr txBox="1">
            <a:spLocks/>
          </p:cNvSpPr>
          <p:nvPr/>
        </p:nvSpPr>
        <p:spPr>
          <a:xfrm>
            <a:off x="681776" y="165849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only need to select </a:t>
            </a:r>
            <a:r>
              <a:rPr lang="en-US" dirty="0" err="1"/>
              <a:t>PostGIS</a:t>
            </a:r>
            <a:r>
              <a:rPr lang="en-US" dirty="0"/>
              <a:t> under Spatial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21067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E85-4B25-40F3-57FD-14287EE3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A3B4-38B5-E481-D2BC-69D07C18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33" y="2212494"/>
            <a:ext cx="5781675" cy="3943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AAAD3-3B88-6BA8-FCD2-CEA970139DEF}"/>
              </a:ext>
            </a:extLst>
          </p:cNvPr>
          <p:cNvSpPr txBox="1">
            <a:spLocks/>
          </p:cNvSpPr>
          <p:nvPr/>
        </p:nvSpPr>
        <p:spPr>
          <a:xfrm>
            <a:off x="581192" y="147561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the download directory to store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4208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738-43E0-B0FF-F824-412E018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308-ED2B-A79D-54E4-12CC7A08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0745"/>
            <a:ext cx="11029615" cy="987552"/>
          </a:xfrm>
        </p:spPr>
        <p:txBody>
          <a:bodyPr/>
          <a:lstStyle/>
          <a:p>
            <a:r>
              <a:rPr lang="en-US" dirty="0"/>
              <a:t>After download, the several installers for database server and spatial extensions should appear in your downloading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E1F9-0E44-A2BB-B6F9-808C73D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8" y="2606042"/>
            <a:ext cx="8619385" cy="34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3974</TotalTime>
  <Words>383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LiberationSans</vt:lpstr>
      <vt:lpstr>Calibri</vt:lpstr>
      <vt:lpstr>Wingdings 2</vt:lpstr>
      <vt:lpstr>DividendVTI</vt:lpstr>
      <vt:lpstr>WEEK 01</vt:lpstr>
      <vt:lpstr>WEEK 01   lecture session</vt:lpstr>
      <vt:lpstr>Download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 OF POSTGIS</vt:lpstr>
      <vt:lpstr>Installation OF POSTGIS</vt:lpstr>
      <vt:lpstr>Installation OF POSTGIS</vt:lpstr>
      <vt:lpstr>Installation OF POSTGIS</vt:lpstr>
      <vt:lpstr>Two popular tools come with postgresql</vt:lpstr>
      <vt:lpstr>Access pgadmin 4</vt:lpstr>
      <vt:lpstr>Access server in PGADMIN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20</cp:revision>
  <dcterms:created xsi:type="dcterms:W3CDTF">2024-12-11T19:51:45Z</dcterms:created>
  <dcterms:modified xsi:type="dcterms:W3CDTF">2025-01-04T16:41:31Z</dcterms:modified>
</cp:coreProperties>
</file>