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53" r:id="rId4"/>
    <p:sldId id="355" r:id="rId5"/>
    <p:sldId id="357" r:id="rId6"/>
    <p:sldId id="358" r:id="rId7"/>
    <p:sldId id="362" r:id="rId8"/>
    <p:sldId id="359" r:id="rId9"/>
    <p:sldId id="360" r:id="rId10"/>
    <p:sldId id="361" r:id="rId11"/>
    <p:sldId id="364" r:id="rId12"/>
    <p:sldId id="365" r:id="rId13"/>
    <p:sldId id="366" r:id="rId14"/>
    <p:sldId id="367" r:id="rId15"/>
    <p:sldId id="368" r:id="rId16"/>
    <p:sldId id="372" r:id="rId17"/>
    <p:sldId id="371" r:id="rId18"/>
    <p:sldId id="369" r:id="rId19"/>
    <p:sldId id="370" r:id="rId20"/>
    <p:sldId id="3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687845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07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Proximity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F5F9-5836-673C-669E-B4A3DF4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8232"/>
          </a:xfrm>
        </p:spPr>
        <p:txBody>
          <a:bodyPr/>
          <a:lstStyle/>
          <a:p>
            <a:r>
              <a:rPr lang="en-US" altLang="zh-CN" dirty="0" err="1"/>
              <a:t>St_union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D4DBF-5FCA-2F09-9D44-C20735A9F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4" y="1566067"/>
            <a:ext cx="11029615" cy="8141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CREATE TABLE ch11.boroughs_city 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B1D7-B421-9675-261C-6D675E40F272}"/>
              </a:ext>
            </a:extLst>
          </p:cNvPr>
          <p:cNvSpPr txBox="1"/>
          <p:nvPr/>
        </p:nvSpPr>
        <p:spPr>
          <a:xfrm>
            <a:off x="644014" y="2624538"/>
            <a:ext cx="902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Based on the </a:t>
            </a:r>
            <a:r>
              <a:rPr lang="en-US" altLang="zh-CN" dirty="0" err="1"/>
              <a:t>geom</a:t>
            </a:r>
            <a:r>
              <a:rPr lang="en-US" altLang="zh-CN" dirty="0"/>
              <a:t> in ch11.boroughs_city , any issue you found?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6455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DBE8-DF89-FB18-DC65-71A90E0C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2187"/>
          </a:xfrm>
        </p:spPr>
        <p:txBody>
          <a:bodyPr/>
          <a:lstStyle/>
          <a:p>
            <a:r>
              <a:rPr lang="en-US" altLang="zh-CN" dirty="0"/>
              <a:t>Arbitrary Floating Precision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5EFA8E-22D0-BFFF-5AFC-D9F3BA681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256" y="1551573"/>
            <a:ext cx="10902111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1" fontAlgn="base">
              <a:tabLst/>
            </a:pPr>
            <a:r>
              <a:rPr lang="en-US" altLang="zh-CN" sz="2000" dirty="0"/>
              <a:t>G</a:t>
            </a:r>
            <a:r>
              <a:rPr lang="zh-CN" altLang="zh-CN" sz="2000" dirty="0"/>
              <a:t>eometries</a:t>
            </a:r>
            <a:r>
              <a:rPr lang="en-US" altLang="zh-CN" sz="2000" dirty="0"/>
              <a:t> in spatial database</a:t>
            </a:r>
            <a:r>
              <a:rPr lang="zh-CN" altLang="zh-CN" sz="2000" dirty="0"/>
              <a:t> are stored using floating-point precision (e.g., DOUBLE PRECISION), which can introduce artifacts, such as:</a:t>
            </a:r>
          </a:p>
          <a:p>
            <a:pPr lvl="2" fontAlgn="base"/>
            <a:r>
              <a:rPr lang="zh-CN" altLang="zh-CN" sz="2000" dirty="0"/>
              <a:t>Tiny Gaps (Slivers) between Merged Polygons</a:t>
            </a:r>
          </a:p>
          <a:p>
            <a:pPr lvl="2" fontAlgn="base"/>
            <a:r>
              <a:rPr lang="zh-CN" altLang="zh-CN" sz="2000" dirty="0"/>
              <a:t>When using ST_Union, small numerical errors can cause boundaries not to align perfectly. </a:t>
            </a:r>
          </a:p>
          <a:p>
            <a:pPr lvl="3" fontAlgn="base"/>
            <a:r>
              <a:rPr lang="zh-CN" altLang="zh-CN" sz="2000" dirty="0"/>
              <a:t>Example: Two adjacent polygons that should share a border might have a tiny gap due to floating-point precision differences. </a:t>
            </a:r>
          </a:p>
          <a:p>
            <a:pPr marR="0" lvl="1" fontAlgn="base">
              <a:tabLst/>
            </a:pPr>
            <a:r>
              <a:rPr lang="zh-CN" altLang="zh-CN" sz="2000" dirty="0"/>
              <a:t>Rounding Errors in Coordinate Values</a:t>
            </a:r>
          </a:p>
          <a:p>
            <a:pPr lvl="2" fontAlgn="base"/>
            <a:r>
              <a:rPr lang="zh-CN" altLang="zh-CN" sz="2000" dirty="0"/>
              <a:t>Example: (10.0000000001, 5.9999999999) instead of (10.0, 6.0), which can cause issues in topology operations. </a:t>
            </a:r>
          </a:p>
          <a:p>
            <a:pPr marR="0" lvl="1" fontAlgn="base">
              <a:tabLst/>
            </a:pPr>
            <a:r>
              <a:rPr lang="zh-CN" altLang="zh-CN" sz="2000" dirty="0"/>
              <a:t>Unstable Results in Topological Operations</a:t>
            </a:r>
          </a:p>
          <a:p>
            <a:pPr lvl="2" fontAlgn="base"/>
            <a:r>
              <a:rPr lang="zh-CN" altLang="zh-CN" sz="2000" dirty="0"/>
              <a:t>Some spatial operations (like ST_Union) can behave inconsistently if geometries are slightly misaligned.</a:t>
            </a:r>
          </a:p>
        </p:txBody>
      </p:sp>
    </p:spTree>
    <p:extLst>
      <p:ext uri="{BB962C8B-B14F-4D97-AF65-F5344CB8AC3E}">
        <p14:creationId xmlns:p14="http://schemas.microsoft.com/office/powerpoint/2010/main" val="464827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DB51-7F76-2052-905C-0F71C4E3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291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CONSIDER GRID SIZE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06C0-F2CF-69AC-E537-57064294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03246"/>
            <a:ext cx="11029615" cy="1637823"/>
          </a:xfrm>
        </p:spPr>
        <p:txBody>
          <a:bodyPr/>
          <a:lstStyle/>
          <a:p>
            <a:pPr algn="l"/>
            <a:r>
              <a:rPr lang="en-US" altLang="zh-CN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Our geometries are in NY State Plane Feet spatial reference, so our grid units will be in feet. Having the grid size option allows you to control the</a:t>
            </a:r>
          </a:p>
          <a:p>
            <a:pPr algn="l"/>
            <a:r>
              <a:rPr lang="en-US" altLang="zh-CN" sz="1800" b="0" i="0" u="none" strike="noStrike" baseline="0" dirty="0">
                <a:solidFill>
                  <a:srgbClr val="262626"/>
                </a:solidFill>
                <a:latin typeface="NewBaskerville-Roman"/>
              </a:rPr>
              <a:t>Having the grid size option allows you to control the resolution of the output and </a:t>
            </a:r>
            <a:r>
              <a:rPr lang="en-US" altLang="zh-CN" sz="1800" b="1" i="0" u="none" strike="noStrike" baseline="0" dirty="0">
                <a:solidFill>
                  <a:srgbClr val="262626"/>
                </a:solidFill>
                <a:latin typeface="NewBaskerville-Roman"/>
              </a:rPr>
              <a:t>discard artifacts of floating precision.</a:t>
            </a:r>
            <a:endParaRPr lang="zh-CN" alt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35F565-D327-C4F4-7202-FC70EBCC40A3}"/>
              </a:ext>
            </a:extLst>
          </p:cNvPr>
          <p:cNvSpPr txBox="1">
            <a:spLocks/>
          </p:cNvSpPr>
          <p:nvPr/>
        </p:nvSpPr>
        <p:spPr>
          <a:xfrm>
            <a:off x="581192" y="3394868"/>
            <a:ext cx="11029616" cy="5472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err="1"/>
              <a:t>St_union</a:t>
            </a:r>
            <a:r>
              <a:rPr lang="en-US" altLang="zh-CN" dirty="0"/>
              <a:t>() based on 500-foot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9B0A20-474A-97B0-618A-DA80191192E4}"/>
              </a:ext>
            </a:extLst>
          </p:cNvPr>
          <p:cNvSpPr txBox="1"/>
          <p:nvPr/>
        </p:nvSpPr>
        <p:spPr>
          <a:xfrm>
            <a:off x="1513530" y="4349200"/>
            <a:ext cx="9164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CREATE TABLE ch11.boroughs_citi_500 AS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9ECDC-EC24-8BF1-58B2-838FD9C98BE8}"/>
              </a:ext>
            </a:extLst>
          </p:cNvPr>
          <p:cNvSpPr txBox="1"/>
          <p:nvPr/>
        </p:nvSpPr>
        <p:spPr>
          <a:xfrm>
            <a:off x="1513529" y="5132554"/>
            <a:ext cx="942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Now take a look the new map and check the generated boundary in </a:t>
            </a:r>
            <a:r>
              <a:rPr lang="en-US" altLang="zh-CN" dirty="0">
                <a:solidFill>
                  <a:srgbClr val="00B0F0"/>
                </a:solidFill>
              </a:rPr>
              <a:t>ch11.boroughs_citi_500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151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8E5F-179E-21B2-2889-18929460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based on 10000-foot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ECF1-1774-9E27-E6CF-445C4501A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968"/>
            <a:ext cx="11029615" cy="1191093"/>
          </a:xfrm>
        </p:spPr>
        <p:txBody>
          <a:bodyPr/>
          <a:lstStyle/>
          <a:p>
            <a:r>
              <a:rPr lang="en-US" altLang="zh-CN" dirty="0"/>
              <a:t>Now please use 10000 as the grid size to merge the polygon</a:t>
            </a:r>
          </a:p>
          <a:p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How is the boundary change?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95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CDA55-5CF3-A9FD-C06F-7805E7FB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1CA2-E857-7BAD-46E5-FD7E754D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8033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() based on 1-foot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1057A-321C-564A-3419-49ABFFF5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0968"/>
            <a:ext cx="11029615" cy="1191093"/>
          </a:xfrm>
        </p:spPr>
        <p:txBody>
          <a:bodyPr/>
          <a:lstStyle/>
          <a:p>
            <a:r>
              <a:rPr lang="en-US" altLang="zh-CN" dirty="0"/>
              <a:t>Now please use 1 as the grid size to merge the polygon</a:t>
            </a:r>
          </a:p>
          <a:p>
            <a:endParaRPr lang="en-US" altLang="zh-CN" dirty="0"/>
          </a:p>
          <a:p>
            <a:pPr marL="666900" lvl="1" indent="-342900">
              <a:buFont typeface="+mj-lt"/>
              <a:buAutoNum type="alphaLcParenR"/>
            </a:pPr>
            <a:r>
              <a:rPr lang="en-US" altLang="zh-CN" dirty="0"/>
              <a:t>How is the boundary change?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8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D88F-EF1A-5838-9211-7BC98217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7291"/>
          </a:xfrm>
        </p:spPr>
        <p:txBody>
          <a:bodyPr/>
          <a:lstStyle/>
          <a:p>
            <a:r>
              <a:rPr lang="en-US" altLang="zh-CN" dirty="0"/>
              <a:t>Compare the number of vertices for three borough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4938-3F19-181E-1733-DC52172AA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97" y="2996611"/>
            <a:ext cx="11029615" cy="13516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    (SELECT SUM(</a:t>
            </a:r>
            <a:r>
              <a:rPr lang="en-US" altLang="zh-CN" dirty="0" err="1">
                <a:solidFill>
                  <a:srgbClr val="00B0F0"/>
                </a:solidFill>
              </a:rPr>
              <a:t>ST_NPoints</a:t>
            </a:r>
            <a:r>
              <a:rPr lang="en-US" altLang="zh-CN" dirty="0">
                <a:solidFill>
                  <a:srgbClr val="00B0F0"/>
                </a:solidFill>
              </a:rPr>
              <a:t>(</a:t>
            </a:r>
            <a:r>
              <a:rPr lang="en-US" altLang="zh-CN" dirty="0" err="1">
                <a:solidFill>
                  <a:srgbClr val="00B0F0"/>
                </a:solidFill>
              </a:rPr>
              <a:t>geom</a:t>
            </a:r>
            <a:r>
              <a:rPr lang="en-US" altLang="zh-CN" dirty="0">
                <a:solidFill>
                  <a:srgbClr val="00B0F0"/>
                </a:solidFill>
              </a:rPr>
              <a:t>)) FROM ch11.boroughs) AS </a:t>
            </a:r>
            <a:r>
              <a:rPr lang="en-US" altLang="zh-CN" dirty="0" err="1">
                <a:solidFill>
                  <a:srgbClr val="00B0F0"/>
                </a:solidFill>
              </a:rPr>
              <a:t>pts_original</a:t>
            </a:r>
            <a:r>
              <a:rPr lang="en-US" altLang="zh-CN" dirty="0">
                <a:solidFill>
                  <a:srgbClr val="00B0F0"/>
                </a:solidFill>
              </a:rPr>
              <a:t>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81C69-B318-AC8F-A982-29214981E84C}"/>
              </a:ext>
            </a:extLst>
          </p:cNvPr>
          <p:cNvSpPr txBox="1"/>
          <p:nvPr/>
        </p:nvSpPr>
        <p:spPr>
          <a:xfrm>
            <a:off x="677075" y="1731078"/>
            <a:ext cx="10456269" cy="77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geometry based on grid size is similar to rasterizing a geometry with a fixed size of pixels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Points that collide in the same pixel are consolidated into one.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6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72601-A7E6-29D8-62B6-98E7B0DA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5DB6D76-5847-60BA-9FA1-584DC95F4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9D80FE9-A449-5CB1-BF79-088373FE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B95B8C-B0F5-61ED-AEBC-2909212FE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0C75CB2-C35B-2324-BEEA-6003203F9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701931A-3C4F-E4E6-3F98-658FFF22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12AA7-0902-3AE6-0E47-FB8371C60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4CC2A8D-03B7-A0A6-865F-06CDE3DA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B0798-4F38-1E86-A55B-C36FB29F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geometry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DBDCDAF-F2FE-801A-3B50-05ED1F530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28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BEEF-B73A-9D53-201D-4C0C95FB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9914"/>
          </a:xfrm>
        </p:spPr>
        <p:txBody>
          <a:bodyPr/>
          <a:lstStyle/>
          <a:p>
            <a:r>
              <a:rPr lang="en-US" altLang="zh-CN" dirty="0"/>
              <a:t>AGGREGATE GEOMETRY WITH CONDITONS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990E-167A-9933-E7FD-9FE34AD92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11757"/>
            <a:ext cx="11029615" cy="3064945"/>
          </a:xfrm>
        </p:spPr>
        <p:txBody>
          <a:bodyPr/>
          <a:lstStyle/>
          <a:p>
            <a:r>
              <a:rPr lang="en-US" altLang="zh-CN" dirty="0"/>
              <a:t>Aggregate the geometry with pre-defined conditions to control the geometry process</a:t>
            </a:r>
          </a:p>
          <a:p>
            <a:r>
              <a:rPr lang="en-US" altLang="zh-CN" dirty="0"/>
              <a:t>Assess the data: ch11.cities</a:t>
            </a:r>
          </a:p>
          <a:p>
            <a:pPr lvl="1"/>
            <a:r>
              <a:rPr lang="en-US" altLang="zh-CN" dirty="0"/>
              <a:t>Check how many geometry for each city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city,COUNT</a:t>
            </a:r>
            <a:r>
              <a:rPr lang="en-US" altLang="zh-CN" dirty="0">
                <a:solidFill>
                  <a:srgbClr val="00B0F0"/>
                </a:solidFill>
              </a:rPr>
              <a:t>(city) AS </a:t>
            </a:r>
            <a:r>
              <a:rPr lang="en-US" altLang="zh-CN" dirty="0" err="1">
                <a:solidFill>
                  <a:srgbClr val="00B0F0"/>
                </a:solidFill>
              </a:rPr>
              <a:t>num_records</a:t>
            </a:r>
            <a:r>
              <a:rPr lang="en-US" altLang="zh-CN" dirty="0">
                <a:solidFill>
                  <a:srgbClr val="00B0F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ch11.cities</a:t>
            </a:r>
          </a:p>
        </p:txBody>
      </p:sp>
    </p:spTree>
    <p:extLst>
      <p:ext uri="{BB962C8B-B14F-4D97-AF65-F5344CB8AC3E}">
        <p14:creationId xmlns:p14="http://schemas.microsoft.com/office/powerpoint/2010/main" val="947740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E940-0989-A57B-EF92-4A39A993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1053"/>
          </a:xfrm>
        </p:spPr>
        <p:txBody>
          <a:bodyPr/>
          <a:lstStyle/>
          <a:p>
            <a:r>
              <a:rPr lang="en-US" altLang="zh-CN" dirty="0"/>
              <a:t>AGGREGATE DISJOINT(DO NOT TOUCH) GEOMETRY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EA18-6C7F-D102-DEE9-BE37DB7D7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2305"/>
            <a:ext cx="11029615" cy="1609902"/>
          </a:xfrm>
        </p:spPr>
        <p:txBody>
          <a:bodyPr/>
          <a:lstStyle/>
          <a:p>
            <a:r>
              <a:rPr lang="en-US" altLang="zh-CN" dirty="0" err="1"/>
              <a:t>ST_NumGeometries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ST_Multi</a:t>
            </a:r>
            <a:r>
              <a:rPr lang="en-US" altLang="zh-CN" dirty="0"/>
              <a:t>()</a:t>
            </a:r>
          </a:p>
          <a:p>
            <a:r>
              <a:rPr lang="en-US" altLang="zh-CN" dirty="0" err="1"/>
              <a:t>ST_Union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9AA76-A7F6-849C-2CE5-7B1F1318C460}"/>
              </a:ext>
            </a:extLst>
          </p:cNvPr>
          <p:cNvSpPr txBox="1"/>
          <p:nvPr/>
        </p:nvSpPr>
        <p:spPr>
          <a:xfrm>
            <a:off x="780032" y="3304125"/>
            <a:ext cx="60971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</a:rPr>
              <a:t>SELECT city,COUNT(city) AS num_records,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SUM(ST_NumGeometries(geom)) AS numpoly_before,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ST_NumGeometries(ST_Union(geom)) AS num_poly_after</a:t>
            </a:r>
          </a:p>
          <a:p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FROM ch11.cities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GROUP BY city</a:t>
            </a:r>
          </a:p>
          <a:p>
            <a:r>
              <a:rPr lang="zh-CN" altLang="en-US" dirty="0">
                <a:solidFill>
                  <a:srgbClr val="00B0F0"/>
                </a:solidFill>
              </a:rPr>
              <a:t>HAVING COUNT(city) &gt;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F14530-6CB3-2656-1310-03D824AAB07B}"/>
              </a:ext>
            </a:extLst>
          </p:cNvPr>
          <p:cNvSpPr txBox="1"/>
          <p:nvPr/>
        </p:nvSpPr>
        <p:spPr>
          <a:xfrm>
            <a:off x="6421740" y="4948016"/>
            <a:ext cx="543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Which cities have less number in </a:t>
            </a:r>
            <a:r>
              <a:rPr lang="en-US" altLang="zh-CN" dirty="0" err="1"/>
              <a:t>num_poly_after</a:t>
            </a:r>
            <a:r>
              <a:rPr lang="en-US" altLang="zh-CN" dirty="0"/>
              <a:t> compared to </a:t>
            </a:r>
            <a:r>
              <a:rPr lang="en-US" altLang="zh-CN" dirty="0" err="1"/>
              <a:t>numpoly_before</a:t>
            </a:r>
            <a:r>
              <a:rPr lang="en-US" altLang="zh-CN" dirty="0"/>
              <a:t>? And why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507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4A0BE-A8AF-2EE3-99A7-7271D8BE8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2934"/>
          </a:xfrm>
        </p:spPr>
        <p:txBody>
          <a:bodyPr/>
          <a:lstStyle/>
          <a:p>
            <a:r>
              <a:rPr lang="en-US" altLang="zh-CN" dirty="0"/>
              <a:t>CHECK WHICH GEOMETRIES ARE TOUCHING WITHIN SAME CITY GROUP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CED8-F59F-E279-A983-3B12F0A9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16" y="3534797"/>
            <a:ext cx="11029615" cy="165243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a.city</a:t>
            </a:r>
            <a:r>
              <a:rPr lang="en-US" altLang="zh-CN" dirty="0">
                <a:solidFill>
                  <a:srgbClr val="00B0F0"/>
                </a:solidFill>
              </a:rPr>
              <a:t>, </a:t>
            </a:r>
            <a:r>
              <a:rPr lang="en-US" altLang="zh-CN" dirty="0" err="1">
                <a:solidFill>
                  <a:srgbClr val="00B0F0"/>
                </a:solidFill>
              </a:rPr>
              <a:t>a.gid</a:t>
            </a:r>
            <a:r>
              <a:rPr lang="en-US" altLang="zh-CN" dirty="0">
                <a:solidFill>
                  <a:srgbClr val="00B0F0"/>
                </a:solidFill>
              </a:rPr>
              <a:t> AS gid_1, </a:t>
            </a:r>
            <a:r>
              <a:rPr lang="en-US" altLang="zh-CN" dirty="0" err="1">
                <a:solidFill>
                  <a:srgbClr val="00B0F0"/>
                </a:solidFill>
              </a:rPr>
              <a:t>b.gid</a:t>
            </a:r>
            <a:r>
              <a:rPr lang="en-US" altLang="zh-CN" dirty="0">
                <a:solidFill>
                  <a:srgbClr val="00B0F0"/>
                </a:solidFill>
              </a:rPr>
              <a:t> AS gid_2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FROM ch11.cities 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F0"/>
                </a:solidFill>
              </a:rPr>
              <a:t>JOIN ch11.cities 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9A09-74B3-36CC-4BF2-D6B3828F7E0A}"/>
              </a:ext>
            </a:extLst>
          </p:cNvPr>
          <p:cNvSpPr txBox="1"/>
          <p:nvPr/>
        </p:nvSpPr>
        <p:spPr>
          <a:xfrm>
            <a:off x="581191" y="1513691"/>
            <a:ext cx="9848996" cy="1597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SQL query is used to find pairs of geometries in the ch11.cities table that: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Belong to the same city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a.city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b.city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Are not duplicates or self-matches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a.gid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b.gid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indent="-3429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Share a boundary 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ST_Touches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a.geom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b.geom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8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15EA-3370-796F-6AA6-8F3930782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2192"/>
          </a:xfrm>
        </p:spPr>
        <p:txBody>
          <a:bodyPr/>
          <a:lstStyle/>
          <a:p>
            <a:r>
              <a:rPr lang="en-US" altLang="zh-CN" dirty="0"/>
              <a:t>WRITE TABLE INTO NEW GEOMETRY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BD8F07-EED1-F037-9980-160CF7014826}"/>
              </a:ext>
            </a:extLst>
          </p:cNvPr>
          <p:cNvSpPr txBox="1"/>
          <p:nvPr/>
        </p:nvSpPr>
        <p:spPr>
          <a:xfrm>
            <a:off x="2659438" y="2701319"/>
            <a:ext cx="7161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CREATE TABLE ch11.cities_merged AS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3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7.1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geometry processing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3406-6A9E-E7CF-CC55-E07C6460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BD265D-A19E-8C82-94D5-C5E50C90F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6824" y="1606906"/>
            <a:ext cx="11113984" cy="454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zh-CN" sz="2000" dirty="0">
                <a:latin typeface="+mn-ea"/>
              </a:rPr>
              <a:t>Spatial Aggregation</a:t>
            </a:r>
            <a:endParaRPr lang="zh-CN" altLang="zh-CN" sz="20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/>
              <a:t>Combines multiple geometries into a single geometry or </a:t>
            </a:r>
            <a:r>
              <a:rPr lang="en-US" altLang="zh-CN" sz="2400" dirty="0" err="1"/>
              <a:t>multipolygon</a:t>
            </a:r>
            <a:endParaRPr lang="en-US" altLang="zh-CN" sz="2400" dirty="0"/>
          </a:p>
          <a:p>
            <a:pPr lvl="1" fontAlgn="base"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fontAlgn="base"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+mn-ea"/>
              </a:rPr>
              <a:t>Common geography aggregates:</a:t>
            </a:r>
            <a:endParaRPr lang="zh-CN" altLang="zh-CN" sz="20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ST_MakLine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ST_Union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ST_Collect</a:t>
            </a:r>
            <a:endParaRPr lang="en-US" altLang="zh-CN" sz="2400" dirty="0">
              <a:latin typeface="+mn-ea"/>
            </a:endParaRPr>
          </a:p>
          <a:p>
            <a:pPr lvl="1" fontAlgn="base">
              <a:buFont typeface="Wingdings" panose="05000000000000000000" pitchFamily="2" charset="2"/>
              <a:buChar char="l"/>
            </a:pPr>
            <a:r>
              <a:rPr lang="en-US" altLang="zh-CN" sz="2400" dirty="0" err="1">
                <a:latin typeface="+mn-ea"/>
              </a:rPr>
              <a:t>ST_Polygonize</a:t>
            </a:r>
            <a:endParaRPr lang="zh-CN" altLang="zh-CN" sz="2400" dirty="0"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1527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26D7-4DA5-0710-982F-0E2E495A4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3777AE-734C-CBE4-25B8-CBA9B5D5614E}"/>
              </a:ext>
            </a:extLst>
          </p:cNvPr>
          <p:cNvSpPr txBox="1">
            <a:spLocks/>
          </p:cNvSpPr>
          <p:nvPr/>
        </p:nvSpPr>
        <p:spPr>
          <a:xfrm>
            <a:off x="581192" y="1453817"/>
            <a:ext cx="6520006" cy="3967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ch11_data.sql construct data using SQL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</a:p>
          <a:p>
            <a:r>
              <a:rPr lang="en-US" altLang="zh-CN" dirty="0"/>
              <a:t>In terminal: </a:t>
            </a:r>
          </a:p>
          <a:p>
            <a:pPr lvl="1"/>
            <a:r>
              <a:rPr lang="en-US" altLang="zh-CN" dirty="0"/>
              <a:t>Load data into </a:t>
            </a:r>
            <a:r>
              <a:rPr lang="en-US" altLang="zh-CN" i="1" dirty="0"/>
              <a:t>spatial</a:t>
            </a:r>
            <a:r>
              <a:rPr lang="en-US" altLang="zh-CN" dirty="0"/>
              <a:t> database in </a:t>
            </a:r>
            <a:r>
              <a:rPr lang="en-US" altLang="zh-CN" dirty="0" err="1"/>
              <a:t>pgadmin</a:t>
            </a:r>
            <a:endParaRPr lang="en-US" altLang="zh-CN" dirty="0"/>
          </a:p>
          <a:p>
            <a:pPr marL="594000" lvl="2" indent="0">
              <a:buNone/>
            </a:pPr>
            <a:r>
              <a:rPr lang="en-US" altLang="zh-CN" dirty="0" err="1">
                <a:solidFill>
                  <a:srgbClr val="0070C0"/>
                </a:solidFill>
              </a:rPr>
              <a:t>psql</a:t>
            </a:r>
            <a:r>
              <a:rPr lang="en-US" altLang="zh-CN" dirty="0">
                <a:solidFill>
                  <a:srgbClr val="0070C0"/>
                </a:solidFill>
              </a:rPr>
              <a:t> -U </a:t>
            </a:r>
            <a:r>
              <a:rPr lang="en-US" altLang="zh-CN" dirty="0" err="1">
                <a:solidFill>
                  <a:srgbClr val="0070C0"/>
                </a:solidFill>
              </a:rPr>
              <a:t>postgres</a:t>
            </a:r>
            <a:r>
              <a:rPr lang="en-US" altLang="zh-CN" dirty="0">
                <a:solidFill>
                  <a:srgbClr val="0070C0"/>
                </a:solidFill>
              </a:rPr>
              <a:t> -d spatial -f E:/Clark/ch11_data.sql</a:t>
            </a:r>
          </a:p>
          <a:p>
            <a:pPr marL="594000" lvl="2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r>
              <a:rPr lang="en-US" altLang="zh-CN" dirty="0"/>
              <a:t>If your terminal does not recognize </a:t>
            </a:r>
            <a:r>
              <a:rPr lang="en-US" altLang="zh-CN" dirty="0" err="1"/>
              <a:t>psql</a:t>
            </a:r>
            <a:endParaRPr lang="en-US" altLang="zh-CN" dirty="0"/>
          </a:p>
          <a:p>
            <a:pPr lvl="1"/>
            <a:r>
              <a:rPr lang="en-US" altLang="zh-CN" dirty="0"/>
              <a:t>Find the PostgreSQL installation folder</a:t>
            </a:r>
          </a:p>
          <a:p>
            <a:pPr marL="324000" lvl="1" indent="0">
              <a:buNone/>
            </a:pPr>
            <a:r>
              <a:rPr lang="en-US" altLang="zh-CN" dirty="0"/>
              <a:t>        (e.g., C:\Program Files\PostgreSQL\17\bin\)</a:t>
            </a:r>
          </a:p>
          <a:p>
            <a:pPr lvl="1"/>
            <a:r>
              <a:rPr lang="en-US" altLang="zh-CN" dirty="0"/>
              <a:t>Copy the path of </a:t>
            </a:r>
            <a:r>
              <a:rPr lang="en-US" altLang="zh-CN" dirty="0" err="1"/>
              <a:t>postgresql</a:t>
            </a:r>
            <a:r>
              <a:rPr lang="en-US" altLang="zh-CN" dirty="0"/>
              <a:t> installation to system variable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535CC-F0EA-B1DB-CA10-473922E4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2188635"/>
            <a:ext cx="4190238" cy="396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709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FA0A7-C245-5056-D2C2-15479C0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89076"/>
            <a:ext cx="11029616" cy="587148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FF310-F51B-C214-226D-FC219848D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271016"/>
            <a:ext cx="11029615" cy="587148"/>
          </a:xfrm>
        </p:spPr>
        <p:txBody>
          <a:bodyPr/>
          <a:lstStyle/>
          <a:p>
            <a:r>
              <a:rPr lang="en-US" altLang="zh-CN" dirty="0" err="1"/>
              <a:t>aussie_track_points</a:t>
            </a:r>
            <a:endParaRPr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B0C8C4-54B9-FAE0-5FA8-726923A97A5C}"/>
              </a:ext>
            </a:extLst>
          </p:cNvPr>
          <p:cNvSpPr txBox="1">
            <a:spLocks/>
          </p:cNvSpPr>
          <p:nvPr/>
        </p:nvSpPr>
        <p:spPr>
          <a:xfrm>
            <a:off x="581190" y="3810000"/>
            <a:ext cx="11029615" cy="587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aussie_track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CFFED8-06A6-2023-AC09-053F23F7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313" y="1271016"/>
            <a:ext cx="4106799" cy="25451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CD5C82-E9F5-4190-D57A-3DA710716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313" y="4283306"/>
            <a:ext cx="4106799" cy="23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7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D2FD-99EE-71A8-CFA8-9452C294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altLang="zh-CN" dirty="0"/>
              <a:t>Data introduction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211CC-DA5A-0273-2A84-891626098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312" y="1590094"/>
            <a:ext cx="1979128" cy="559716"/>
          </a:xfrm>
        </p:spPr>
        <p:txBody>
          <a:bodyPr/>
          <a:lstStyle/>
          <a:p>
            <a:r>
              <a:rPr lang="en-US" altLang="zh-CN" dirty="0"/>
              <a:t>boroughs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84A084-2D6C-8136-C8F1-FD9AC4641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64" y="2734049"/>
            <a:ext cx="3880706" cy="37122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362B65-2D94-BCE0-D0AF-7F147B0F9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711" y="2043931"/>
            <a:ext cx="3800475" cy="46863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4DECE9A-2072-FC8F-B139-BA71DFA66AB4}"/>
              </a:ext>
            </a:extLst>
          </p:cNvPr>
          <p:cNvSpPr txBox="1">
            <a:spLocks/>
          </p:cNvSpPr>
          <p:nvPr/>
        </p:nvSpPr>
        <p:spPr>
          <a:xfrm>
            <a:off x="7938385" y="1590094"/>
            <a:ext cx="1979128" cy="5597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cities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520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6EC4-F6AF-5A9A-A372-FE3238E2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5212"/>
          </a:xfrm>
        </p:spPr>
        <p:txBody>
          <a:bodyPr/>
          <a:lstStyle/>
          <a:p>
            <a:r>
              <a:rPr lang="en-US" altLang="zh-CN" dirty="0" err="1"/>
              <a:t>ST_Union</a:t>
            </a:r>
            <a:r>
              <a:rPr lang="en-US" altLang="zh-CN" dirty="0"/>
              <a:t> function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66CBC-EDCC-BF7F-BC82-ED56068E403C}"/>
              </a:ext>
            </a:extLst>
          </p:cNvPr>
          <p:cNvSpPr txBox="1"/>
          <p:nvPr/>
        </p:nvSpPr>
        <p:spPr>
          <a:xfrm>
            <a:off x="581192" y="1743055"/>
            <a:ext cx="11180365" cy="364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Unions the input geometries, merging geometry to produce a result geometry with no overlaps.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output may be an atomic geometry, a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MultiGeometry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a Geometry Collection. </a:t>
            </a: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If geometries are touching or overlapping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ST_Union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merges them into a single geometry by dissolving boundaries.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06000" indent="-3060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/>
              <a:t>If geometries are disjoint (do not touch):</a:t>
            </a:r>
          </a:p>
          <a:p>
            <a:pPr marL="800100" lvl="1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altLang="zh-CN" dirty="0" err="1"/>
              <a:t>ST_Union</a:t>
            </a:r>
            <a:r>
              <a:rPr lang="en-US" altLang="zh-CN" dirty="0"/>
              <a:t> does NOT merge them into a single polygon but keeps them together in a MULTIPOLYGON.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3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BB74-E0E0-2440-735E-624551543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152"/>
          </a:xfrm>
        </p:spPr>
        <p:txBody>
          <a:bodyPr/>
          <a:lstStyle/>
          <a:p>
            <a:r>
              <a:rPr lang="zh-C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Synopsis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8B5FF-BBF6-573B-437C-A212DD29B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033" y="1452755"/>
            <a:ext cx="11029615" cy="3042463"/>
          </a:xfrm>
        </p:spPr>
        <p:txBody>
          <a:bodyPr>
            <a:noAutofit/>
          </a:bodyPr>
          <a:lstStyle/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geometry ST_Union(geometry g1, geometry g2)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1" eaLnBrk="1" hangingPunct="1">
              <a:spcBef>
                <a:spcPct val="20000"/>
              </a:spcBef>
              <a:spcAft>
                <a:spcPts val="600"/>
              </a:spcAft>
            </a:pPr>
            <a:r>
              <a:rPr lang="zh-CN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geometry ST_Union(geometry g1, geometry g2,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float8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gridSize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)</a:t>
            </a:r>
          </a:p>
          <a:p>
            <a:pPr lvl="2"/>
            <a:r>
              <a:rPr lang="en-US" altLang="zh-CN" sz="2400" b="0" i="0" dirty="0">
                <a:solidFill>
                  <a:srgbClr val="2E2E2E"/>
                </a:solidFill>
                <a:effectLst/>
                <a:latin typeface="Lucida Grande"/>
              </a:rPr>
              <a:t>Requires GEOS (Geometry Engine – Open Source) &gt;= 3.9.0 to use the </a:t>
            </a:r>
            <a:r>
              <a:rPr lang="en-US" altLang="zh-CN" sz="2400" b="0" i="0" dirty="0" err="1">
                <a:solidFill>
                  <a:srgbClr val="2E2E2E"/>
                </a:solidFill>
                <a:effectLst/>
                <a:latin typeface="Lucida Grande"/>
              </a:rPr>
              <a:t>gridSize</a:t>
            </a:r>
            <a:r>
              <a:rPr lang="en-US" altLang="zh-CN" sz="2400" b="0" i="0" dirty="0">
                <a:solidFill>
                  <a:srgbClr val="2E2E2E"/>
                </a:solidFill>
                <a:effectLst/>
                <a:latin typeface="Lucida Grande"/>
              </a:rPr>
              <a:t> parameter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lvl="2"/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 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gridSize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can be specified to work in fixed-precision space. The inputs are snapped to a grid of the given size, and the result vertices are computed on that same grid</a:t>
            </a:r>
            <a:endParaRPr lang="zh-CN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endParaRPr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5A8C7A-6519-A267-9989-212C02DF3390}"/>
              </a:ext>
            </a:extLst>
          </p:cNvPr>
          <p:cNvSpPr txBox="1"/>
          <p:nvPr/>
        </p:nvSpPr>
        <p:spPr>
          <a:xfrm>
            <a:off x="1493753" y="4943580"/>
            <a:ext cx="5283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Check the GEOS library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B0F0"/>
                </a:solidFill>
              </a:rPr>
              <a:t>SELECT </a:t>
            </a:r>
            <a:r>
              <a:rPr lang="en-US" altLang="zh-CN" dirty="0" err="1">
                <a:solidFill>
                  <a:srgbClr val="00B0F0"/>
                </a:solidFill>
              </a:rPr>
              <a:t>PostGIS_Full_Version</a:t>
            </a:r>
            <a:r>
              <a:rPr lang="en-US" altLang="zh-CN" dirty="0">
                <a:solidFill>
                  <a:srgbClr val="00B0F0"/>
                </a:solidFill>
              </a:rPr>
              <a:t>();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1440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13514</TotalTime>
  <Words>1585</Words>
  <Application>Microsoft Office PowerPoint</Application>
  <PresentationFormat>Widescreen</PresentationFormat>
  <Paragraphs>118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Lucida Grande</vt:lpstr>
      <vt:lpstr>NewBaskerville-Roman</vt:lpstr>
      <vt:lpstr>Aptos</vt:lpstr>
      <vt:lpstr>Arial</vt:lpstr>
      <vt:lpstr>Calibri</vt:lpstr>
      <vt:lpstr>Wingdings</vt:lpstr>
      <vt:lpstr>Wingdings 2</vt:lpstr>
      <vt:lpstr>DividendVTI</vt:lpstr>
      <vt:lpstr>WEEK 07 Proximity analysis</vt:lpstr>
      <vt:lpstr>WEEK 09    lecture session</vt:lpstr>
      <vt:lpstr>7.1  geometry processing</vt:lpstr>
      <vt:lpstr>Introduction</vt:lpstr>
      <vt:lpstr>DATA</vt:lpstr>
      <vt:lpstr>Data introduction</vt:lpstr>
      <vt:lpstr>Data introduction</vt:lpstr>
      <vt:lpstr>ST_Union function</vt:lpstr>
      <vt:lpstr>Synopsis</vt:lpstr>
      <vt:lpstr>St_union</vt:lpstr>
      <vt:lpstr>Arbitrary Floating Precision</vt:lpstr>
      <vt:lpstr>St_union() CONSIDER GRID SIZE</vt:lpstr>
      <vt:lpstr>St_union() based on 10000-foot</vt:lpstr>
      <vt:lpstr>St_union() based on 1-foot</vt:lpstr>
      <vt:lpstr>Compare the number of vertices for three borough</vt:lpstr>
      <vt:lpstr>7.1  multi geometry</vt:lpstr>
      <vt:lpstr>AGGREGATE GEOMETRY WITH CONDITONS</vt:lpstr>
      <vt:lpstr>AGGREGATE DISJOINT(DO NOT TOUCH) GEOMETRY </vt:lpstr>
      <vt:lpstr>CHECK WHICH GEOMETRIES ARE TOUCHING WITHIN SAME CITY GROUP</vt:lpstr>
      <vt:lpstr>WRITE TABLE INTO NEW GEOMETRY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83</cp:revision>
  <dcterms:created xsi:type="dcterms:W3CDTF">2024-12-11T19:51:45Z</dcterms:created>
  <dcterms:modified xsi:type="dcterms:W3CDTF">2025-03-10T04:26:10Z</dcterms:modified>
</cp:coreProperties>
</file>