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6" r:id="rId3"/>
    <p:sldId id="323" r:id="rId4"/>
    <p:sldId id="336" r:id="rId5"/>
    <p:sldId id="328" r:id="rId6"/>
    <p:sldId id="342" r:id="rId7"/>
    <p:sldId id="343" r:id="rId8"/>
    <p:sldId id="344" r:id="rId9"/>
    <p:sldId id="345" r:id="rId10"/>
    <p:sldId id="347" r:id="rId11"/>
    <p:sldId id="350" r:id="rId12"/>
    <p:sldId id="359" r:id="rId13"/>
    <p:sldId id="361" r:id="rId14"/>
    <p:sldId id="357" r:id="rId15"/>
    <p:sldId id="356" r:id="rId16"/>
    <p:sldId id="353" r:id="rId17"/>
    <p:sldId id="354" r:id="rId18"/>
    <p:sldId id="331" r:id="rId19"/>
    <p:sldId id="332" r:id="rId20"/>
    <p:sldId id="35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094DDD-7CEC-74AE-9E57-69C1193B28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7EEC8-974C-F9A5-EC49-ECD89121FF4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106B3-F2DA-48D3-8BC9-D8AF4A5AEC52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E0041-DFF7-A547-01E2-27437771BE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118BB-1861-20DE-5A3F-50A2CCB8ED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970EA-10F1-45CF-8CFC-E288DEC2A3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094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EB5DA-1790-4C4A-B092-095C6475A200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314D9-A304-42C5-B2AE-973FFDE6A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549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0" y="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05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ADVANCED </a:t>
            </a:r>
            <a:r>
              <a:rPr lang="en-US" altLang="zh-CN" sz="4000" dirty="0" err="1">
                <a:solidFill>
                  <a:srgbClr val="FFFFFF"/>
                </a:solidFill>
              </a:rPr>
              <a:t>sql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8257F-038A-0EA6-639C-0A99438B1E4E}"/>
              </a:ext>
            </a:extLst>
          </p:cNvPr>
          <p:cNvSpPr txBox="1"/>
          <p:nvPr/>
        </p:nvSpPr>
        <p:spPr>
          <a:xfrm>
            <a:off x="837126" y="3915280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898B9-733B-2765-4ABA-D82A5BB6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26463"/>
            <a:ext cx="5324308" cy="19358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 opposite of </a:t>
            </a:r>
            <a:r>
              <a:rPr lang="en-US" dirty="0" err="1">
                <a:solidFill>
                  <a:schemeClr val="tx1"/>
                </a:solidFill>
              </a:rPr>
              <a:t>ST_Intersects</a:t>
            </a:r>
            <a:r>
              <a:rPr lang="en-US" dirty="0">
                <a:solidFill>
                  <a:schemeClr val="tx1"/>
                </a:solidFill>
              </a:rPr>
              <a:t> is </a:t>
            </a:r>
            <a:r>
              <a:rPr lang="en-US" dirty="0" err="1">
                <a:solidFill>
                  <a:srgbClr val="00B0F0"/>
                </a:solidFill>
              </a:rPr>
              <a:t>ST_Disjoint</a:t>
            </a:r>
            <a:r>
              <a:rPr lang="en-US" dirty="0">
                <a:solidFill>
                  <a:srgbClr val="00B0F0"/>
                </a:solidFill>
              </a:rPr>
              <a:t>(geometry A , geometry B). </a:t>
            </a:r>
            <a:r>
              <a:rPr lang="en-US" dirty="0">
                <a:solidFill>
                  <a:schemeClr val="tx1"/>
                </a:solidFill>
              </a:rPr>
              <a:t>If two geometries are disjoint, they do not intersect, and vice-versa. In fact, it is often more efficient to test “not intersects” than to test “disjoint” because the intersects tests can be spatially indexed, while the disjoint test cannot.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2B8C12-A13E-D171-01EF-EB91FBC41DAD}"/>
              </a:ext>
            </a:extLst>
          </p:cNvPr>
          <p:cNvSpPr txBox="1"/>
          <p:nvPr/>
        </p:nvSpPr>
        <p:spPr>
          <a:xfrm>
            <a:off x="581192" y="621040"/>
            <a:ext cx="2542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ST_Disjoint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534A10-2292-DDE3-1763-57297070F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49" y="748252"/>
            <a:ext cx="4391025" cy="556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26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FAE92-1044-2D93-DCDA-90DC459FB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92" y="1512844"/>
            <a:ext cx="11029615" cy="668382"/>
          </a:xfrm>
        </p:spPr>
        <p:txBody>
          <a:bodyPr>
            <a:noAutofit/>
          </a:bodyPr>
          <a:lstStyle/>
          <a:p>
            <a:r>
              <a:rPr lang="en-US" sz="2000" dirty="0"/>
              <a:t>List neighborhoods Disjoint with 500 meters buffer of subway stations.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F3053D-754E-8441-461A-44E8C55A4153}"/>
              </a:ext>
            </a:extLst>
          </p:cNvPr>
          <p:cNvSpPr txBox="1"/>
          <p:nvPr/>
        </p:nvSpPr>
        <p:spPr>
          <a:xfrm>
            <a:off x="504992" y="743916"/>
            <a:ext cx="551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</a:t>
            </a:r>
            <a:r>
              <a:rPr lang="en-US" altLang="zh-CN" sz="2800" dirty="0"/>
              <a:t> 1</a:t>
            </a:r>
            <a:r>
              <a:rPr lang="en-US" sz="2800" dirty="0"/>
              <a:t>: </a:t>
            </a:r>
            <a:r>
              <a:rPr lang="en-US" sz="2800" dirty="0" err="1"/>
              <a:t>ST_Disjoint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3306EF-D87B-E514-8366-7C681B6311CE}"/>
              </a:ext>
            </a:extLst>
          </p:cNvPr>
          <p:cNvSpPr txBox="1"/>
          <p:nvPr/>
        </p:nvSpPr>
        <p:spPr>
          <a:xfrm>
            <a:off x="3048000" y="2426934"/>
            <a:ext cx="6096000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F0"/>
                </a:solidFill>
              </a:rPr>
              <a:t>SELECT </a:t>
            </a:r>
            <a:r>
              <a:rPr lang="en-US" dirty="0" err="1">
                <a:solidFill>
                  <a:srgbClr val="00B0F0"/>
                </a:solidFill>
              </a:rPr>
              <a:t>nbh.boroname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nbh.geom</a:t>
            </a:r>
            <a:endParaRPr lang="en-US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F0"/>
                </a:solidFill>
              </a:rPr>
              <a:t>FROM ch05.neighborhoods AS </a:t>
            </a:r>
            <a:r>
              <a:rPr lang="en-US" dirty="0" err="1">
                <a:solidFill>
                  <a:srgbClr val="00B0F0"/>
                </a:solidFill>
              </a:rPr>
              <a:t>nbh</a:t>
            </a:r>
            <a:r>
              <a:rPr lang="en-US" dirty="0">
                <a:solidFill>
                  <a:srgbClr val="00B0F0"/>
                </a:solidFill>
              </a:rPr>
              <a:t>, ch05.subway 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F0"/>
                </a:solidFill>
              </a:rPr>
              <a:t>WHERE </a:t>
            </a:r>
            <a:r>
              <a:rPr lang="en-US" dirty="0" err="1">
                <a:solidFill>
                  <a:srgbClr val="00B0F0"/>
                </a:solidFill>
              </a:rPr>
              <a:t>ST_Disjoint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nbh.geom</a:t>
            </a:r>
            <a:r>
              <a:rPr lang="en-US" dirty="0">
                <a:solidFill>
                  <a:srgbClr val="00B0F0"/>
                </a:solidFill>
              </a:rPr>
              <a:t>, ch05.subway.geom);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697476-A166-E83E-00F0-1DF204AB19AE}"/>
              </a:ext>
            </a:extLst>
          </p:cNvPr>
          <p:cNvSpPr txBox="1"/>
          <p:nvPr/>
        </p:nvSpPr>
        <p:spPr>
          <a:xfrm>
            <a:off x="3048000" y="4276665"/>
            <a:ext cx="5067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 you find any problems with the results</a:t>
            </a:r>
          </a:p>
        </p:txBody>
      </p:sp>
    </p:spTree>
    <p:extLst>
      <p:ext uri="{BB962C8B-B14F-4D97-AF65-F5344CB8AC3E}">
        <p14:creationId xmlns:p14="http://schemas.microsoft.com/office/powerpoint/2010/main" val="3851545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F3A4C-092E-4A38-B9AC-65F54C7A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88364"/>
            <a:ext cx="11029615" cy="649986"/>
          </a:xfrm>
        </p:spPr>
        <p:txBody>
          <a:bodyPr>
            <a:normAutofit/>
          </a:bodyPr>
          <a:lstStyle/>
          <a:p>
            <a:r>
              <a:rPr lang="en-US" sz="2000" dirty="0"/>
              <a:t>List neighborhoods Disjoint with 500 meters buffer of subway stations.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550E76-E642-8150-9C50-491092AFD41E}"/>
              </a:ext>
            </a:extLst>
          </p:cNvPr>
          <p:cNvSpPr txBox="1"/>
          <p:nvPr/>
        </p:nvSpPr>
        <p:spPr>
          <a:xfrm>
            <a:off x="495467" y="629616"/>
            <a:ext cx="551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Exercise</a:t>
            </a:r>
            <a:r>
              <a:rPr lang="en-US" altLang="zh-CN" sz="2800" dirty="0"/>
              <a:t> 1</a:t>
            </a:r>
            <a:r>
              <a:rPr lang="en-US" sz="2800" dirty="0"/>
              <a:t>: </a:t>
            </a:r>
            <a:r>
              <a:rPr lang="en-US" sz="2800" dirty="0" err="1"/>
              <a:t>ST_Disjoint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862762-4141-8F67-485E-A524040D42A1}"/>
              </a:ext>
            </a:extLst>
          </p:cNvPr>
          <p:cNvSpPr txBox="1"/>
          <p:nvPr/>
        </p:nvSpPr>
        <p:spPr>
          <a:xfrm>
            <a:off x="933450" y="247650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ST_Disjoin</a:t>
            </a:r>
            <a:r>
              <a:rPr lang="en-US" dirty="0"/>
              <a:t> – Subquery with NOT EXISTS (faster)</a:t>
            </a:r>
          </a:p>
          <a:p>
            <a:endParaRPr lang="en-US" dirty="0"/>
          </a:p>
          <a:p>
            <a:pPr marL="594000" lvl="2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SELECT </a:t>
            </a:r>
            <a:r>
              <a:rPr lang="en-US" sz="1800" dirty="0" err="1">
                <a:solidFill>
                  <a:srgbClr val="00B0F0"/>
                </a:solidFill>
              </a:rPr>
              <a:t>nbh.boroname</a:t>
            </a:r>
            <a:r>
              <a:rPr lang="en-US" sz="1800" dirty="0">
                <a:solidFill>
                  <a:srgbClr val="00B0F0"/>
                </a:solidFill>
              </a:rPr>
              <a:t>, </a:t>
            </a:r>
            <a:r>
              <a:rPr lang="en-US" sz="1800" dirty="0" err="1">
                <a:solidFill>
                  <a:srgbClr val="00B0F0"/>
                </a:solidFill>
              </a:rPr>
              <a:t>nbh.geom</a:t>
            </a:r>
            <a:endParaRPr lang="en-US" sz="1800" dirty="0">
              <a:solidFill>
                <a:srgbClr val="00B0F0"/>
              </a:solidFill>
            </a:endParaRPr>
          </a:p>
          <a:p>
            <a:pPr marL="594000" lvl="2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FROM ch05.neighborhoods AS </a:t>
            </a:r>
            <a:r>
              <a:rPr lang="en-US" sz="1800" dirty="0" err="1">
                <a:solidFill>
                  <a:srgbClr val="00B0F0"/>
                </a:solidFill>
              </a:rPr>
              <a:t>nbh</a:t>
            </a:r>
            <a:endParaRPr lang="en-US" sz="1800" dirty="0">
              <a:solidFill>
                <a:srgbClr val="00B0F0"/>
              </a:solidFill>
            </a:endParaRPr>
          </a:p>
          <a:p>
            <a:pPr marL="594000" lvl="2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WHERE NOT EXISTS (</a:t>
            </a:r>
          </a:p>
          <a:p>
            <a:pPr marL="594000" lvl="2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    SELECT *</a:t>
            </a:r>
          </a:p>
          <a:p>
            <a:pPr marL="594000" lvl="2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    FROM ch05.subway AS sb</a:t>
            </a:r>
          </a:p>
          <a:p>
            <a:pPr marL="594000" lvl="2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    WHERE </a:t>
            </a:r>
            <a:r>
              <a:rPr lang="en-US" sz="1800" dirty="0" err="1">
                <a:solidFill>
                  <a:srgbClr val="00B0F0"/>
                </a:solidFill>
              </a:rPr>
              <a:t>ST_Disjoint</a:t>
            </a:r>
            <a:r>
              <a:rPr lang="en-US" sz="1800" dirty="0">
                <a:solidFill>
                  <a:srgbClr val="00B0F0"/>
                </a:solidFill>
              </a:rPr>
              <a:t>(</a:t>
            </a:r>
            <a:r>
              <a:rPr lang="en-US" sz="1800" dirty="0" err="1">
                <a:solidFill>
                  <a:srgbClr val="00B0F0"/>
                </a:solidFill>
              </a:rPr>
              <a:t>nbh.geom</a:t>
            </a:r>
            <a:r>
              <a:rPr lang="en-US" sz="1800" dirty="0">
                <a:solidFill>
                  <a:srgbClr val="00B0F0"/>
                </a:solidFill>
              </a:rPr>
              <a:t>, </a:t>
            </a:r>
            <a:r>
              <a:rPr lang="en-US" sz="1800" dirty="0" err="1">
                <a:solidFill>
                  <a:srgbClr val="00B0F0"/>
                </a:solidFill>
              </a:rPr>
              <a:t>sb.geom</a:t>
            </a:r>
            <a:r>
              <a:rPr lang="en-US" sz="1800" dirty="0">
                <a:solidFill>
                  <a:srgbClr val="00B0F0"/>
                </a:solidFill>
              </a:rPr>
              <a:t>) = FALSE);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697B84-C89A-262A-FFA4-F5C2D1597A59}"/>
              </a:ext>
            </a:extLst>
          </p:cNvPr>
          <p:cNvSpPr/>
          <p:nvPr/>
        </p:nvSpPr>
        <p:spPr>
          <a:xfrm>
            <a:off x="7867650" y="2476500"/>
            <a:ext cx="3076575" cy="18859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Remove neighborhoods that intersect (Not Disjoint) with subway</a:t>
            </a:r>
          </a:p>
        </p:txBody>
      </p:sp>
    </p:spTree>
    <p:extLst>
      <p:ext uri="{BB962C8B-B14F-4D97-AF65-F5344CB8AC3E}">
        <p14:creationId xmlns:p14="http://schemas.microsoft.com/office/powerpoint/2010/main" val="2733233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6FAC9-2710-1940-492D-9140CA805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5A78B-6A91-7F16-1AED-B321E261B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88364"/>
            <a:ext cx="11029615" cy="649986"/>
          </a:xfrm>
        </p:spPr>
        <p:txBody>
          <a:bodyPr>
            <a:normAutofit/>
          </a:bodyPr>
          <a:lstStyle/>
          <a:p>
            <a:r>
              <a:rPr lang="en-US" sz="2000" dirty="0"/>
              <a:t>List neighborhoods Disjoint with 500 meters buffer of subway stations.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5FA415-E87C-B8AB-DDDC-64F7E261EEB7}"/>
              </a:ext>
            </a:extLst>
          </p:cNvPr>
          <p:cNvSpPr txBox="1"/>
          <p:nvPr/>
        </p:nvSpPr>
        <p:spPr>
          <a:xfrm>
            <a:off x="495466" y="629616"/>
            <a:ext cx="73721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Exercise</a:t>
            </a:r>
            <a:r>
              <a:rPr lang="en-US" altLang="zh-CN" sz="2800" dirty="0"/>
              <a:t> 1</a:t>
            </a:r>
            <a:r>
              <a:rPr lang="en-US" sz="2800" dirty="0"/>
              <a:t>: </a:t>
            </a:r>
            <a:r>
              <a:rPr lang="en-US" sz="2800" dirty="0" err="1"/>
              <a:t>ST_Intersect</a:t>
            </a:r>
            <a:r>
              <a:rPr lang="en-US" sz="2800" dirty="0"/>
              <a:t> and </a:t>
            </a:r>
            <a:r>
              <a:rPr lang="en-US" sz="2800" dirty="0" err="1"/>
              <a:t>ST_Buffer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5661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5D1DEF-2DFA-D6E8-EEC9-938D77857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9825" y="621040"/>
            <a:ext cx="4810825" cy="58932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12EF47-CBAA-4375-36EA-3D498140F2A3}"/>
              </a:ext>
            </a:extLst>
          </p:cNvPr>
          <p:cNvSpPr txBox="1"/>
          <p:nvPr/>
        </p:nvSpPr>
        <p:spPr>
          <a:xfrm>
            <a:off x="581192" y="621040"/>
            <a:ext cx="2542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ST_Within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8797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71356-2BB2-7662-EC75-49AB84192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93" y="1616963"/>
            <a:ext cx="8991432" cy="3116961"/>
          </a:xfrm>
        </p:spPr>
        <p:txBody>
          <a:bodyPr>
            <a:normAutofit/>
          </a:bodyPr>
          <a:lstStyle/>
          <a:p>
            <a:r>
              <a:rPr lang="en-US" dirty="0"/>
              <a:t>List street segments that outside of 500m buffer of subway station</a:t>
            </a:r>
          </a:p>
          <a:p>
            <a:endParaRPr lang="en-US" dirty="0"/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SELECT street.name, </a:t>
            </a:r>
            <a:r>
              <a:rPr lang="en-US" dirty="0" err="1">
                <a:solidFill>
                  <a:srgbClr val="00B0F0"/>
                </a:solidFill>
              </a:rPr>
              <a:t>street.geom</a:t>
            </a:r>
            <a:endParaRPr lang="en-US" dirty="0">
              <a:solidFill>
                <a:srgbClr val="00B0F0"/>
              </a:solidFill>
            </a:endParaRP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FROM ch05.streets AS street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WHERE NOT EXISTS (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    SELECT 1 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    FROM ch05.subway    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    WHERE </a:t>
            </a:r>
            <a:r>
              <a:rPr lang="en-US" dirty="0" err="1">
                <a:solidFill>
                  <a:srgbClr val="00B0F0"/>
                </a:solidFill>
              </a:rPr>
              <a:t>ST_DWithin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street.geom</a:t>
            </a:r>
            <a:r>
              <a:rPr lang="en-US" dirty="0">
                <a:solidFill>
                  <a:srgbClr val="00B0F0"/>
                </a:solidFill>
              </a:rPr>
              <a:t>, ch05.subway.geom, 500));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70DDD8-D839-2D2B-CA09-2D648BAE428C}"/>
              </a:ext>
            </a:extLst>
          </p:cNvPr>
          <p:cNvSpPr txBox="1"/>
          <p:nvPr/>
        </p:nvSpPr>
        <p:spPr>
          <a:xfrm>
            <a:off x="504992" y="743916"/>
            <a:ext cx="551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</a:t>
            </a:r>
            <a:r>
              <a:rPr lang="en-US" altLang="zh-CN" sz="2800" dirty="0"/>
              <a:t> 1</a:t>
            </a:r>
            <a:r>
              <a:rPr lang="en-US" sz="2800" dirty="0"/>
              <a:t>: </a:t>
            </a:r>
            <a:r>
              <a:rPr lang="en-US" sz="2800" dirty="0" err="1"/>
              <a:t>ST_Within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6652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847285-08D3-EC91-8463-2A5573D9E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2D04420-2AB9-D2AC-70CF-0CA6573A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69FCF3-0354-7067-F755-370100F65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C1D47E-F4FD-7BE3-C43B-90943448F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05EAFE-DFDF-C62E-2327-4C377542E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F64659B-F474-6D88-A932-ED2DADCFF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F836DA-16BB-E600-AE81-25B0BFE59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4B47E50-AAA2-0E87-DCBA-69EB2EA60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AF66B-8ECD-DEB9-BC07-69F289EC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5.2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663D324-EB98-15AF-2FBC-DECFBACA2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85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1976-B7AB-5BB4-CE4D-F4B0350A4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71600"/>
            <a:ext cx="11029615" cy="35836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Creating a Function for Intersecting Streets and Neighborhoods</a:t>
            </a:r>
          </a:p>
          <a:p>
            <a:pPr marL="6669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/>
              <a:t>Open </a:t>
            </a:r>
            <a:r>
              <a:rPr lang="en-US" sz="2000" dirty="0" err="1"/>
              <a:t>pgAdmin</a:t>
            </a:r>
            <a:r>
              <a:rPr lang="en-US" sz="2000" dirty="0"/>
              <a:t> 4.</a:t>
            </a:r>
          </a:p>
          <a:p>
            <a:pPr marL="6669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/>
              <a:t>Navigate to your database, then go to Functions.</a:t>
            </a:r>
          </a:p>
          <a:p>
            <a:pPr marL="6669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/>
              <a:t>Right-click on Functions &gt; Create &gt; Function.</a:t>
            </a:r>
          </a:p>
          <a:p>
            <a:pPr marL="666900" lvl="1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/>
              <a:t>Enter the function details: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3438B-99D2-9800-F137-4D2005FFECD0}"/>
              </a:ext>
            </a:extLst>
          </p:cNvPr>
          <p:cNvSpPr txBox="1"/>
          <p:nvPr/>
        </p:nvSpPr>
        <p:spPr>
          <a:xfrm>
            <a:off x="581192" y="848380"/>
            <a:ext cx="551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Function: </a:t>
            </a:r>
            <a:r>
              <a:rPr lang="en-US" sz="2800" dirty="0" err="1"/>
              <a:t>ST_Disjoint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41232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037DF-D050-5883-3EC2-3BDD696D1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02739"/>
            <a:ext cx="11029615" cy="363448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Write custom SQL functions to automate repetitive buffer analysis tasks.</a:t>
            </a:r>
          </a:p>
          <a:p>
            <a:endParaRPr lang="en-US" dirty="0"/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CREATE OR REPLACE FUNCTION </a:t>
            </a:r>
            <a:r>
              <a:rPr lang="en-US" dirty="0" err="1">
                <a:solidFill>
                  <a:srgbClr val="00B0F0"/>
                </a:solidFill>
              </a:rPr>
              <a:t>get_intersecting_streets</a:t>
            </a:r>
            <a:r>
              <a:rPr lang="en-US" dirty="0">
                <a:solidFill>
                  <a:srgbClr val="00B0F0"/>
                </a:solidFill>
              </a:rPr>
              <a:t>()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RETURNS TABLE(</a:t>
            </a:r>
            <a:r>
              <a:rPr lang="en-US" dirty="0" err="1">
                <a:solidFill>
                  <a:srgbClr val="00B0F0"/>
                </a:solidFill>
              </a:rPr>
              <a:t>street_name</a:t>
            </a:r>
            <a:r>
              <a:rPr lang="en-US" dirty="0">
                <a:solidFill>
                  <a:srgbClr val="00B0F0"/>
                </a:solidFill>
              </a:rPr>
              <a:t> TEXT, </a:t>
            </a:r>
            <a:r>
              <a:rPr lang="en-US" dirty="0" err="1">
                <a:solidFill>
                  <a:srgbClr val="00B0F0"/>
                </a:solidFill>
              </a:rPr>
              <a:t>neighborhood_name</a:t>
            </a:r>
            <a:r>
              <a:rPr lang="en-US" dirty="0">
                <a:solidFill>
                  <a:srgbClr val="00B0F0"/>
                </a:solidFill>
              </a:rPr>
              <a:t> TEXT) AS $$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BEGIN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    RETURN QUERY 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    SELECT </a:t>
            </a:r>
            <a:r>
              <a:rPr lang="en-US" dirty="0" err="1">
                <a:solidFill>
                  <a:srgbClr val="00B0F0"/>
                </a:solidFill>
              </a:rPr>
              <a:t>s.street_name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n.neighborhood_name</a:t>
            </a:r>
            <a:endParaRPr lang="en-US" dirty="0">
              <a:solidFill>
                <a:srgbClr val="00B0F0"/>
              </a:solidFill>
            </a:endParaRP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    FROM streets s, neighborhoods n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    WHERE </a:t>
            </a:r>
            <a:r>
              <a:rPr lang="en-US" dirty="0" err="1">
                <a:solidFill>
                  <a:srgbClr val="00B0F0"/>
                </a:solidFill>
              </a:rPr>
              <a:t>ST_Intersects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s.geom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n.geom</a:t>
            </a:r>
            <a:r>
              <a:rPr lang="en-US" dirty="0">
                <a:solidFill>
                  <a:srgbClr val="00B0F0"/>
                </a:solidFill>
              </a:rPr>
              <a:t>);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END;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F0"/>
                </a:solidFill>
              </a:rPr>
              <a:t>$$ LANGUAGE </a:t>
            </a:r>
            <a:r>
              <a:rPr lang="en-US" dirty="0" err="1">
                <a:solidFill>
                  <a:srgbClr val="00B0F0"/>
                </a:solidFill>
              </a:rPr>
              <a:t>plpgsql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3D57BF-3C01-EB11-41C4-EBC8D51B5C0A}"/>
              </a:ext>
            </a:extLst>
          </p:cNvPr>
          <p:cNvSpPr txBox="1"/>
          <p:nvPr/>
        </p:nvSpPr>
        <p:spPr>
          <a:xfrm>
            <a:off x="581191" y="705505"/>
            <a:ext cx="551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Function: </a:t>
            </a:r>
            <a:r>
              <a:rPr lang="en-US" sz="2800" dirty="0" err="1"/>
              <a:t>ST_Disjoint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1672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AB0B-1269-9F6C-D8A0-E3650409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F7F19-5B2B-AB2D-263A-2A3D13021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Simplify complex queries with views for better data visualization.</a:t>
            </a:r>
          </a:p>
          <a:p>
            <a:endParaRPr lang="en-US" dirty="0"/>
          </a:p>
          <a:p>
            <a:pPr marL="59400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CREATE VIEW ch05.residential_near_stations AS </a:t>
            </a:r>
          </a:p>
          <a:p>
            <a:pPr marL="59400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SELECT s.NAME AS </a:t>
            </a:r>
            <a:r>
              <a:rPr lang="en-US" dirty="0" err="1">
                <a:solidFill>
                  <a:srgbClr val="00B0F0"/>
                </a:solidFill>
              </a:rPr>
              <a:t>street_name</a:t>
            </a:r>
            <a:r>
              <a:rPr lang="en-US" dirty="0">
                <a:solidFill>
                  <a:srgbClr val="00B0F0"/>
                </a:solidFill>
              </a:rPr>
              <a:t>, st.NAME AS </a:t>
            </a:r>
            <a:r>
              <a:rPr lang="en-US" dirty="0" err="1">
                <a:solidFill>
                  <a:srgbClr val="00B0F0"/>
                </a:solidFill>
              </a:rPr>
              <a:t>station_name</a:t>
            </a:r>
            <a:r>
              <a:rPr lang="en-US" dirty="0">
                <a:solidFill>
                  <a:srgbClr val="00B0F0"/>
                </a:solidFill>
              </a:rPr>
              <a:t> </a:t>
            </a:r>
          </a:p>
          <a:p>
            <a:pPr marL="59400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FROM ch05.nyc_streets s </a:t>
            </a:r>
          </a:p>
          <a:p>
            <a:pPr marL="59400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JOIN ch05.nyc_subway_stations </a:t>
            </a:r>
            <a:r>
              <a:rPr lang="en-US" dirty="0" err="1">
                <a:solidFill>
                  <a:srgbClr val="00B0F0"/>
                </a:solidFill>
              </a:rPr>
              <a:t>st</a:t>
            </a:r>
            <a:r>
              <a:rPr lang="en-US" dirty="0">
                <a:solidFill>
                  <a:srgbClr val="00B0F0"/>
                </a:solidFill>
              </a:rPr>
              <a:t> </a:t>
            </a:r>
          </a:p>
          <a:p>
            <a:pPr marL="59400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ON </a:t>
            </a:r>
            <a:r>
              <a:rPr lang="en-US" dirty="0" err="1">
                <a:solidFill>
                  <a:srgbClr val="00B0F0"/>
                </a:solidFill>
              </a:rPr>
              <a:t>ST_DWithin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s.geometry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st.geometry</a:t>
            </a:r>
            <a:r>
              <a:rPr lang="en-US" dirty="0">
                <a:solidFill>
                  <a:srgbClr val="00B0F0"/>
                </a:solidFill>
              </a:rPr>
              <a:t>, 300) </a:t>
            </a:r>
          </a:p>
          <a:p>
            <a:pPr marL="594000" lvl="2" indent="0">
              <a:buNone/>
            </a:pPr>
            <a:r>
              <a:rPr lang="en-US" dirty="0">
                <a:solidFill>
                  <a:srgbClr val="00B0F0"/>
                </a:solidFill>
              </a:rPr>
              <a:t>WHERE </a:t>
            </a:r>
            <a:r>
              <a:rPr lang="en-US" dirty="0" err="1">
                <a:solidFill>
                  <a:srgbClr val="00B0F0"/>
                </a:solidFill>
              </a:rPr>
              <a:t>s.TYPE</a:t>
            </a:r>
            <a:r>
              <a:rPr lang="en-US" dirty="0">
                <a:solidFill>
                  <a:srgbClr val="00B0F0"/>
                </a:solidFill>
              </a:rPr>
              <a:t> = 'residential';</a:t>
            </a:r>
          </a:p>
        </p:txBody>
      </p:sp>
    </p:spTree>
    <p:extLst>
      <p:ext uri="{BB962C8B-B14F-4D97-AF65-F5344CB8AC3E}">
        <p14:creationId xmlns:p14="http://schemas.microsoft.com/office/powerpoint/2010/main" val="3857661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22AF5-77DF-4A14-166A-939AFFD38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AB5A7515-CF38-5FE1-3F84-1EEBF92D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E4A67E-7184-10D0-3861-1FD0E065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05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lecture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9AE8A-7BEC-80A6-985F-A3A05DACBF24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8964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91889-DDA8-2A94-C730-4E6DBBAE5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27AD9-B296-43CF-425D-C3F9C0E52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CREATE OR REPLACE FUNCTION </a:t>
            </a:r>
            <a:r>
              <a:rPr lang="en-US" dirty="0" err="1"/>
              <a:t>get_intersecting_geometries</a:t>
            </a:r>
            <a:r>
              <a:rPr lang="en-US" dirty="0"/>
              <a:t>( </a:t>
            </a:r>
          </a:p>
          <a:p>
            <a:r>
              <a:rPr lang="en-US" dirty="0" err="1"/>
              <a:t>streets_table</a:t>
            </a:r>
            <a:r>
              <a:rPr lang="en-US" dirty="0"/>
              <a:t> TEXT, </a:t>
            </a:r>
          </a:p>
          <a:p>
            <a:r>
              <a:rPr lang="en-US" dirty="0"/>
              <a:t>    </a:t>
            </a:r>
            <a:r>
              <a:rPr lang="en-US" dirty="0" err="1"/>
              <a:t>neighborhoods_table</a:t>
            </a:r>
            <a:r>
              <a:rPr lang="en-US" dirty="0"/>
              <a:t> TEXT,    </a:t>
            </a:r>
          </a:p>
          <a:p>
            <a:r>
              <a:rPr lang="en-US" dirty="0"/>
              <a:t> </a:t>
            </a:r>
            <a:r>
              <a:rPr lang="en-US" dirty="0" err="1"/>
              <a:t>buffer_geom_column</a:t>
            </a:r>
            <a:r>
              <a:rPr lang="en-US" dirty="0"/>
              <a:t> TEXT,   </a:t>
            </a:r>
          </a:p>
          <a:p>
            <a:r>
              <a:rPr lang="en-US" dirty="0"/>
              <a:t>  </a:t>
            </a:r>
            <a:r>
              <a:rPr lang="en-US" dirty="0" err="1"/>
              <a:t>intersect_geom_column</a:t>
            </a:r>
            <a:r>
              <a:rPr lang="en-US" dirty="0"/>
              <a:t> TEXT,  </a:t>
            </a:r>
          </a:p>
          <a:p>
            <a:r>
              <a:rPr lang="en-US" dirty="0"/>
              <a:t>   </a:t>
            </a:r>
            <a:r>
              <a:rPr lang="en-US" dirty="0" err="1"/>
              <a:t>buffer_size</a:t>
            </a:r>
            <a:r>
              <a:rPr lang="en-US" dirty="0"/>
              <a:t> DOUBLE PRECISION)</a:t>
            </a:r>
          </a:p>
          <a:p>
            <a:r>
              <a:rPr lang="en-US" dirty="0"/>
              <a:t>RETURNS TABLE(</a:t>
            </a:r>
            <a:r>
              <a:rPr lang="en-US" dirty="0" err="1"/>
              <a:t>street_name</a:t>
            </a:r>
            <a:r>
              <a:rPr lang="en-US" dirty="0"/>
              <a:t> TEXT, </a:t>
            </a:r>
            <a:r>
              <a:rPr lang="en-US" dirty="0" err="1"/>
              <a:t>neighborhood_name</a:t>
            </a:r>
            <a:r>
              <a:rPr lang="en-US" dirty="0"/>
              <a:t> TEXT) AS $$ </a:t>
            </a:r>
          </a:p>
          <a:p>
            <a:r>
              <a:rPr lang="en-US" dirty="0"/>
              <a:t>   SELECT </a:t>
            </a:r>
            <a:r>
              <a:rPr lang="en-US" dirty="0" err="1"/>
              <a:t>s.street_name</a:t>
            </a:r>
            <a:r>
              <a:rPr lang="en-US" dirty="0"/>
              <a:t>, </a:t>
            </a:r>
            <a:r>
              <a:rPr lang="en-US" dirty="0" err="1"/>
              <a:t>n.neighborhood_name</a:t>
            </a:r>
            <a:r>
              <a:rPr lang="en-US" dirty="0"/>
              <a:t>   </a:t>
            </a:r>
          </a:p>
          <a:p>
            <a:r>
              <a:rPr lang="en-US" dirty="0"/>
              <a:t> FROM </a:t>
            </a:r>
          </a:p>
          <a:p>
            <a:r>
              <a:rPr lang="en-US" dirty="0"/>
              <a:t>        (SELECT *, </a:t>
            </a:r>
            <a:r>
              <a:rPr lang="en-US" dirty="0" err="1"/>
              <a:t>ST_Buffer</a:t>
            </a:r>
            <a:r>
              <a:rPr lang="en-US" dirty="0"/>
              <a:t>(</a:t>
            </a:r>
            <a:r>
              <a:rPr lang="en-US" dirty="0" err="1"/>
              <a:t>ST_GeomFromEWKT</a:t>
            </a:r>
            <a:r>
              <a:rPr lang="en-US" dirty="0"/>
              <a:t>(</a:t>
            </a:r>
            <a:r>
              <a:rPr lang="en-US" dirty="0" err="1"/>
              <a:t>buffer_geom_column</a:t>
            </a:r>
            <a:r>
              <a:rPr lang="en-US" dirty="0"/>
              <a:t>), </a:t>
            </a:r>
            <a:r>
              <a:rPr lang="en-US" dirty="0" err="1"/>
              <a:t>buffer_size</a:t>
            </a:r>
            <a:r>
              <a:rPr lang="en-US" dirty="0"/>
              <a:t>) AS </a:t>
            </a:r>
            <a:r>
              <a:rPr lang="en-US" dirty="0" err="1"/>
              <a:t>buffered_geom</a:t>
            </a:r>
            <a:r>
              <a:rPr lang="en-US" dirty="0"/>
              <a:t> </a:t>
            </a:r>
          </a:p>
          <a:p>
            <a:r>
              <a:rPr lang="en-US" dirty="0"/>
              <a:t>         FROM public."" || </a:t>
            </a:r>
            <a:r>
              <a:rPr lang="en-US" dirty="0" err="1"/>
              <a:t>streets_table</a:t>
            </a:r>
            <a:r>
              <a:rPr lang="en-US" dirty="0"/>
              <a:t> || "") s, </a:t>
            </a:r>
          </a:p>
          <a:p>
            <a:r>
              <a:rPr lang="en-US" dirty="0"/>
              <a:t>       public."" || </a:t>
            </a:r>
            <a:r>
              <a:rPr lang="en-US" dirty="0" err="1"/>
              <a:t>neighborhoods_table</a:t>
            </a:r>
            <a:r>
              <a:rPr lang="en-US" dirty="0"/>
              <a:t> || "" n  </a:t>
            </a:r>
          </a:p>
          <a:p>
            <a:r>
              <a:rPr lang="en-US" dirty="0"/>
              <a:t>  WHERE </a:t>
            </a:r>
            <a:r>
              <a:rPr lang="en-US" dirty="0" err="1"/>
              <a:t>ST_Intersects</a:t>
            </a:r>
            <a:r>
              <a:rPr lang="en-US" dirty="0"/>
              <a:t>(</a:t>
            </a:r>
            <a:r>
              <a:rPr lang="en-US" dirty="0" err="1"/>
              <a:t>s.buffered_geom</a:t>
            </a:r>
            <a:r>
              <a:rPr lang="en-US" dirty="0"/>
              <a:t>, n."" || </a:t>
            </a:r>
            <a:r>
              <a:rPr lang="en-US" dirty="0" err="1"/>
              <a:t>intersect_geom_column</a:t>
            </a:r>
            <a:r>
              <a:rPr lang="en-US" dirty="0"/>
              <a:t> || "");</a:t>
            </a:r>
          </a:p>
          <a:p>
            <a:r>
              <a:rPr lang="en-US" dirty="0"/>
              <a:t>$$ LANGUAGE </a:t>
            </a:r>
            <a:r>
              <a:rPr lang="en-US" dirty="0" err="1"/>
              <a:t>sql</a:t>
            </a:r>
            <a:r>
              <a:rPr lang="en-US" dirty="0"/>
              <a:t>; </a:t>
            </a:r>
          </a:p>
          <a:p>
            <a:r>
              <a:rPr lang="en-US" dirty="0"/>
              <a:t>-- Example usage:-- SELECT * FROM </a:t>
            </a:r>
            <a:r>
              <a:rPr lang="en-US" dirty="0" err="1"/>
              <a:t>get_intersecting_geometries</a:t>
            </a:r>
            <a:r>
              <a:rPr lang="en-US" dirty="0"/>
              <a:t>('streets', 'neighborhoods', '</a:t>
            </a:r>
            <a:r>
              <a:rPr lang="en-US" dirty="0" err="1"/>
              <a:t>geom</a:t>
            </a:r>
            <a:r>
              <a:rPr lang="en-US" dirty="0"/>
              <a:t>', '</a:t>
            </a:r>
            <a:r>
              <a:rPr lang="en-US" dirty="0" err="1"/>
              <a:t>geom</a:t>
            </a:r>
            <a:r>
              <a:rPr lang="en-US" dirty="0"/>
              <a:t>', 100);</a:t>
            </a:r>
          </a:p>
        </p:txBody>
      </p:sp>
    </p:spTree>
    <p:extLst>
      <p:ext uri="{BB962C8B-B14F-4D97-AF65-F5344CB8AC3E}">
        <p14:creationId xmlns:p14="http://schemas.microsoft.com/office/powerpoint/2010/main" val="2068024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8BAB5-C1DE-8DAD-E76F-BECA6F24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7574507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5.1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C01474-C0CF-AEF7-8C3F-F89CF61EA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1162" y="925473"/>
            <a:ext cx="4870910" cy="500705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B379D0-1978-4056-13DD-F70EF1C82FCE}"/>
              </a:ext>
            </a:extLst>
          </p:cNvPr>
          <p:cNvSpPr txBox="1"/>
          <p:nvPr/>
        </p:nvSpPr>
        <p:spPr>
          <a:xfrm>
            <a:off x="498762" y="720437"/>
            <a:ext cx="2542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ST_Intersects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C4D3E5-F133-4EB2-E478-B33E9BFCBEFA}"/>
              </a:ext>
            </a:extLst>
          </p:cNvPr>
          <p:cNvSpPr txBox="1"/>
          <p:nvPr/>
        </p:nvSpPr>
        <p:spPr>
          <a:xfrm>
            <a:off x="498762" y="160949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/>
              <a:t>ST_Intersects</a:t>
            </a:r>
            <a:r>
              <a:rPr lang="en-US" sz="2000" dirty="0"/>
              <a:t>(geometry A, geometry B)</a:t>
            </a:r>
          </a:p>
        </p:txBody>
      </p:sp>
    </p:spTree>
    <p:extLst>
      <p:ext uri="{BB962C8B-B14F-4D97-AF65-F5344CB8AC3E}">
        <p14:creationId xmlns:p14="http://schemas.microsoft.com/office/powerpoint/2010/main" val="1862931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63554-7300-5DCB-5873-866B147DE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392" y="1333811"/>
            <a:ext cx="11029615" cy="2209489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400" dirty="0"/>
              <a:t>Find all streets within 50 meters of subway stations (using buffer).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SELECT street.name, </a:t>
            </a:r>
            <a:r>
              <a:rPr lang="en-US" sz="1800" dirty="0" err="1">
                <a:solidFill>
                  <a:srgbClr val="00B0F0"/>
                </a:solidFill>
              </a:rPr>
              <a:t>subway.borough</a:t>
            </a:r>
            <a:endParaRPr lang="en-US" sz="1800" dirty="0">
              <a:solidFill>
                <a:srgbClr val="00B0F0"/>
              </a:solidFill>
            </a:endParaRPr>
          </a:p>
          <a:p>
            <a:pPr marL="324000" lvl="1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FROM ch05.streets AS street, ch05.subway AS subway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WHERE </a:t>
            </a:r>
            <a:r>
              <a:rPr lang="en-US" sz="1800" dirty="0" err="1">
                <a:solidFill>
                  <a:srgbClr val="00B0F0"/>
                </a:solidFill>
              </a:rPr>
              <a:t>ST_Intersects</a:t>
            </a:r>
            <a:r>
              <a:rPr lang="en-US" sz="1800" dirty="0">
                <a:solidFill>
                  <a:srgbClr val="00B0F0"/>
                </a:solidFill>
              </a:rPr>
              <a:t>(</a:t>
            </a:r>
            <a:r>
              <a:rPr lang="en-US" sz="1800" dirty="0" err="1">
                <a:solidFill>
                  <a:srgbClr val="00B0F0"/>
                </a:solidFill>
              </a:rPr>
              <a:t>street.geom</a:t>
            </a:r>
            <a:r>
              <a:rPr lang="en-US" sz="1800" dirty="0">
                <a:solidFill>
                  <a:srgbClr val="00B0F0"/>
                </a:solidFill>
              </a:rPr>
              <a:t>, </a:t>
            </a:r>
            <a:r>
              <a:rPr lang="en-US" sz="1800" dirty="0" err="1">
                <a:solidFill>
                  <a:srgbClr val="00B0F0"/>
                </a:solidFill>
              </a:rPr>
              <a:t>ST_Buffer</a:t>
            </a:r>
            <a:r>
              <a:rPr lang="en-US" sz="1800" dirty="0">
                <a:solidFill>
                  <a:srgbClr val="00B0F0"/>
                </a:solidFill>
              </a:rPr>
              <a:t>(</a:t>
            </a:r>
            <a:r>
              <a:rPr lang="en-US" sz="1800" dirty="0" err="1">
                <a:solidFill>
                  <a:srgbClr val="00B0F0"/>
                </a:solidFill>
              </a:rPr>
              <a:t>subway.geom</a:t>
            </a:r>
            <a:r>
              <a:rPr lang="en-US" sz="1800" dirty="0">
                <a:solidFill>
                  <a:srgbClr val="00B0F0"/>
                </a:solidFill>
              </a:rPr>
              <a:t>, 50));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9689B6-659B-316F-12EC-51A81E22C331}"/>
              </a:ext>
            </a:extLst>
          </p:cNvPr>
          <p:cNvSpPr txBox="1"/>
          <p:nvPr/>
        </p:nvSpPr>
        <p:spPr>
          <a:xfrm>
            <a:off x="657392" y="705816"/>
            <a:ext cx="551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</a:t>
            </a:r>
            <a:r>
              <a:rPr lang="en-US" altLang="zh-CN" sz="2800" dirty="0"/>
              <a:t>ample 1</a:t>
            </a:r>
            <a:r>
              <a:rPr lang="en-US" sz="2800" dirty="0"/>
              <a:t>: </a:t>
            </a:r>
            <a:r>
              <a:rPr lang="en-US" sz="2800" dirty="0" err="1"/>
              <a:t>ST_Intersects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3680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CA78D-49EC-E613-9580-B1B826112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392" y="1359789"/>
            <a:ext cx="11029615" cy="2221611"/>
          </a:xfrm>
        </p:spPr>
        <p:txBody>
          <a:bodyPr>
            <a:normAutofit/>
          </a:bodyPr>
          <a:lstStyle/>
          <a:p>
            <a:r>
              <a:rPr lang="en-US" sz="2000" dirty="0"/>
              <a:t>Find all one-way streets within 50 meters of subway stations.</a:t>
            </a:r>
          </a:p>
          <a:p>
            <a:pPr marL="3240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SELECT name, </a:t>
            </a:r>
            <a:r>
              <a:rPr lang="en-US" sz="2000" dirty="0" err="1">
                <a:solidFill>
                  <a:srgbClr val="00B0F0"/>
                </a:solidFill>
              </a:rPr>
              <a:t>borough_name</a:t>
            </a:r>
            <a:endParaRPr lang="en-US" sz="2000" dirty="0">
              <a:solidFill>
                <a:srgbClr val="00B0F0"/>
              </a:solidFill>
            </a:endParaRPr>
          </a:p>
          <a:p>
            <a:pPr marL="3240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FROM ch05.streets, ch05.subway</a:t>
            </a:r>
          </a:p>
          <a:p>
            <a:pPr marL="3240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WHERE </a:t>
            </a:r>
            <a:r>
              <a:rPr lang="en-US" sz="2000" dirty="0" err="1">
                <a:solidFill>
                  <a:srgbClr val="00B0F0"/>
                </a:solidFill>
              </a:rPr>
              <a:t>oneway</a:t>
            </a:r>
            <a:r>
              <a:rPr lang="en-US" sz="2000" dirty="0">
                <a:solidFill>
                  <a:srgbClr val="00B0F0"/>
                </a:solidFill>
              </a:rPr>
              <a:t> = 'Yes’ AND </a:t>
            </a:r>
            <a:r>
              <a:rPr lang="en-US" sz="2000" dirty="0" err="1">
                <a:solidFill>
                  <a:srgbClr val="00B0F0"/>
                </a:solidFill>
              </a:rPr>
              <a:t>ST_Intersects</a:t>
            </a:r>
            <a:r>
              <a:rPr lang="en-US" sz="2000" dirty="0">
                <a:solidFill>
                  <a:srgbClr val="00B0F0"/>
                </a:solidFill>
              </a:rPr>
              <a:t>(ch05.streets.geom, </a:t>
            </a:r>
            <a:r>
              <a:rPr lang="en-US" sz="2000" dirty="0" err="1">
                <a:solidFill>
                  <a:srgbClr val="00B0F0"/>
                </a:solidFill>
              </a:rPr>
              <a:t>ST_Buffer</a:t>
            </a:r>
            <a:r>
              <a:rPr lang="en-US" sz="2000" dirty="0">
                <a:solidFill>
                  <a:srgbClr val="00B0F0"/>
                </a:solidFill>
              </a:rPr>
              <a:t>(ch05.subway.geom, 50))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AA6E37-B83C-AF15-4609-B21F02744E0F}"/>
              </a:ext>
            </a:extLst>
          </p:cNvPr>
          <p:cNvSpPr txBox="1"/>
          <p:nvPr/>
        </p:nvSpPr>
        <p:spPr>
          <a:xfrm>
            <a:off x="657392" y="705816"/>
            <a:ext cx="551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Exercise</a:t>
            </a:r>
            <a:r>
              <a:rPr lang="en-US" altLang="zh-CN" sz="2800" dirty="0"/>
              <a:t> 1</a:t>
            </a:r>
            <a:r>
              <a:rPr lang="en-US" sz="2800" dirty="0"/>
              <a:t>: </a:t>
            </a:r>
            <a:r>
              <a:rPr lang="en-US" sz="2800" dirty="0" err="1"/>
              <a:t>ST_Intersects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106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807F-2FB5-2F5E-6648-A02CD73FB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40739"/>
            <a:ext cx="11029615" cy="2554986"/>
          </a:xfrm>
        </p:spPr>
        <p:txBody>
          <a:bodyPr>
            <a:normAutofit/>
          </a:bodyPr>
          <a:lstStyle/>
          <a:p>
            <a:r>
              <a:rPr lang="en-US" sz="2000" dirty="0"/>
              <a:t>Identify neighborhoods where there are subway stations</a:t>
            </a:r>
          </a:p>
          <a:p>
            <a:pPr marL="3240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SELECT </a:t>
            </a:r>
            <a:r>
              <a:rPr lang="en-US" sz="2000" dirty="0" err="1">
                <a:solidFill>
                  <a:srgbClr val="00B0F0"/>
                </a:solidFill>
              </a:rPr>
              <a:t>nbh.boroname</a:t>
            </a:r>
            <a:r>
              <a:rPr lang="en-US" sz="2000" dirty="0">
                <a:solidFill>
                  <a:srgbClr val="00B0F0"/>
                </a:solidFill>
              </a:rPr>
              <a:t>, COUNT(*) AS </a:t>
            </a:r>
            <a:r>
              <a:rPr lang="en-US" sz="2000" dirty="0" err="1">
                <a:solidFill>
                  <a:srgbClr val="00B0F0"/>
                </a:solidFill>
              </a:rPr>
              <a:t>station_count</a:t>
            </a:r>
            <a:endParaRPr lang="en-US" sz="2000" dirty="0">
              <a:solidFill>
                <a:srgbClr val="00B0F0"/>
              </a:solidFill>
            </a:endParaRPr>
          </a:p>
          <a:p>
            <a:pPr marL="3240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FROM ch05.neighborhoods AS </a:t>
            </a:r>
            <a:r>
              <a:rPr lang="en-US" sz="2000" dirty="0" err="1">
                <a:solidFill>
                  <a:srgbClr val="00B0F0"/>
                </a:solidFill>
              </a:rPr>
              <a:t>nbh</a:t>
            </a:r>
            <a:r>
              <a:rPr lang="en-US" sz="2000" dirty="0">
                <a:solidFill>
                  <a:srgbClr val="00B0F0"/>
                </a:solidFill>
              </a:rPr>
              <a:t>, ch05.subway as subway</a:t>
            </a:r>
          </a:p>
          <a:p>
            <a:pPr marL="3240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WHERE </a:t>
            </a:r>
            <a:r>
              <a:rPr lang="en-US" sz="2000" dirty="0" err="1">
                <a:solidFill>
                  <a:srgbClr val="00B0F0"/>
                </a:solidFill>
              </a:rPr>
              <a:t>ST_Intersects</a:t>
            </a:r>
            <a:r>
              <a:rPr lang="en-US" sz="2000" dirty="0">
                <a:solidFill>
                  <a:srgbClr val="00B0F0"/>
                </a:solidFill>
              </a:rPr>
              <a:t>(</a:t>
            </a:r>
            <a:r>
              <a:rPr lang="en-US" sz="2000" dirty="0" err="1">
                <a:solidFill>
                  <a:srgbClr val="00B0F0"/>
                </a:solidFill>
              </a:rPr>
              <a:t>nbh.geom</a:t>
            </a:r>
            <a:r>
              <a:rPr lang="en-US" sz="2000" dirty="0">
                <a:solidFill>
                  <a:srgbClr val="00B0F0"/>
                </a:solidFill>
              </a:rPr>
              <a:t>, </a:t>
            </a:r>
            <a:r>
              <a:rPr lang="en-US" sz="2000" dirty="0" err="1">
                <a:solidFill>
                  <a:srgbClr val="00B0F0"/>
                </a:solidFill>
              </a:rPr>
              <a:t>subway.geom</a:t>
            </a:r>
            <a:r>
              <a:rPr lang="en-US" sz="2000" dirty="0">
                <a:solidFill>
                  <a:srgbClr val="00B0F0"/>
                </a:solidFill>
              </a:rPr>
              <a:t>)</a:t>
            </a:r>
          </a:p>
          <a:p>
            <a:pPr marL="3240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GROUP BY </a:t>
            </a:r>
            <a:r>
              <a:rPr lang="en-US" sz="2000" dirty="0" err="1">
                <a:solidFill>
                  <a:srgbClr val="00B0F0"/>
                </a:solidFill>
              </a:rPr>
              <a:t>boroname</a:t>
            </a:r>
            <a:r>
              <a:rPr lang="en-US" sz="2000" dirty="0">
                <a:solidFill>
                  <a:srgbClr val="00B0F0"/>
                </a:solidFill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10F8FB-E4D3-00B2-587D-339C50534E60}"/>
              </a:ext>
            </a:extLst>
          </p:cNvPr>
          <p:cNvSpPr txBox="1"/>
          <p:nvPr/>
        </p:nvSpPr>
        <p:spPr>
          <a:xfrm>
            <a:off x="657392" y="705816"/>
            <a:ext cx="551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</a:t>
            </a:r>
            <a:r>
              <a:rPr lang="en-US" altLang="zh-CN" sz="2800" dirty="0"/>
              <a:t>ample 2</a:t>
            </a:r>
            <a:r>
              <a:rPr lang="en-US" sz="2800" dirty="0"/>
              <a:t>: </a:t>
            </a:r>
            <a:r>
              <a:rPr lang="en-US" sz="2800" dirty="0" err="1"/>
              <a:t>ST_Intersects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7980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7886B-078C-2661-2217-FCE82618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69313"/>
            <a:ext cx="11029615" cy="3174111"/>
          </a:xfrm>
        </p:spPr>
        <p:txBody>
          <a:bodyPr>
            <a:normAutofit/>
          </a:bodyPr>
          <a:lstStyle/>
          <a:p>
            <a:r>
              <a:rPr lang="en-US" sz="2000" dirty="0"/>
              <a:t>Identify neighborhoods with more than 100 subway stations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SELECT </a:t>
            </a:r>
            <a:r>
              <a:rPr lang="en-US" sz="1800" dirty="0" err="1">
                <a:solidFill>
                  <a:srgbClr val="00B0F0"/>
                </a:solidFill>
              </a:rPr>
              <a:t>nbh.boroname</a:t>
            </a:r>
            <a:r>
              <a:rPr lang="en-US" sz="1800" dirty="0">
                <a:solidFill>
                  <a:srgbClr val="00B0F0"/>
                </a:solidFill>
              </a:rPr>
              <a:t>, COUNT(*) AS </a:t>
            </a:r>
            <a:r>
              <a:rPr lang="en-US" sz="1800" dirty="0" err="1">
                <a:solidFill>
                  <a:srgbClr val="00B0F0"/>
                </a:solidFill>
              </a:rPr>
              <a:t>station_count</a:t>
            </a:r>
            <a:endParaRPr lang="en-US" sz="1800" dirty="0">
              <a:solidFill>
                <a:srgbClr val="00B0F0"/>
              </a:solidFill>
            </a:endParaRPr>
          </a:p>
          <a:p>
            <a:pPr marL="324000" lvl="1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FROM ch05.neighborhoods AS </a:t>
            </a:r>
            <a:r>
              <a:rPr lang="en-US" sz="1800" dirty="0" err="1">
                <a:solidFill>
                  <a:srgbClr val="00B0F0"/>
                </a:solidFill>
              </a:rPr>
              <a:t>nbh</a:t>
            </a:r>
            <a:r>
              <a:rPr lang="en-US" sz="1800" dirty="0">
                <a:solidFill>
                  <a:srgbClr val="00B0F0"/>
                </a:solidFill>
              </a:rPr>
              <a:t>, ch05.subway as subway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WHERE </a:t>
            </a:r>
            <a:r>
              <a:rPr lang="en-US" sz="1800" dirty="0" err="1">
                <a:solidFill>
                  <a:srgbClr val="00B0F0"/>
                </a:solidFill>
              </a:rPr>
              <a:t>ST_Intersects</a:t>
            </a:r>
            <a:r>
              <a:rPr lang="en-US" sz="1800" dirty="0">
                <a:solidFill>
                  <a:srgbClr val="00B0F0"/>
                </a:solidFill>
              </a:rPr>
              <a:t>(</a:t>
            </a:r>
            <a:r>
              <a:rPr lang="en-US" sz="1800" dirty="0" err="1">
                <a:solidFill>
                  <a:srgbClr val="00B0F0"/>
                </a:solidFill>
              </a:rPr>
              <a:t>nbh.geom</a:t>
            </a:r>
            <a:r>
              <a:rPr lang="en-US" sz="1800" dirty="0">
                <a:solidFill>
                  <a:srgbClr val="00B0F0"/>
                </a:solidFill>
              </a:rPr>
              <a:t>, </a:t>
            </a:r>
            <a:r>
              <a:rPr lang="en-US" sz="1800" dirty="0" err="1">
                <a:solidFill>
                  <a:srgbClr val="00B0F0"/>
                </a:solidFill>
              </a:rPr>
              <a:t>subway.geom</a:t>
            </a:r>
            <a:r>
              <a:rPr lang="en-US" sz="1800" dirty="0">
                <a:solidFill>
                  <a:srgbClr val="00B0F0"/>
                </a:solidFill>
              </a:rPr>
              <a:t>)</a:t>
            </a:r>
          </a:p>
          <a:p>
            <a:pPr marL="324000" lvl="1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GROUP BY </a:t>
            </a:r>
            <a:r>
              <a:rPr lang="en-US" sz="1800" dirty="0" err="1">
                <a:solidFill>
                  <a:srgbClr val="00B0F0"/>
                </a:solidFill>
              </a:rPr>
              <a:t>boroname</a:t>
            </a:r>
            <a:endParaRPr lang="en-US" sz="1800" dirty="0">
              <a:solidFill>
                <a:srgbClr val="00B0F0"/>
              </a:solidFill>
            </a:endParaRPr>
          </a:p>
          <a:p>
            <a:pPr marL="324000" lvl="1" indent="0">
              <a:buNone/>
            </a:pPr>
            <a:r>
              <a:rPr lang="en-US" sz="1800" dirty="0">
                <a:solidFill>
                  <a:srgbClr val="00B0F0"/>
                </a:solidFill>
              </a:rPr>
              <a:t>HAVING COUNT(*) &gt; 100;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B78236-2600-771A-940B-F5FEF9D7F03C}"/>
              </a:ext>
            </a:extLst>
          </p:cNvPr>
          <p:cNvSpPr txBox="1"/>
          <p:nvPr/>
        </p:nvSpPr>
        <p:spPr>
          <a:xfrm>
            <a:off x="657392" y="686766"/>
            <a:ext cx="551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Exercise</a:t>
            </a:r>
            <a:r>
              <a:rPr lang="en-US" altLang="zh-CN" sz="2800" dirty="0"/>
              <a:t> 2</a:t>
            </a:r>
            <a:r>
              <a:rPr lang="en-US" sz="2800" dirty="0"/>
              <a:t>: </a:t>
            </a:r>
            <a:r>
              <a:rPr lang="en-US" sz="2800" dirty="0" err="1"/>
              <a:t>ST_Intersects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960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2EAD1-F4C9-B93E-1A91-8E84463F8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40739"/>
            <a:ext cx="11029615" cy="2535936"/>
          </a:xfrm>
        </p:spPr>
        <p:txBody>
          <a:bodyPr>
            <a:normAutofit/>
          </a:bodyPr>
          <a:lstStyle/>
          <a:p>
            <a:r>
              <a:rPr lang="en-US" sz="2000" dirty="0"/>
              <a:t>List all subway stations where express trains stop that are within 50 meters of major roads.</a:t>
            </a:r>
          </a:p>
          <a:p>
            <a:endParaRPr lang="en-US" sz="2000" dirty="0"/>
          </a:p>
          <a:p>
            <a:pPr marL="3240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SELECT </a:t>
            </a:r>
            <a:r>
              <a:rPr lang="en-US" sz="2000" dirty="0" err="1">
                <a:solidFill>
                  <a:srgbClr val="00B0F0"/>
                </a:solidFill>
              </a:rPr>
              <a:t>station_name</a:t>
            </a:r>
            <a:r>
              <a:rPr lang="en-US" sz="2000" dirty="0">
                <a:solidFill>
                  <a:srgbClr val="00B0F0"/>
                </a:solidFill>
              </a:rPr>
              <a:t>, name AS </a:t>
            </a:r>
            <a:r>
              <a:rPr lang="en-US" sz="2000" dirty="0" err="1">
                <a:solidFill>
                  <a:srgbClr val="00B0F0"/>
                </a:solidFill>
              </a:rPr>
              <a:t>street_name</a:t>
            </a:r>
            <a:endParaRPr lang="en-US" sz="2000" dirty="0">
              <a:solidFill>
                <a:srgbClr val="00B0F0"/>
              </a:solidFill>
            </a:endParaRPr>
          </a:p>
          <a:p>
            <a:pPr marL="3240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FROM ch05.subway, ch05.streets</a:t>
            </a:r>
          </a:p>
          <a:p>
            <a:pPr marL="324000" lvl="1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WHERE </a:t>
            </a:r>
            <a:r>
              <a:rPr lang="en-US" sz="2000" dirty="0" err="1">
                <a:solidFill>
                  <a:srgbClr val="00B0F0"/>
                </a:solidFill>
              </a:rPr>
              <a:t>express_stop</a:t>
            </a:r>
            <a:r>
              <a:rPr lang="en-US" sz="2000" dirty="0">
                <a:solidFill>
                  <a:srgbClr val="00B0F0"/>
                </a:solidFill>
              </a:rPr>
              <a:t> = '</a:t>
            </a:r>
            <a:r>
              <a:rPr lang="en-US" sz="2000" dirty="0" err="1">
                <a:solidFill>
                  <a:srgbClr val="00B0F0"/>
                </a:solidFill>
              </a:rPr>
              <a:t>Yes'AND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 err="1">
                <a:solidFill>
                  <a:srgbClr val="00B0F0"/>
                </a:solidFill>
              </a:rPr>
              <a:t>road_type</a:t>
            </a:r>
            <a:r>
              <a:rPr lang="en-US" sz="2000" dirty="0">
                <a:solidFill>
                  <a:srgbClr val="00B0F0"/>
                </a:solidFill>
              </a:rPr>
              <a:t> = 'Major’ AND </a:t>
            </a:r>
            <a:r>
              <a:rPr lang="en-US" sz="2000" dirty="0" err="1">
                <a:solidFill>
                  <a:srgbClr val="00B0F0"/>
                </a:solidFill>
              </a:rPr>
              <a:t>ST_Intersects</a:t>
            </a:r>
            <a:r>
              <a:rPr lang="en-US" sz="2000" dirty="0">
                <a:solidFill>
                  <a:srgbClr val="00B0F0"/>
                </a:solidFill>
              </a:rPr>
              <a:t>(</a:t>
            </a:r>
            <a:r>
              <a:rPr lang="en-US" sz="2000" dirty="0" err="1">
                <a:solidFill>
                  <a:srgbClr val="00B0F0"/>
                </a:solidFill>
              </a:rPr>
              <a:t>ST_Buffer</a:t>
            </a:r>
            <a:r>
              <a:rPr lang="en-US" sz="2000" dirty="0">
                <a:solidFill>
                  <a:srgbClr val="00B0F0"/>
                </a:solidFill>
              </a:rPr>
              <a:t>(ch05.subway.geom, 50), ch05.streets.geom);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C40E0-0BFC-8397-E889-FB43DE254A4C}"/>
              </a:ext>
            </a:extLst>
          </p:cNvPr>
          <p:cNvSpPr txBox="1"/>
          <p:nvPr/>
        </p:nvSpPr>
        <p:spPr>
          <a:xfrm>
            <a:off x="657392" y="686766"/>
            <a:ext cx="5514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</a:t>
            </a:r>
            <a:r>
              <a:rPr lang="en-US" altLang="zh-CN" sz="2800" dirty="0"/>
              <a:t> 3</a:t>
            </a:r>
            <a:r>
              <a:rPr lang="en-US" sz="2800" dirty="0"/>
              <a:t>: </a:t>
            </a:r>
            <a:r>
              <a:rPr lang="en-US" sz="2800" dirty="0" err="1"/>
              <a:t>ST_Intersects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97669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11982</TotalTime>
  <Words>1024</Words>
  <Application>Microsoft Office PowerPoint</Application>
  <PresentationFormat>Widescreen</PresentationFormat>
  <Paragraphs>116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Calibri</vt:lpstr>
      <vt:lpstr>Wingdings 2</vt:lpstr>
      <vt:lpstr>DividendVTI</vt:lpstr>
      <vt:lpstr>WEEK 05 ADVANCED sql</vt:lpstr>
      <vt:lpstr>WEEK 05   lecture session</vt:lpstr>
      <vt:lpstr>5.1  intro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5.2  FUNCTION</vt:lpstr>
      <vt:lpstr>PowerPoint Presentation</vt:lpstr>
      <vt:lpstr>PowerPoint Presentation</vt:lpstr>
      <vt:lpstr>FUNCTION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03</dc:title>
  <dc:creator>Yanan Wu</dc:creator>
  <cp:lastModifiedBy>Yanan Wu</cp:lastModifiedBy>
  <cp:revision>68</cp:revision>
  <dcterms:created xsi:type="dcterms:W3CDTF">2024-12-11T19:51:45Z</dcterms:created>
  <dcterms:modified xsi:type="dcterms:W3CDTF">2025-02-11T18:23:42Z</dcterms:modified>
</cp:coreProperties>
</file>