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handoutMasterIdLst>
    <p:handoutMasterId r:id="rId14"/>
  </p:handoutMasterIdLst>
  <p:sldIdLst>
    <p:sldId id="256" r:id="rId2"/>
    <p:sldId id="286" r:id="rId3"/>
    <p:sldId id="353" r:id="rId4"/>
    <p:sldId id="367" r:id="rId5"/>
    <p:sldId id="368" r:id="rId6"/>
    <p:sldId id="373" r:id="rId7"/>
    <p:sldId id="374" r:id="rId8"/>
    <p:sldId id="375" r:id="rId9"/>
    <p:sldId id="376" r:id="rId10"/>
    <p:sldId id="371" r:id="rId11"/>
    <p:sldId id="3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094DDD-7CEC-74AE-9E57-69C1193B28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D7EEC8-974C-F9A5-EC49-ECD89121FF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F106B3-F2DA-48D3-8BC9-D8AF4A5AEC52}" type="datetimeFigureOut">
              <a:rPr lang="en-US" smtClean="0"/>
              <a:t>3/31/2025</a:t>
            </a:fld>
            <a:endParaRPr lang="en-US"/>
          </a:p>
        </p:txBody>
      </p:sp>
      <p:sp>
        <p:nvSpPr>
          <p:cNvPr id="4" name="Footer Placeholder 3">
            <a:extLst>
              <a:ext uri="{FF2B5EF4-FFF2-40B4-BE49-F238E27FC236}">
                <a16:creationId xmlns:a16="http://schemas.microsoft.com/office/drawing/2014/main" id="{DDEE0041-DFF7-A547-01E2-27437771BE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B118BB-1861-20DE-5A3F-50A2CCB8ED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70EA-10F1-45CF-8CFC-E288DEC2A394}" type="slidenum">
              <a:rPr lang="en-US" smtClean="0"/>
              <a:t>‹#›</a:t>
            </a:fld>
            <a:endParaRPr lang="en-US"/>
          </a:p>
        </p:txBody>
      </p:sp>
    </p:spTree>
    <p:extLst>
      <p:ext uri="{BB962C8B-B14F-4D97-AF65-F5344CB8AC3E}">
        <p14:creationId xmlns:p14="http://schemas.microsoft.com/office/powerpoint/2010/main" val="27780094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EB5DA-1790-4C4A-B092-095C6475A200}"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314D9-A304-42C5-B2AE-973FFDE6AB89}" type="slidenum">
              <a:rPr lang="en-US" smtClean="0"/>
              <a:t>‹#›</a:t>
            </a:fld>
            <a:endParaRPr lang="en-US"/>
          </a:p>
        </p:txBody>
      </p:sp>
    </p:spTree>
    <p:extLst>
      <p:ext uri="{BB962C8B-B14F-4D97-AF65-F5344CB8AC3E}">
        <p14:creationId xmlns:p14="http://schemas.microsoft.com/office/powerpoint/2010/main" val="41152549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stgis.net/docs/RT_ST_BandPixelType.html" TargetMode="External"/><Relationship Id="rId2" Type="http://schemas.openxmlformats.org/officeDocument/2006/relationships/hyperlink" Target="https://postgis.net/docs/RT_ST_MapAlgebra_exp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ostgis.net/docs/RT_ST_Reclas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0" y="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514059" y="1486107"/>
            <a:ext cx="5591106" cy="2009774"/>
          </a:xfrm>
        </p:spPr>
        <p:txBody>
          <a:bodyPr>
            <a:normAutofit/>
          </a:bodyPr>
          <a:lstStyle/>
          <a:p>
            <a:r>
              <a:rPr lang="en-US" sz="4000" dirty="0">
                <a:solidFill>
                  <a:srgbClr val="FFFFFF"/>
                </a:solidFill>
              </a:rPr>
              <a:t>WEEK 12</a:t>
            </a:r>
            <a:br>
              <a:rPr lang="en-US" sz="4000" dirty="0">
                <a:solidFill>
                  <a:srgbClr val="FFFFFF"/>
                </a:solidFill>
              </a:rPr>
            </a:br>
            <a:endParaRPr lang="en-US" sz="4000" dirty="0">
              <a:solidFill>
                <a:srgbClr val="FFFFFF"/>
              </a:solidFill>
            </a:endParaRPr>
          </a:p>
        </p:txBody>
      </p:sp>
      <p:sp>
        <p:nvSpPr>
          <p:cNvPr id="5" name="TextBox 4">
            <a:extLst>
              <a:ext uri="{FF2B5EF4-FFF2-40B4-BE49-F238E27FC236}">
                <a16:creationId xmlns:a16="http://schemas.microsoft.com/office/drawing/2014/main" id="{4B68257F-038A-0EA6-639C-0A99438B1E4E}"/>
              </a:ext>
            </a:extLst>
          </p:cNvPr>
          <p:cNvSpPr txBox="1"/>
          <p:nvPr/>
        </p:nvSpPr>
        <p:spPr>
          <a:xfrm>
            <a:off x="837126" y="3915280"/>
            <a:ext cx="3912124" cy="3046988"/>
          </a:xfrm>
          <a:prstGeom prst="rect">
            <a:avLst/>
          </a:prstGeom>
          <a:noFill/>
        </p:spPr>
        <p:txBody>
          <a:bodyPr wrap="square" rtlCol="0">
            <a:spAutoFit/>
          </a:bodyPr>
          <a:lstStyle/>
          <a:p>
            <a:r>
              <a:rPr lang="en-US" sz="3200" dirty="0">
                <a:solidFill>
                  <a:srgbClr val="FFFFFF">
                    <a:alpha val="75000"/>
                  </a:srgbClr>
                </a:solidFill>
              </a:rPr>
              <a:t>Instructor: Yanan Wu</a:t>
            </a:r>
          </a:p>
          <a:p>
            <a:r>
              <a:rPr lang="en-US" sz="3200" dirty="0">
                <a:solidFill>
                  <a:srgbClr val="FFFFFF">
                    <a:alpha val="75000"/>
                  </a:srgbClr>
                </a:solidFill>
              </a:rPr>
              <a:t>TA: </a:t>
            </a:r>
            <a:r>
              <a:rPr lang="en-US" sz="3200" dirty="0" err="1">
                <a:solidFill>
                  <a:srgbClr val="FFFFFF">
                    <a:alpha val="75000"/>
                  </a:srgbClr>
                </a:solidFill>
              </a:rPr>
              <a:t>Vanchy</a:t>
            </a:r>
            <a:r>
              <a:rPr lang="en-US" sz="3200" dirty="0">
                <a:solidFill>
                  <a:srgbClr val="FFFFFF">
                    <a:alpha val="75000"/>
                  </a:srgbClr>
                </a:solidFill>
              </a:rPr>
              <a:t> Li</a:t>
            </a:r>
          </a:p>
          <a:p>
            <a:r>
              <a:rPr lang="en-US" sz="3200" dirty="0">
                <a:solidFill>
                  <a:srgbClr val="FFFFFF">
                    <a:alpha val="75000"/>
                  </a:srgbClr>
                </a:solidFill>
              </a:rPr>
              <a:t> </a:t>
            </a:r>
          </a:p>
          <a:p>
            <a:r>
              <a:rPr lang="en-US" sz="3200" dirty="0">
                <a:solidFill>
                  <a:srgbClr val="FFFFFF">
                    <a:alpha val="75000"/>
                  </a:srgbClr>
                </a:solidFill>
              </a:rPr>
              <a:t>Spring 2025</a:t>
            </a:r>
          </a:p>
          <a:p>
            <a:endParaRPr lang="en-US" sz="3200" dirty="0">
              <a:solidFill>
                <a:srgbClr val="FFFFFF">
                  <a:alpha val="75000"/>
                </a:srgbClr>
              </a:solidFill>
            </a:endParaRPr>
          </a:p>
          <a:p>
            <a:endParaRPr lang="en-US" sz="3200" dirty="0"/>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C73C-8FA7-70AE-A6B6-217146218CD0}"/>
              </a:ext>
            </a:extLst>
          </p:cNvPr>
          <p:cNvSpPr>
            <a:spLocks noGrp="1"/>
          </p:cNvSpPr>
          <p:nvPr>
            <p:ph type="title"/>
          </p:nvPr>
        </p:nvSpPr>
        <p:spPr>
          <a:xfrm>
            <a:off x="581192" y="702156"/>
            <a:ext cx="11029616" cy="614580"/>
          </a:xfrm>
        </p:spPr>
        <p:txBody>
          <a:bodyPr/>
          <a:lstStyle/>
          <a:p>
            <a:r>
              <a:rPr lang="en-US" altLang="zh-CN" dirty="0"/>
              <a:t>Bare soil index </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DE0D51-EB64-DF00-2C95-9E7679D9C97F}"/>
                  </a:ext>
                </a:extLst>
              </p:cNvPr>
              <p:cNvSpPr>
                <a:spLocks noGrp="1"/>
              </p:cNvSpPr>
              <p:nvPr>
                <p:ph idx="1"/>
              </p:nvPr>
            </p:nvSpPr>
            <p:spPr>
              <a:xfrm>
                <a:off x="581192" y="1611757"/>
                <a:ext cx="11029615" cy="3636899"/>
              </a:xfrm>
            </p:spPr>
            <p:txBody>
              <a:bodyPr>
                <a:normAutofit/>
              </a:bodyPr>
              <a:lstStyle/>
              <a:p>
                <a:r>
                  <a:rPr lang="en-US" altLang="zh-CN" b="0" dirty="0">
                    <a:latin typeface="Cambria Math" panose="02040503050406030204" pitchFamily="18" charset="0"/>
                  </a:rPr>
                  <a:t>This index is designed to highlight bare soil or built-up areas in satellite imagery by comparing spectral responses in SWIR, Red, NIR, and Blue bands.</a:t>
                </a:r>
              </a:p>
              <a:p>
                <a14:m>
                  <m:oMath xmlns:m="http://schemas.openxmlformats.org/officeDocument/2006/math">
                    <m:r>
                      <a:rPr lang="en-US" altLang="zh-CN" b="0" i="1" smtClean="0">
                        <a:latin typeface="Cambria Math" panose="02040503050406030204" pitchFamily="18" charset="0"/>
                      </a:rPr>
                      <m:t>𝐵𝑆𝐼</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𝑆𝑊𝐼𝑅</m:t>
                            </m:r>
                            <m:r>
                              <a:rPr lang="en-US" altLang="zh-CN" b="0" i="1" smtClean="0">
                                <a:latin typeface="Cambria Math" panose="02040503050406030204" pitchFamily="18" charset="0"/>
                              </a:rPr>
                              <m:t>1+</m:t>
                            </m:r>
                            <m:r>
                              <a:rPr lang="en-US" altLang="zh-CN" b="0" i="1" smtClean="0">
                                <a:latin typeface="Cambria Math" panose="02040503050406030204" pitchFamily="18" charset="0"/>
                              </a:rPr>
                              <m:t>𝑅</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𝑁𝐼𝑅</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e>
                        </m:d>
                      </m:num>
                      <m:den>
                        <m:d>
                          <m:dPr>
                            <m:ctrlPr>
                              <a:rPr lang="en-US" altLang="zh-CN" i="1">
                                <a:latin typeface="Cambria Math" panose="02040503050406030204" pitchFamily="18" charset="0"/>
                              </a:rPr>
                            </m:ctrlPr>
                          </m:dPr>
                          <m:e>
                            <m:r>
                              <a:rPr lang="en-US" altLang="zh-CN" i="1">
                                <a:latin typeface="Cambria Math" panose="02040503050406030204" pitchFamily="18" charset="0"/>
                              </a:rPr>
                              <m:t>𝑆𝑊𝐼𝑅</m:t>
                            </m:r>
                            <m:r>
                              <a:rPr lang="en-US" altLang="zh-CN" i="1">
                                <a:latin typeface="Cambria Math" panose="02040503050406030204" pitchFamily="18" charset="0"/>
                              </a:rPr>
                              <m:t>1+</m:t>
                            </m:r>
                            <m:r>
                              <a:rPr lang="en-US" altLang="zh-CN" i="1">
                                <a:latin typeface="Cambria Math" panose="02040503050406030204" pitchFamily="18" charset="0"/>
                              </a:rPr>
                              <m:t>𝑅</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𝑁𝐼𝑅</m:t>
                            </m:r>
                            <m:r>
                              <a:rPr lang="en-US" altLang="zh-CN" i="1">
                                <a:latin typeface="Cambria Math" panose="02040503050406030204" pitchFamily="18" charset="0"/>
                              </a:rPr>
                              <m:t>+</m:t>
                            </m:r>
                            <m:r>
                              <a:rPr lang="en-US" altLang="zh-CN" i="1">
                                <a:latin typeface="Cambria Math" panose="02040503050406030204" pitchFamily="18" charset="0"/>
                              </a:rPr>
                              <m:t>𝐵</m:t>
                            </m:r>
                          </m:e>
                        </m:d>
                      </m:den>
                    </m:f>
                  </m:oMath>
                </a14:m>
                <a:endParaRPr lang="en-US" altLang="zh-CN" b="0" dirty="0"/>
              </a:p>
              <a:p>
                <a:endParaRPr lang="en-US" altLang="zh-CN" b="0" dirty="0"/>
              </a:p>
              <a:p>
                <a:r>
                  <a:rPr lang="en-US" altLang="zh-CN" b="0" dirty="0"/>
                  <a:t>The output is normalized because it divides the difference by the sum, just like NDVI.</a:t>
                </a:r>
              </a:p>
              <a:p>
                <a:endParaRPr lang="en-US" altLang="zh-CN" b="0" dirty="0"/>
              </a:p>
              <a:p>
                <a:r>
                  <a:rPr lang="en-US" altLang="zh-CN" b="0" dirty="0"/>
                  <a:t>This ensures all values fall between -1 and +1.</a:t>
                </a:r>
              </a:p>
              <a:p>
                <a:endParaRPr lang="zh-CN" altLang="en-US" dirty="0"/>
              </a:p>
            </p:txBody>
          </p:sp>
        </mc:Choice>
        <mc:Fallback xmlns="">
          <p:sp>
            <p:nvSpPr>
              <p:cNvPr id="3" name="Content Placeholder 2">
                <a:extLst>
                  <a:ext uri="{FF2B5EF4-FFF2-40B4-BE49-F238E27FC236}">
                    <a16:creationId xmlns:a16="http://schemas.microsoft.com/office/drawing/2014/main" id="{75DE0D51-EB64-DF00-2C95-9E7679D9C97F}"/>
                  </a:ext>
                </a:extLst>
              </p:cNvPr>
              <p:cNvSpPr>
                <a:spLocks noGrp="1" noRot="1" noChangeAspect="1" noMove="1" noResize="1" noEditPoints="1" noAdjustHandles="1" noChangeArrowheads="1" noChangeShapeType="1" noTextEdit="1"/>
              </p:cNvSpPr>
              <p:nvPr>
                <p:ph idx="1"/>
              </p:nvPr>
            </p:nvSpPr>
            <p:spPr>
              <a:xfrm>
                <a:off x="581192" y="1611757"/>
                <a:ext cx="11029615" cy="3636899"/>
              </a:xfrm>
              <a:blipFill>
                <a:blip r:embed="rId2"/>
                <a:stretch>
                  <a:fillRect l="-221"/>
                </a:stretch>
              </a:blipFill>
            </p:spPr>
            <p:txBody>
              <a:bodyPr/>
              <a:lstStyle/>
              <a:p>
                <a:r>
                  <a:rPr lang="zh-CN" altLang="en-US">
                    <a:noFill/>
                  </a:rPr>
                  <a:t> </a:t>
                </a:r>
              </a:p>
            </p:txBody>
          </p:sp>
        </mc:Fallback>
      </mc:AlternateContent>
      <p:sp>
        <p:nvSpPr>
          <p:cNvPr id="4" name="Footer Placeholder 3">
            <a:extLst>
              <a:ext uri="{FF2B5EF4-FFF2-40B4-BE49-F238E27FC236}">
                <a16:creationId xmlns:a16="http://schemas.microsoft.com/office/drawing/2014/main" id="{75E71DD6-BD5B-83E2-C6E1-15F890390237}"/>
              </a:ext>
            </a:extLst>
          </p:cNvPr>
          <p:cNvSpPr>
            <a:spLocks noGrp="1"/>
          </p:cNvSpPr>
          <p:nvPr>
            <p:ph type="ftr" sz="quarter" idx="11"/>
          </p:nvPr>
        </p:nvSpPr>
        <p:spPr>
          <a:xfrm>
            <a:off x="581192" y="6341618"/>
            <a:ext cx="10958536" cy="365125"/>
          </a:xfrm>
        </p:spPr>
        <p:txBody>
          <a:bodyPr/>
          <a:lstStyle/>
          <a:p>
            <a:r>
              <a:rPr lang="en-US" dirty="0"/>
              <a:t>Paper Source: https://ieeexplore.ieee.org/abstract/document/1370429?casa_token=PCA1YivOCE0AAAAA:4u19dHShzdo7UU2hTP--TGY7u9IZx1FRTrT5orbsHDXak6CX6zO0lqUZQIlfWNoyE_laL-yj0g</a:t>
            </a:r>
          </a:p>
        </p:txBody>
      </p:sp>
    </p:spTree>
    <p:extLst>
      <p:ext uri="{BB962C8B-B14F-4D97-AF65-F5344CB8AC3E}">
        <p14:creationId xmlns:p14="http://schemas.microsoft.com/office/powerpoint/2010/main" val="380660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AE56-E2DB-A431-EF8B-9796D55C23A9}"/>
              </a:ext>
            </a:extLst>
          </p:cNvPr>
          <p:cNvSpPr>
            <a:spLocks noGrp="1"/>
          </p:cNvSpPr>
          <p:nvPr>
            <p:ph type="title"/>
          </p:nvPr>
        </p:nvSpPr>
        <p:spPr>
          <a:xfrm>
            <a:off x="581192" y="702156"/>
            <a:ext cx="11029616" cy="632868"/>
          </a:xfrm>
        </p:spPr>
        <p:txBody>
          <a:bodyPr/>
          <a:lstStyle/>
          <a:p>
            <a:r>
              <a:rPr lang="en-US" altLang="zh-CN" dirty="0"/>
              <a:t>Exercise: Bare soil index </a:t>
            </a:r>
            <a:endParaRPr lang="zh-CN" altLang="en-US" dirty="0"/>
          </a:p>
        </p:txBody>
      </p:sp>
      <p:sp>
        <p:nvSpPr>
          <p:cNvPr id="3" name="Content Placeholder 2">
            <a:extLst>
              <a:ext uri="{FF2B5EF4-FFF2-40B4-BE49-F238E27FC236}">
                <a16:creationId xmlns:a16="http://schemas.microsoft.com/office/drawing/2014/main" id="{68B9C246-D53E-E5F6-ABBB-79E800429397}"/>
              </a:ext>
            </a:extLst>
          </p:cNvPr>
          <p:cNvSpPr>
            <a:spLocks noGrp="1"/>
          </p:cNvSpPr>
          <p:nvPr>
            <p:ph idx="1"/>
          </p:nvPr>
        </p:nvSpPr>
        <p:spPr>
          <a:xfrm>
            <a:off x="3040929" y="1556412"/>
            <a:ext cx="5206959" cy="4261104"/>
          </a:xfrm>
        </p:spPr>
        <p:txBody>
          <a:bodyPr>
            <a:normAutofit/>
          </a:bodyPr>
          <a:lstStyle/>
          <a:p>
            <a:pPr marL="0" indent="0">
              <a:buNone/>
            </a:pPr>
            <a:r>
              <a:rPr lang="en-US" altLang="zh-CN" dirty="0">
                <a:solidFill>
                  <a:srgbClr val="00B0F0"/>
                </a:solidFill>
              </a:rPr>
              <a:t>CREATE TABLE ch12.barren_index AS</a:t>
            </a:r>
          </a:p>
          <a:p>
            <a:pPr marL="0" indent="0">
              <a:buNone/>
            </a:pPr>
            <a:r>
              <a:rPr lang="en-US" altLang="zh-CN" dirty="0">
                <a:solidFill>
                  <a:srgbClr val="00B0F0"/>
                </a:solidFill>
              </a:rPr>
              <a:t>WITH </a:t>
            </a:r>
            <a:r>
              <a:rPr lang="en-US" altLang="zh-CN" dirty="0" err="1">
                <a:solidFill>
                  <a:srgbClr val="00B0F0"/>
                </a:solidFill>
              </a:rPr>
              <a:t>swir_red</a:t>
            </a:r>
            <a:r>
              <a:rPr lang="en-US" altLang="zh-CN" dirty="0">
                <a:solidFill>
                  <a:srgbClr val="00B0F0"/>
                </a:solidFill>
              </a:rPr>
              <a:t> AS (),</a:t>
            </a:r>
          </a:p>
          <a:p>
            <a:pPr marL="0" indent="0">
              <a:buNone/>
            </a:pPr>
            <a:r>
              <a:rPr lang="en-US" altLang="zh-CN" dirty="0" err="1">
                <a:solidFill>
                  <a:srgbClr val="00B0F0"/>
                </a:solidFill>
              </a:rPr>
              <a:t>nir_blue</a:t>
            </a:r>
            <a:r>
              <a:rPr lang="en-US" altLang="zh-CN" dirty="0">
                <a:solidFill>
                  <a:srgbClr val="00B0F0"/>
                </a:solidFill>
              </a:rPr>
              <a:t> AS ()</a:t>
            </a:r>
          </a:p>
          <a:p>
            <a:pPr marL="0" indent="0">
              <a:buNone/>
            </a:pPr>
            <a:r>
              <a:rPr lang="en-US" altLang="zh-CN" dirty="0">
                <a:solidFill>
                  <a:srgbClr val="00B0F0"/>
                </a:solidFill>
              </a:rPr>
              <a:t>SELECT </a:t>
            </a:r>
            <a:r>
              <a:rPr lang="en-US" altLang="zh-CN" dirty="0" err="1">
                <a:solidFill>
                  <a:srgbClr val="00B0F0"/>
                </a:solidFill>
              </a:rPr>
              <a:t>s.rid</a:t>
            </a:r>
            <a:r>
              <a:rPr lang="en-US" altLang="zh-CN" dirty="0">
                <a:solidFill>
                  <a:srgbClr val="00B0F0"/>
                </a:solidFill>
              </a:rPr>
              <a:t>,</a:t>
            </a:r>
          </a:p>
          <a:p>
            <a:pPr marL="0" indent="0">
              <a:buNone/>
            </a:pPr>
            <a:r>
              <a:rPr lang="en-US" altLang="zh-CN" dirty="0">
                <a:solidFill>
                  <a:srgbClr val="00B0F0"/>
                </a:solidFill>
              </a:rPr>
              <a:t>  </a:t>
            </a:r>
            <a:r>
              <a:rPr lang="en-US" altLang="zh-CN" dirty="0" err="1">
                <a:solidFill>
                  <a:srgbClr val="00B0F0"/>
                </a:solidFill>
              </a:rPr>
              <a:t>ST_MapAlgebra</a:t>
            </a:r>
            <a:r>
              <a:rPr lang="en-US" altLang="zh-CN" dirty="0">
                <a:solidFill>
                  <a:srgbClr val="00B0F0"/>
                </a:solidFill>
              </a:rPr>
              <a:t>(,  ,  '', '32BF' ) AS </a:t>
            </a:r>
            <a:r>
              <a:rPr lang="en-US" altLang="zh-CN" dirty="0" err="1">
                <a:solidFill>
                  <a:srgbClr val="00B0F0"/>
                </a:solidFill>
              </a:rPr>
              <a:t>rast</a:t>
            </a:r>
            <a:endParaRPr lang="en-US" altLang="zh-CN" dirty="0">
              <a:solidFill>
                <a:srgbClr val="00B0F0"/>
              </a:solidFill>
            </a:endParaRPr>
          </a:p>
          <a:p>
            <a:pPr marL="0" indent="0">
              <a:buNone/>
            </a:pPr>
            <a:r>
              <a:rPr lang="en-US" altLang="zh-CN" dirty="0">
                <a:solidFill>
                  <a:srgbClr val="00B0F0"/>
                </a:solidFill>
              </a:rPr>
              <a:t>FROM </a:t>
            </a:r>
            <a:r>
              <a:rPr lang="en-US" altLang="zh-CN" dirty="0" err="1">
                <a:solidFill>
                  <a:srgbClr val="00B0F0"/>
                </a:solidFill>
              </a:rPr>
              <a:t>swir_red</a:t>
            </a:r>
            <a:r>
              <a:rPr lang="en-US" altLang="zh-CN" dirty="0">
                <a:solidFill>
                  <a:srgbClr val="00B0F0"/>
                </a:solidFill>
              </a:rPr>
              <a:t> s</a:t>
            </a:r>
          </a:p>
          <a:p>
            <a:pPr marL="0" indent="0">
              <a:buNone/>
            </a:pPr>
            <a:r>
              <a:rPr lang="en-US" altLang="zh-CN" dirty="0">
                <a:solidFill>
                  <a:srgbClr val="00B0F0"/>
                </a:solidFill>
              </a:rPr>
              <a:t>JOIN </a:t>
            </a:r>
            <a:r>
              <a:rPr lang="en-US" altLang="zh-CN" dirty="0" err="1">
                <a:solidFill>
                  <a:srgbClr val="00B0F0"/>
                </a:solidFill>
              </a:rPr>
              <a:t>nir_blue</a:t>
            </a:r>
            <a:r>
              <a:rPr lang="en-US" altLang="zh-CN" dirty="0">
                <a:solidFill>
                  <a:srgbClr val="00B0F0"/>
                </a:solidFill>
              </a:rPr>
              <a:t> n ON </a:t>
            </a:r>
            <a:r>
              <a:rPr lang="en-US" altLang="zh-CN" dirty="0" err="1">
                <a:solidFill>
                  <a:srgbClr val="00B0F0"/>
                </a:solidFill>
              </a:rPr>
              <a:t>s.rid</a:t>
            </a:r>
            <a:r>
              <a:rPr lang="en-US" altLang="zh-CN" dirty="0">
                <a:solidFill>
                  <a:srgbClr val="00B0F0"/>
                </a:solidFill>
              </a:rPr>
              <a:t> = </a:t>
            </a:r>
            <a:r>
              <a:rPr lang="en-US" altLang="zh-CN" dirty="0" err="1">
                <a:solidFill>
                  <a:srgbClr val="00B0F0"/>
                </a:solidFill>
              </a:rPr>
              <a:t>n.rid</a:t>
            </a:r>
            <a:r>
              <a:rPr lang="en-US" altLang="zh-CN" dirty="0">
                <a:solidFill>
                  <a:srgbClr val="00B0F0"/>
                </a:solidFill>
              </a:rPr>
              <a:t>;</a:t>
            </a:r>
            <a:endParaRPr lang="zh-CN" altLang="en-US" dirty="0">
              <a:solidFill>
                <a:srgbClr val="00B0F0"/>
              </a:solidFill>
            </a:endParaRPr>
          </a:p>
        </p:txBody>
      </p:sp>
    </p:spTree>
    <p:extLst>
      <p:ext uri="{BB962C8B-B14F-4D97-AF65-F5344CB8AC3E}">
        <p14:creationId xmlns:p14="http://schemas.microsoft.com/office/powerpoint/2010/main" val="138204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22AF5-77DF-4A14-166A-939AFFD3895B}"/>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AB5A7515-CF38-5FE1-3F84-1EEBF92D4749}"/>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65E4A67E-7184-10D0-3861-1FD0E065C4FB}"/>
              </a:ext>
            </a:extLst>
          </p:cNvPr>
          <p:cNvSpPr>
            <a:spLocks noGrp="1"/>
          </p:cNvSpPr>
          <p:nvPr>
            <p:ph type="ctrTitle"/>
          </p:nvPr>
        </p:nvSpPr>
        <p:spPr>
          <a:xfrm>
            <a:off x="837126" y="1693546"/>
            <a:ext cx="4320227" cy="2009774"/>
          </a:xfrm>
        </p:spPr>
        <p:txBody>
          <a:bodyPr>
            <a:normAutofit fontScale="90000"/>
          </a:bodyPr>
          <a:lstStyle/>
          <a:p>
            <a:r>
              <a:rPr lang="en-US" sz="4000" dirty="0">
                <a:solidFill>
                  <a:srgbClr val="FFFFFF"/>
                </a:solidFill>
              </a:rPr>
              <a:t>WEEK 12</a:t>
            </a:r>
            <a:br>
              <a:rPr lang="en-US" sz="4000" dirty="0">
                <a:solidFill>
                  <a:srgbClr val="FFFFFF"/>
                </a:solidFill>
              </a:rPr>
            </a:br>
            <a:r>
              <a:rPr lang="en-US" sz="4000" dirty="0">
                <a:solidFill>
                  <a:srgbClr val="FFFFFF"/>
                </a:solidFill>
              </a:rPr>
              <a:t> </a:t>
            </a:r>
            <a:br>
              <a:rPr lang="en-US" sz="4000" dirty="0">
                <a:solidFill>
                  <a:srgbClr val="FFFFFF"/>
                </a:solidFill>
              </a:rPr>
            </a:br>
            <a:br>
              <a:rPr lang="en-US" sz="4000" dirty="0">
                <a:solidFill>
                  <a:srgbClr val="FFFFFF"/>
                </a:solidFill>
              </a:rPr>
            </a:br>
            <a:r>
              <a:rPr lang="en-US" sz="4000" dirty="0">
                <a:solidFill>
                  <a:srgbClr val="FFFFFF"/>
                </a:solidFill>
              </a:rPr>
              <a:t>lecture session</a:t>
            </a:r>
          </a:p>
        </p:txBody>
      </p:sp>
      <p:sp>
        <p:nvSpPr>
          <p:cNvPr id="5" name="TextBox 4">
            <a:extLst>
              <a:ext uri="{FF2B5EF4-FFF2-40B4-BE49-F238E27FC236}">
                <a16:creationId xmlns:a16="http://schemas.microsoft.com/office/drawing/2014/main" id="{B8D9AE8A-7BEC-80A6-985F-A3A05DACBF24}"/>
              </a:ext>
            </a:extLst>
          </p:cNvPr>
          <p:cNvSpPr txBox="1"/>
          <p:nvPr/>
        </p:nvSpPr>
        <p:spPr>
          <a:xfrm>
            <a:off x="837126" y="4289196"/>
            <a:ext cx="3912124" cy="3046988"/>
          </a:xfrm>
          <a:prstGeom prst="rect">
            <a:avLst/>
          </a:prstGeom>
          <a:noFill/>
        </p:spPr>
        <p:txBody>
          <a:bodyPr wrap="square" rtlCol="0">
            <a:spAutoFit/>
          </a:bodyPr>
          <a:lstStyle/>
          <a:p>
            <a:r>
              <a:rPr lang="en-US" sz="3200" dirty="0">
                <a:solidFill>
                  <a:srgbClr val="FFFFFF">
                    <a:alpha val="75000"/>
                  </a:srgbClr>
                </a:solidFill>
              </a:rPr>
              <a:t>Instructor: Yanan Wu</a:t>
            </a:r>
          </a:p>
          <a:p>
            <a:r>
              <a:rPr lang="en-US" sz="3200" dirty="0">
                <a:solidFill>
                  <a:srgbClr val="FFFFFF">
                    <a:alpha val="75000"/>
                  </a:srgbClr>
                </a:solidFill>
              </a:rPr>
              <a:t>TA: </a:t>
            </a:r>
            <a:r>
              <a:rPr lang="en-US" sz="3200" dirty="0" err="1">
                <a:solidFill>
                  <a:srgbClr val="FFFFFF">
                    <a:alpha val="75000"/>
                  </a:srgbClr>
                </a:solidFill>
              </a:rPr>
              <a:t>Vanchy</a:t>
            </a:r>
            <a:r>
              <a:rPr lang="en-US" sz="3200" dirty="0">
                <a:solidFill>
                  <a:srgbClr val="FFFFFF">
                    <a:alpha val="75000"/>
                  </a:srgbClr>
                </a:solidFill>
              </a:rPr>
              <a:t> Li</a:t>
            </a:r>
          </a:p>
          <a:p>
            <a:r>
              <a:rPr lang="en-US" sz="3200" dirty="0">
                <a:solidFill>
                  <a:srgbClr val="FFFFFF">
                    <a:alpha val="75000"/>
                  </a:srgbClr>
                </a:solidFill>
              </a:rPr>
              <a:t> </a:t>
            </a:r>
          </a:p>
          <a:p>
            <a:r>
              <a:rPr lang="en-US" sz="3200" dirty="0">
                <a:solidFill>
                  <a:srgbClr val="FFFFFF">
                    <a:alpha val="75000"/>
                  </a:srgbClr>
                </a:solidFill>
              </a:rPr>
              <a:t>Spring 2025</a:t>
            </a:r>
          </a:p>
          <a:p>
            <a:endParaRPr lang="en-US" sz="3200" dirty="0">
              <a:solidFill>
                <a:srgbClr val="FFFFFF">
                  <a:alpha val="75000"/>
                </a:srgbClr>
              </a:solidFill>
            </a:endParaRPr>
          </a:p>
          <a:p>
            <a:endParaRPr lang="en-US" sz="3200" dirty="0"/>
          </a:p>
        </p:txBody>
      </p:sp>
    </p:spTree>
    <p:extLst>
      <p:ext uri="{BB962C8B-B14F-4D97-AF65-F5344CB8AC3E}">
        <p14:creationId xmlns:p14="http://schemas.microsoft.com/office/powerpoint/2010/main" val="188896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847285-08D3-EC91-8463-2A5573D9E347}"/>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2D04420-2AB9-D2AC-70CF-0CA6573A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8369FCF3-0354-7067-F755-370100F65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EFC1D47E-F4FD-7BE3-C43B-90943448F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5B05EAFE-DFDF-C62E-2327-4C377542E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CF64659B-F474-6D88-A932-ED2DADCFF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B2F836DA-16BB-E600-AE81-25B0BFE59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54B47E50-AAA2-0E87-DCBA-69EB2EA60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0FAAF66B-8ECD-DEB9-BC07-69F289ECE999}"/>
              </a:ext>
            </a:extLst>
          </p:cNvPr>
          <p:cNvSpPr>
            <a:spLocks noGrp="1"/>
          </p:cNvSpPr>
          <p:nvPr>
            <p:ph type="title"/>
          </p:nvPr>
        </p:nvSpPr>
        <p:spPr>
          <a:xfrm>
            <a:off x="1893715" y="708498"/>
            <a:ext cx="7574507" cy="3330055"/>
          </a:xfrm>
        </p:spPr>
        <p:txBody>
          <a:bodyPr vert="horz" lIns="91440" tIns="45720" rIns="91440" bIns="45720" rtlCol="0" anchor="ctr">
            <a:normAutofit/>
          </a:bodyPr>
          <a:lstStyle/>
          <a:p>
            <a:r>
              <a:rPr lang="en-US" sz="6000" dirty="0">
                <a:solidFill>
                  <a:srgbClr val="FFFFFF"/>
                </a:solidFill>
              </a:rPr>
              <a:t>12.1</a:t>
            </a:r>
            <a:r>
              <a:rPr lang="en-US" sz="6000" b="0" kern="1200" cap="all" dirty="0">
                <a:solidFill>
                  <a:srgbClr val="FFFFFF"/>
                </a:solidFill>
                <a:latin typeface="+mj-lt"/>
                <a:ea typeface="+mj-ea"/>
                <a:cs typeface="+mj-cs"/>
              </a:rPr>
              <a:t>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SPATIAL ANALYSIS IN RASTER PART 02</a:t>
            </a:r>
          </a:p>
        </p:txBody>
      </p:sp>
      <p:sp>
        <p:nvSpPr>
          <p:cNvPr id="50" name="Rectangle 49">
            <a:extLst>
              <a:ext uri="{FF2B5EF4-FFF2-40B4-BE49-F238E27FC236}">
                <a16:creationId xmlns:a16="http://schemas.microsoft.com/office/drawing/2014/main" id="{6663D324-EB98-15AF-2FBC-DECFBACA2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82585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BA12-A40E-CA2B-75A8-CF3CA6E8DCCC}"/>
              </a:ext>
            </a:extLst>
          </p:cNvPr>
          <p:cNvSpPr>
            <a:spLocks noGrp="1"/>
          </p:cNvSpPr>
          <p:nvPr>
            <p:ph type="title"/>
          </p:nvPr>
        </p:nvSpPr>
        <p:spPr>
          <a:xfrm>
            <a:off x="581192" y="702156"/>
            <a:ext cx="11029616" cy="687732"/>
          </a:xfrm>
        </p:spPr>
        <p:txBody>
          <a:bodyPr/>
          <a:lstStyle/>
          <a:p>
            <a:r>
              <a:rPr lang="en-US" altLang="zh-CN" dirty="0" err="1"/>
              <a:t>Ndvi</a:t>
            </a:r>
            <a:r>
              <a:rPr lang="en-US" altLang="zh-CN" dirty="0"/>
              <a:t> calculation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50F008-0EFE-2168-D1F2-D25D51FD55C8}"/>
                  </a:ext>
                </a:extLst>
              </p:cNvPr>
              <p:cNvSpPr>
                <a:spLocks noGrp="1"/>
              </p:cNvSpPr>
              <p:nvPr>
                <p:ph idx="1"/>
              </p:nvPr>
            </p:nvSpPr>
            <p:spPr>
              <a:xfrm>
                <a:off x="581193" y="1517904"/>
                <a:ext cx="11029615" cy="2331720"/>
              </a:xfrm>
            </p:spPr>
            <p:txBody>
              <a:bodyPr/>
              <a:lstStyle/>
              <a:p>
                <a:r>
                  <a:rPr lang="en-US" altLang="zh-CN" dirty="0"/>
                  <a:t>NDVI is a widely used vegetation index calculated using the Near Infrared (NIR) and Red bands from satellite imagery. It’s defined as:</a:t>
                </a:r>
              </a:p>
              <a:p>
                <a14:m>
                  <m:oMath xmlns:m="http://schemas.openxmlformats.org/officeDocument/2006/math">
                    <m:r>
                      <a:rPr lang="en-US" altLang="zh-CN" b="0" i="1" smtClean="0">
                        <a:latin typeface="Cambria Math" panose="02040503050406030204" pitchFamily="18" charset="0"/>
                      </a:rPr>
                      <m:t>𝑁𝐷𝑉𝐼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𝑁𝐼𝑅</m:t>
                        </m:r>
                        <m:r>
                          <a:rPr lang="en-US" altLang="zh-CN" b="0" i="1" smtClean="0">
                            <a:latin typeface="Cambria Math" panose="02040503050406030204" pitchFamily="18" charset="0"/>
                          </a:rPr>
                          <m:t> −</m:t>
                        </m:r>
                        <m:r>
                          <a:rPr lang="en-US" altLang="zh-CN" b="0" i="1" smtClean="0">
                            <a:latin typeface="Cambria Math" panose="02040503050406030204" pitchFamily="18" charset="0"/>
                          </a:rPr>
                          <m:t>𝑅𝐸𝐷</m:t>
                        </m:r>
                      </m:num>
                      <m:den>
                        <m:r>
                          <a:rPr lang="en-US" altLang="zh-CN" b="0" i="1" smtClean="0">
                            <a:latin typeface="Cambria Math" panose="02040503050406030204" pitchFamily="18" charset="0"/>
                          </a:rPr>
                          <m:t>𝑁𝐼𝑅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𝑅𝐸𝐷</m:t>
                        </m:r>
                      </m:den>
                    </m:f>
                  </m:oMath>
                </a14:m>
                <a:endParaRPr lang="en-US" altLang="zh-CN" dirty="0"/>
              </a:p>
              <a:p>
                <a:r>
                  <a:rPr lang="en-US" altLang="zh-CN" dirty="0"/>
                  <a:t>It gives values between </a:t>
                </a:r>
                <a:r>
                  <a:rPr lang="en-US" altLang="zh-CN" b="1" dirty="0"/>
                  <a:t>-1</a:t>
                </a:r>
                <a:r>
                  <a:rPr lang="en-US" altLang="zh-CN" dirty="0"/>
                  <a:t> and </a:t>
                </a:r>
                <a:r>
                  <a:rPr lang="en-US" altLang="zh-CN" b="1" dirty="0"/>
                  <a:t>+1</a:t>
                </a:r>
                <a:r>
                  <a:rPr lang="en-US" altLang="zh-CN" dirty="0"/>
                  <a:t>, where higher values indicate </a:t>
                </a:r>
                <a:r>
                  <a:rPr lang="en-US" altLang="zh-CN" b="1" dirty="0"/>
                  <a:t>healthy vegetation</a:t>
                </a:r>
                <a:r>
                  <a:rPr lang="en-US" altLang="zh-CN" dirty="0"/>
                  <a:t>.</a:t>
                </a:r>
              </a:p>
              <a:p>
                <a:endParaRPr lang="zh-CN" altLang="en-US" dirty="0"/>
              </a:p>
            </p:txBody>
          </p:sp>
        </mc:Choice>
        <mc:Fallback xmlns="">
          <p:sp>
            <p:nvSpPr>
              <p:cNvPr id="3" name="Content Placeholder 2">
                <a:extLst>
                  <a:ext uri="{FF2B5EF4-FFF2-40B4-BE49-F238E27FC236}">
                    <a16:creationId xmlns:a16="http://schemas.microsoft.com/office/drawing/2014/main" id="{7C50F008-0EFE-2168-D1F2-D25D51FD55C8}"/>
                  </a:ext>
                </a:extLst>
              </p:cNvPr>
              <p:cNvSpPr>
                <a:spLocks noGrp="1" noRot="1" noChangeAspect="1" noMove="1" noResize="1" noEditPoints="1" noAdjustHandles="1" noChangeArrowheads="1" noChangeShapeType="1" noTextEdit="1"/>
              </p:cNvSpPr>
              <p:nvPr>
                <p:ph idx="1"/>
              </p:nvPr>
            </p:nvSpPr>
            <p:spPr>
              <a:xfrm>
                <a:off x="581193" y="1517904"/>
                <a:ext cx="11029615" cy="2331720"/>
              </a:xfrm>
              <a:blipFill>
                <a:blip r:embed="rId2"/>
                <a:stretch>
                  <a:fillRect l="-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856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9DB34-C6F5-7782-7D4C-D41785CB92B7}"/>
              </a:ext>
            </a:extLst>
          </p:cNvPr>
          <p:cNvSpPr>
            <a:spLocks noGrp="1"/>
          </p:cNvSpPr>
          <p:nvPr>
            <p:ph idx="1"/>
          </p:nvPr>
        </p:nvSpPr>
        <p:spPr>
          <a:xfrm>
            <a:off x="3552993" y="2606040"/>
            <a:ext cx="5837896" cy="3634486"/>
          </a:xfrm>
        </p:spPr>
        <p:txBody>
          <a:bodyPr>
            <a:normAutofit/>
          </a:bodyPr>
          <a:lstStyle/>
          <a:p>
            <a:pPr marL="0" indent="0">
              <a:buNone/>
            </a:pPr>
            <a:r>
              <a:rPr lang="en-US" altLang="zh-CN" dirty="0"/>
              <a:t>CREATE TABLE ch12.ndvi_raster AS</a:t>
            </a:r>
          </a:p>
          <a:p>
            <a:pPr marL="0" indent="0">
              <a:buNone/>
            </a:pPr>
            <a:r>
              <a:rPr lang="en-US" altLang="zh-CN" dirty="0"/>
              <a:t>SELECT </a:t>
            </a:r>
          </a:p>
          <a:p>
            <a:pPr marL="0" indent="0">
              <a:buNone/>
            </a:pPr>
            <a:r>
              <a:rPr lang="en-US" altLang="zh-CN" dirty="0"/>
              <a:t>  rid,</a:t>
            </a:r>
          </a:p>
          <a:p>
            <a:pPr marL="0" indent="0">
              <a:buNone/>
            </a:pPr>
            <a:r>
              <a:rPr lang="en-US" altLang="zh-CN" dirty="0"/>
              <a:t>  </a:t>
            </a:r>
            <a:r>
              <a:rPr lang="en-US" altLang="zh-CN" dirty="0" err="1"/>
              <a:t>ST_MapAlgebra</a:t>
            </a:r>
            <a:r>
              <a:rPr lang="en-US" altLang="zh-CN" dirty="0"/>
              <a:t>(</a:t>
            </a:r>
          </a:p>
          <a:p>
            <a:pPr marL="0" indent="0">
              <a:buNone/>
            </a:pPr>
            <a:endParaRPr lang="en-US" altLang="zh-CN" dirty="0"/>
          </a:p>
          <a:p>
            <a:pPr marL="0" indent="0">
              <a:buNone/>
            </a:pPr>
            <a:r>
              <a:rPr lang="en-US" altLang="zh-CN" dirty="0"/>
              <a:t>) AS </a:t>
            </a:r>
            <a:r>
              <a:rPr lang="en-US" altLang="zh-CN" dirty="0" err="1"/>
              <a:t>rast</a:t>
            </a:r>
            <a:endParaRPr lang="en-US" altLang="zh-CN" dirty="0"/>
          </a:p>
          <a:p>
            <a:pPr marL="0" indent="0">
              <a:buNone/>
            </a:pPr>
            <a:r>
              <a:rPr lang="en-US" altLang="zh-CN" dirty="0"/>
              <a:t>FROM ch12.landsat;</a:t>
            </a:r>
            <a:endParaRPr lang="zh-CN" altLang="en-US" dirty="0"/>
          </a:p>
        </p:txBody>
      </p:sp>
      <p:sp>
        <p:nvSpPr>
          <p:cNvPr id="4" name="Title 1">
            <a:extLst>
              <a:ext uri="{FF2B5EF4-FFF2-40B4-BE49-F238E27FC236}">
                <a16:creationId xmlns:a16="http://schemas.microsoft.com/office/drawing/2014/main" id="{C133DC48-F19A-F15D-4AB2-D9D993ED799A}"/>
              </a:ext>
            </a:extLst>
          </p:cNvPr>
          <p:cNvSpPr>
            <a:spLocks noGrp="1"/>
          </p:cNvSpPr>
          <p:nvPr>
            <p:ph type="title"/>
          </p:nvPr>
        </p:nvSpPr>
        <p:spPr>
          <a:xfrm>
            <a:off x="581025" y="701675"/>
            <a:ext cx="11029950" cy="605917"/>
          </a:xfrm>
        </p:spPr>
        <p:txBody>
          <a:bodyPr/>
          <a:lstStyle/>
          <a:p>
            <a:r>
              <a:rPr lang="en-US" altLang="zh-CN" dirty="0" err="1"/>
              <a:t>Ndvi</a:t>
            </a:r>
            <a:r>
              <a:rPr lang="en-US" altLang="zh-CN" dirty="0"/>
              <a:t> calculation</a:t>
            </a:r>
            <a:endParaRPr lang="zh-CN" altLang="en-US" dirty="0"/>
          </a:p>
        </p:txBody>
      </p:sp>
      <p:sp>
        <p:nvSpPr>
          <p:cNvPr id="5" name="TextBox 4">
            <a:extLst>
              <a:ext uri="{FF2B5EF4-FFF2-40B4-BE49-F238E27FC236}">
                <a16:creationId xmlns:a16="http://schemas.microsoft.com/office/drawing/2014/main" id="{B0B5AAA2-F1D5-650F-F9A9-9E3E2871842A}"/>
              </a:ext>
            </a:extLst>
          </p:cNvPr>
          <p:cNvSpPr txBox="1"/>
          <p:nvPr/>
        </p:nvSpPr>
        <p:spPr>
          <a:xfrm>
            <a:off x="932688" y="1568815"/>
            <a:ext cx="6382512" cy="1132618"/>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altLang="zh-CN" dirty="0" err="1">
                <a:solidFill>
                  <a:schemeClr val="tx1">
                    <a:lumMod val="75000"/>
                    <a:lumOff val="25000"/>
                  </a:schemeClr>
                </a:solidFill>
              </a:rPr>
              <a:t>MapAlgebra</a:t>
            </a:r>
            <a:r>
              <a:rPr lang="en-US" altLang="zh-CN" dirty="0">
                <a:solidFill>
                  <a:schemeClr val="tx1">
                    <a:lumMod val="75000"/>
                    <a:lumOff val="25000"/>
                  </a:schemeClr>
                </a:solidFill>
              </a:rPr>
              <a:t>: </a:t>
            </a:r>
            <a:r>
              <a:rPr lang="en-US" altLang="zh-CN" dirty="0">
                <a:solidFill>
                  <a:schemeClr val="tx1">
                    <a:lumMod val="75000"/>
                    <a:lumOff val="25000"/>
                  </a:schemeClr>
                </a:solidFill>
                <a:hlinkClick r:id="rId2">
                  <a:extLst>
                    <a:ext uri="{A12FA001-AC4F-418D-AE19-62706E023703}">
                      <ahyp:hlinkClr xmlns:ahyp="http://schemas.microsoft.com/office/drawing/2018/hyperlinkcolor" val="tx"/>
                    </a:ext>
                  </a:extLst>
                </a:hlinkClick>
              </a:rPr>
              <a:t>Documentation</a:t>
            </a:r>
            <a:endParaRPr lang="en-US" altLang="zh-CN" dirty="0">
              <a:solidFill>
                <a:schemeClr val="tx1">
                  <a:lumMod val="75000"/>
                  <a:lumOff val="25000"/>
                </a:schemeClr>
              </a:solidFill>
            </a:endParaRPr>
          </a:p>
          <a:p>
            <a:pPr marL="306000" indent="-306000">
              <a:spcBef>
                <a:spcPct val="20000"/>
              </a:spcBef>
              <a:spcAft>
                <a:spcPts val="600"/>
              </a:spcAft>
              <a:buClr>
                <a:schemeClr val="accent1"/>
              </a:buClr>
              <a:buSzPct val="92000"/>
              <a:buFont typeface="Wingdings 2" panose="05020102010507070707" pitchFamily="18" charset="2"/>
              <a:buChar char=""/>
            </a:pPr>
            <a:r>
              <a:rPr lang="en-US" altLang="zh-CN" dirty="0">
                <a:solidFill>
                  <a:schemeClr val="tx1">
                    <a:lumMod val="75000"/>
                    <a:lumOff val="25000"/>
                  </a:schemeClr>
                </a:solidFill>
              </a:rPr>
              <a:t>Pixel type: </a:t>
            </a:r>
            <a:r>
              <a:rPr lang="en-US" altLang="zh-CN" dirty="0">
                <a:solidFill>
                  <a:schemeClr val="tx1">
                    <a:lumMod val="75000"/>
                    <a:lumOff val="25000"/>
                  </a:schemeClr>
                </a:solidFill>
                <a:hlinkClick r:id="rId3">
                  <a:extLst>
                    <a:ext uri="{A12FA001-AC4F-418D-AE19-62706E023703}">
                      <ahyp:hlinkClr xmlns:ahyp="http://schemas.microsoft.com/office/drawing/2018/hyperlinkcolor" val="tx"/>
                    </a:ext>
                  </a:extLst>
                </a:hlinkClick>
              </a:rPr>
              <a:t>https://postgis.net/docs/RT_ST_BandPixelType.html</a:t>
            </a:r>
            <a:endParaRPr lang="zh-CN" altLang="en-US" dirty="0">
              <a:solidFill>
                <a:schemeClr val="tx1">
                  <a:lumMod val="75000"/>
                  <a:lumOff val="25000"/>
                </a:schemeClr>
              </a:solidFill>
            </a:endParaRPr>
          </a:p>
          <a:p>
            <a:endParaRPr lang="zh-CN" altLang="en-US" dirty="0"/>
          </a:p>
        </p:txBody>
      </p:sp>
    </p:spTree>
    <p:extLst>
      <p:ext uri="{BB962C8B-B14F-4D97-AF65-F5344CB8AC3E}">
        <p14:creationId xmlns:p14="http://schemas.microsoft.com/office/powerpoint/2010/main" val="407668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3055-57D9-896C-72C1-8098F426CAEE}"/>
              </a:ext>
            </a:extLst>
          </p:cNvPr>
          <p:cNvSpPr>
            <a:spLocks noGrp="1"/>
          </p:cNvSpPr>
          <p:nvPr>
            <p:ph type="title"/>
          </p:nvPr>
        </p:nvSpPr>
        <p:spPr>
          <a:xfrm>
            <a:off x="581192" y="702156"/>
            <a:ext cx="11029616" cy="574194"/>
          </a:xfrm>
        </p:spPr>
        <p:txBody>
          <a:bodyPr/>
          <a:lstStyle/>
          <a:p>
            <a:r>
              <a:rPr lang="en-US" altLang="zh-CN" dirty="0"/>
              <a:t>RECLASSIFICATION</a:t>
            </a:r>
            <a:endParaRPr lang="zh-CN" altLang="en-US" dirty="0"/>
          </a:p>
        </p:txBody>
      </p:sp>
      <p:sp>
        <p:nvSpPr>
          <p:cNvPr id="3" name="Content Placeholder 2">
            <a:extLst>
              <a:ext uri="{FF2B5EF4-FFF2-40B4-BE49-F238E27FC236}">
                <a16:creationId xmlns:a16="http://schemas.microsoft.com/office/drawing/2014/main" id="{2C4577B4-66C1-9B82-3C7E-28A27A48DDA9}"/>
              </a:ext>
            </a:extLst>
          </p:cNvPr>
          <p:cNvSpPr>
            <a:spLocks noGrp="1"/>
          </p:cNvSpPr>
          <p:nvPr>
            <p:ph idx="1"/>
          </p:nvPr>
        </p:nvSpPr>
        <p:spPr>
          <a:xfrm>
            <a:off x="581193" y="1382014"/>
            <a:ext cx="11029615" cy="3634486"/>
          </a:xfrm>
        </p:spPr>
        <p:txBody>
          <a:bodyPr>
            <a:normAutofit/>
          </a:bodyPr>
          <a:lstStyle/>
          <a:p>
            <a:r>
              <a:rPr lang="en-US" altLang="zh-CN" dirty="0"/>
              <a:t>What is Reclassification?</a:t>
            </a:r>
          </a:p>
          <a:p>
            <a:pPr marL="666900" lvl="1" indent="-342900">
              <a:buFont typeface="+mj-lt"/>
              <a:buAutoNum type="arabicPeriod"/>
            </a:pPr>
            <a:r>
              <a:rPr lang="en-US" altLang="zh-CN" dirty="0"/>
              <a:t>Reclassification is the process of grouping or transforming raster pixel values into new categories or ranges. It’s commonly used in remote sensing to simplify interpretation, classify land cover types, or prepare data for spatial analysis.</a:t>
            </a:r>
          </a:p>
          <a:p>
            <a:endParaRPr lang="en-US" altLang="zh-CN" dirty="0"/>
          </a:p>
          <a:p>
            <a:r>
              <a:rPr lang="en-US" altLang="zh-CN" dirty="0"/>
              <a:t>For example, you might want to:</a:t>
            </a:r>
          </a:p>
          <a:p>
            <a:pPr marL="666900" lvl="1" indent="-342900">
              <a:buFont typeface="+mj-lt"/>
              <a:buAutoNum type="arabicPeriod"/>
            </a:pPr>
            <a:r>
              <a:rPr lang="en-US" altLang="zh-CN" dirty="0"/>
              <a:t>Reclassify NDVI values into vegetation categories</a:t>
            </a:r>
          </a:p>
          <a:p>
            <a:pPr marL="666900" lvl="1" indent="-342900">
              <a:buFont typeface="+mj-lt"/>
              <a:buAutoNum type="arabicPeriod"/>
            </a:pPr>
            <a:r>
              <a:rPr lang="en-US" altLang="zh-CN" dirty="0"/>
              <a:t>Recode raw reflectance values into land use types</a:t>
            </a:r>
          </a:p>
          <a:p>
            <a:pPr marL="666900" lvl="1" indent="-342900">
              <a:buFont typeface="+mj-lt"/>
              <a:buAutoNum type="arabicPeriod"/>
            </a:pPr>
            <a:r>
              <a:rPr lang="en-US" altLang="zh-CN" dirty="0"/>
              <a:t>Convert continuous indices into binary masks (e.g., water vs. non-water)</a:t>
            </a:r>
            <a:endParaRPr lang="zh-CN" altLang="en-US" dirty="0"/>
          </a:p>
        </p:txBody>
      </p:sp>
    </p:spTree>
    <p:extLst>
      <p:ext uri="{BB962C8B-B14F-4D97-AF65-F5344CB8AC3E}">
        <p14:creationId xmlns:p14="http://schemas.microsoft.com/office/powerpoint/2010/main" val="271096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CC6C-7704-51A2-4FC1-CB1D02CAADF5}"/>
              </a:ext>
            </a:extLst>
          </p:cNvPr>
          <p:cNvSpPr>
            <a:spLocks noGrp="1"/>
          </p:cNvSpPr>
          <p:nvPr>
            <p:ph type="title"/>
          </p:nvPr>
        </p:nvSpPr>
        <p:spPr>
          <a:xfrm>
            <a:off x="581192" y="702156"/>
            <a:ext cx="11029616" cy="510694"/>
          </a:xfrm>
        </p:spPr>
        <p:txBody>
          <a:bodyPr>
            <a:normAutofit fontScale="90000"/>
          </a:bodyPr>
          <a:lstStyle/>
          <a:p>
            <a:r>
              <a:rPr lang="en-US" altLang="zh-CN" dirty="0"/>
              <a:t>RECLASSIFICAITON IN POSTGIS</a:t>
            </a:r>
            <a:endParaRPr lang="zh-CN" altLang="en-US" dirty="0"/>
          </a:p>
        </p:txBody>
      </p:sp>
      <p:sp>
        <p:nvSpPr>
          <p:cNvPr id="3" name="Content Placeholder 2">
            <a:extLst>
              <a:ext uri="{FF2B5EF4-FFF2-40B4-BE49-F238E27FC236}">
                <a16:creationId xmlns:a16="http://schemas.microsoft.com/office/drawing/2014/main" id="{116B5548-6D1F-0AD1-EECA-2768E08F88F2}"/>
              </a:ext>
            </a:extLst>
          </p:cNvPr>
          <p:cNvSpPr>
            <a:spLocks/>
          </p:cNvSpPr>
          <p:nvPr>
            <p:ph idx="1"/>
          </p:nvPr>
        </p:nvSpPr>
        <p:spPr>
          <a:xfrm>
            <a:off x="581191" y="1559814"/>
            <a:ext cx="11029615" cy="3835146"/>
          </a:xfrm>
        </p:spPr>
        <p:txBody>
          <a:bodyPr>
            <a:normAutofit/>
          </a:bodyPr>
          <a:lstStyle/>
          <a:p>
            <a:r>
              <a:rPr lang="en-US" altLang="zh-CN" dirty="0"/>
              <a:t>The </a:t>
            </a:r>
            <a:r>
              <a:rPr lang="en-US" altLang="zh-CN" b="1" dirty="0">
                <a:hlinkClick r:id="rId2"/>
              </a:rPr>
              <a:t>ST_Reclass </a:t>
            </a:r>
            <a:r>
              <a:rPr lang="en-US" altLang="zh-CN" dirty="0"/>
              <a:t>function in </a:t>
            </a:r>
            <a:r>
              <a:rPr lang="en-US" altLang="zh-CN" dirty="0" err="1"/>
              <a:t>PostGIS</a:t>
            </a:r>
            <a:r>
              <a:rPr lang="en-US" altLang="zh-CN" dirty="0"/>
              <a:t> is used to reclassify the pixel values of a raster layer into new categories based on specified value ranges. It is especially useful in raster analysis where continuous data (e.g., indices or elevation) needs to be grouped into discrete classes for interpretation or visualization.</a:t>
            </a:r>
          </a:p>
          <a:p>
            <a:r>
              <a:rPr lang="en-US" altLang="zh-CN" dirty="0">
                <a:solidFill>
                  <a:srgbClr val="00B0F0"/>
                </a:solidFill>
              </a:rPr>
              <a:t>ST_Reclass(raster, band, </a:t>
            </a:r>
            <a:r>
              <a:rPr lang="en-US" altLang="zh-CN" dirty="0" err="1">
                <a:solidFill>
                  <a:srgbClr val="00B0F0"/>
                </a:solidFill>
              </a:rPr>
              <a:t>reclass_expression</a:t>
            </a:r>
            <a:r>
              <a:rPr lang="en-US" altLang="zh-CN" dirty="0">
                <a:solidFill>
                  <a:srgbClr val="00B0F0"/>
                </a:solidFill>
              </a:rPr>
              <a:t>, </a:t>
            </a:r>
            <a:r>
              <a:rPr lang="en-US" altLang="zh-CN" dirty="0" err="1">
                <a:solidFill>
                  <a:srgbClr val="00B0F0"/>
                </a:solidFill>
              </a:rPr>
              <a:t>pixel_type</a:t>
            </a:r>
            <a:r>
              <a:rPr lang="en-US" altLang="zh-CN" dirty="0">
                <a:solidFill>
                  <a:srgbClr val="00B0F0"/>
                </a:solidFill>
              </a:rPr>
              <a:t>)</a:t>
            </a:r>
          </a:p>
          <a:p>
            <a:pPr marL="666900" lvl="1" indent="-342900">
              <a:buFont typeface="+mj-lt"/>
              <a:buAutoNum type="arabicPeriod"/>
            </a:pPr>
            <a:r>
              <a:rPr lang="en-US" altLang="zh-CN" b="1" dirty="0"/>
              <a:t>raster: </a:t>
            </a:r>
            <a:r>
              <a:rPr lang="en-US" altLang="zh-CN" dirty="0"/>
              <a:t>The raster object to be reclassified.</a:t>
            </a:r>
          </a:p>
          <a:p>
            <a:pPr marL="666900" lvl="1" indent="-342900">
              <a:buFont typeface="+mj-lt"/>
              <a:buAutoNum type="arabicPeriod"/>
            </a:pPr>
            <a:r>
              <a:rPr lang="en-US" altLang="zh-CN" b="1" dirty="0"/>
              <a:t>band: </a:t>
            </a:r>
            <a:r>
              <a:rPr lang="en-US" altLang="zh-CN" dirty="0"/>
              <a:t>The band number to apply the reclassification to (starting from 1).</a:t>
            </a:r>
          </a:p>
          <a:p>
            <a:pPr marL="666900" lvl="1" indent="-342900">
              <a:buFont typeface="+mj-lt"/>
              <a:buAutoNum type="arabicPeriod"/>
            </a:pPr>
            <a:r>
              <a:rPr lang="en-US" altLang="zh-CN" b="1" dirty="0" err="1"/>
              <a:t>reclass_expression</a:t>
            </a:r>
            <a:r>
              <a:rPr lang="en-US" altLang="zh-CN" b="1" dirty="0"/>
              <a:t>: </a:t>
            </a:r>
            <a:r>
              <a:rPr lang="en-US" altLang="zh-CN" dirty="0"/>
              <a:t>A string defining the value ranges and the new class values in the format '</a:t>
            </a:r>
            <a:r>
              <a:rPr lang="en-US" altLang="zh-CN" dirty="0" err="1"/>
              <a:t>min-max:new_value</a:t>
            </a:r>
            <a:r>
              <a:rPr lang="en-US" altLang="zh-CN" dirty="0"/>
              <a:t>', separated by commas.</a:t>
            </a:r>
          </a:p>
          <a:p>
            <a:pPr marL="666900" lvl="1" indent="-342900">
              <a:buFont typeface="+mj-lt"/>
              <a:buAutoNum type="arabicPeriod"/>
            </a:pPr>
            <a:r>
              <a:rPr lang="en-US" altLang="zh-CN" b="1" dirty="0" err="1"/>
              <a:t>pixel_type</a:t>
            </a:r>
            <a:r>
              <a:rPr lang="en-US" altLang="zh-CN" b="1" dirty="0"/>
              <a:t>: </a:t>
            </a:r>
            <a:r>
              <a:rPr lang="en-US" altLang="zh-CN" dirty="0"/>
              <a:t>The data type of the output raster's pixels, such as '32BF' (32-bit float), '8BUI' (8-bit unsigned integer), etc.</a:t>
            </a:r>
            <a:endParaRPr lang="zh-CN" altLang="en-US" dirty="0"/>
          </a:p>
        </p:txBody>
      </p:sp>
    </p:spTree>
    <p:extLst>
      <p:ext uri="{BB962C8B-B14F-4D97-AF65-F5344CB8AC3E}">
        <p14:creationId xmlns:p14="http://schemas.microsoft.com/office/powerpoint/2010/main" val="424263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FD89-53F0-C2C8-B6D5-95F27F81F5EE}"/>
              </a:ext>
            </a:extLst>
          </p:cNvPr>
          <p:cNvSpPr>
            <a:spLocks noGrp="1"/>
          </p:cNvSpPr>
          <p:nvPr>
            <p:ph type="title"/>
          </p:nvPr>
        </p:nvSpPr>
        <p:spPr>
          <a:xfrm>
            <a:off x="581192" y="702156"/>
            <a:ext cx="11029616" cy="669444"/>
          </a:xfrm>
        </p:spPr>
        <p:txBody>
          <a:bodyPr/>
          <a:lstStyle/>
          <a:p>
            <a:r>
              <a:rPr lang="en-US" altLang="zh-CN" dirty="0"/>
              <a:t>RECLASSIFY NDVI</a:t>
            </a:r>
            <a:endParaRPr lang="zh-CN" altLang="en-US" dirty="0"/>
          </a:p>
        </p:txBody>
      </p:sp>
      <p:sp>
        <p:nvSpPr>
          <p:cNvPr id="3" name="Content Placeholder 2">
            <a:extLst>
              <a:ext uri="{FF2B5EF4-FFF2-40B4-BE49-F238E27FC236}">
                <a16:creationId xmlns:a16="http://schemas.microsoft.com/office/drawing/2014/main" id="{24A2C769-4776-1FEB-3CDF-FA0ED87A37E1}"/>
              </a:ext>
            </a:extLst>
          </p:cNvPr>
          <p:cNvSpPr>
            <a:spLocks noGrp="1"/>
          </p:cNvSpPr>
          <p:nvPr>
            <p:ph idx="1"/>
          </p:nvPr>
        </p:nvSpPr>
        <p:spPr>
          <a:xfrm>
            <a:off x="3248193" y="1784858"/>
            <a:ext cx="4829007" cy="3288284"/>
          </a:xfrm>
        </p:spPr>
        <p:txBody>
          <a:bodyPr>
            <a:normAutofit/>
          </a:bodyPr>
          <a:lstStyle/>
          <a:p>
            <a:r>
              <a:rPr lang="en-US" altLang="zh-CN" dirty="0">
                <a:solidFill>
                  <a:srgbClr val="000000"/>
                </a:solidFill>
                <a:latin typeface="Times New Roman" panose="02020603050405020304" pitchFamily="18" charset="0"/>
              </a:rPr>
              <a:t>Reclassification rule</a:t>
            </a:r>
          </a:p>
          <a:p>
            <a:pPr marL="666900" lvl="1" indent="-342900">
              <a:buFont typeface="+mj-lt"/>
              <a:buAutoNum type="arabicPeriod"/>
            </a:pPr>
            <a:r>
              <a:rPr lang="en-US" altLang="zh-CN" dirty="0">
                <a:solidFill>
                  <a:srgbClr val="000000"/>
                </a:solidFill>
                <a:latin typeface="Times New Roman" panose="02020603050405020304" pitchFamily="18" charset="0"/>
              </a:rPr>
              <a:t>Bare soil: (-1 – 0)</a:t>
            </a:r>
            <a:r>
              <a:rPr lang="en-US" altLang="zh-CN" b="0" i="0" dirty="0">
                <a:solidFill>
                  <a:srgbClr val="000000"/>
                </a:solidFill>
                <a:effectLst/>
                <a:latin typeface="Times New Roman" panose="02020603050405020304" pitchFamily="18" charset="0"/>
              </a:rPr>
              <a:t> </a:t>
            </a:r>
          </a:p>
          <a:p>
            <a:pPr marL="666900" lvl="1" indent="-342900">
              <a:buFont typeface="+mj-lt"/>
              <a:buAutoNum type="arabicPeriod"/>
            </a:pPr>
            <a:r>
              <a:rPr lang="en-US" altLang="zh-CN" b="0" i="0" dirty="0">
                <a:solidFill>
                  <a:srgbClr val="000000"/>
                </a:solidFill>
                <a:effectLst/>
                <a:latin typeface="Times New Roman" panose="02020603050405020304" pitchFamily="18" charset="0"/>
              </a:rPr>
              <a:t>sparse vegetation: (0.1 - 0.5) </a:t>
            </a:r>
          </a:p>
          <a:p>
            <a:pPr marL="666900" lvl="1" indent="-342900">
              <a:buFont typeface="+mj-lt"/>
              <a:buAutoNum type="arabicPeriod"/>
            </a:pPr>
            <a:r>
              <a:rPr lang="en-US" altLang="zh-CN" b="0" i="0" dirty="0">
                <a:solidFill>
                  <a:srgbClr val="000000"/>
                </a:solidFill>
                <a:effectLst/>
                <a:latin typeface="Times New Roman" panose="02020603050405020304" pitchFamily="18" charset="0"/>
              </a:rPr>
              <a:t>dense green vegetation: (0.6 and above).</a:t>
            </a:r>
          </a:p>
          <a:p>
            <a:pPr marL="666900" lvl="1" indent="-342900">
              <a:buFont typeface="+mj-lt"/>
              <a:buAutoNum type="arabicPeriod"/>
            </a:pPr>
            <a:endParaRPr lang="en-US" altLang="zh-CN" dirty="0">
              <a:solidFill>
                <a:srgbClr val="000000"/>
              </a:solidFill>
              <a:latin typeface="Times New Roman" panose="02020603050405020304" pitchFamily="18" charset="0"/>
            </a:endParaRPr>
          </a:p>
          <a:p>
            <a:r>
              <a:rPr lang="en-US" altLang="zh-CN" dirty="0"/>
              <a:t>Bounds</a:t>
            </a:r>
          </a:p>
          <a:p>
            <a:pPr marL="666900" lvl="1" indent="-342900">
              <a:buFont typeface="+mj-lt"/>
              <a:buAutoNum type="arabicPeriod"/>
            </a:pPr>
            <a:r>
              <a:rPr lang="en-US" altLang="zh-CN" dirty="0"/>
              <a:t>[ = inclusive (≥ or ≤)</a:t>
            </a:r>
          </a:p>
          <a:p>
            <a:pPr marL="666900" lvl="1" indent="-342900">
              <a:buFont typeface="+mj-lt"/>
              <a:buAutoNum type="arabicPeriod"/>
            </a:pPr>
            <a:r>
              <a:rPr lang="en-US" altLang="zh-CN" dirty="0"/>
              <a:t>) = exclusive (&lt; or &gt;)</a:t>
            </a:r>
            <a:endParaRPr lang="zh-CN" altLang="en-US" dirty="0"/>
          </a:p>
        </p:txBody>
      </p:sp>
    </p:spTree>
    <p:extLst>
      <p:ext uri="{BB962C8B-B14F-4D97-AF65-F5344CB8AC3E}">
        <p14:creationId xmlns:p14="http://schemas.microsoft.com/office/powerpoint/2010/main" val="69024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5494-82AA-93AF-59CD-52FF95DB1C3F}"/>
              </a:ext>
            </a:extLst>
          </p:cNvPr>
          <p:cNvSpPr>
            <a:spLocks noGrp="1"/>
          </p:cNvSpPr>
          <p:nvPr>
            <p:ph type="title"/>
          </p:nvPr>
        </p:nvSpPr>
        <p:spPr>
          <a:xfrm>
            <a:off x="581192" y="702156"/>
            <a:ext cx="11029616" cy="618644"/>
          </a:xfrm>
        </p:spPr>
        <p:txBody>
          <a:bodyPr/>
          <a:lstStyle/>
          <a:p>
            <a:r>
              <a:rPr lang="en-US" altLang="zh-CN" dirty="0"/>
              <a:t>Pixel counts</a:t>
            </a:r>
            <a:endParaRPr lang="zh-CN" altLang="en-US" dirty="0"/>
          </a:p>
        </p:txBody>
      </p:sp>
      <p:sp>
        <p:nvSpPr>
          <p:cNvPr id="3" name="Content Placeholder 2">
            <a:extLst>
              <a:ext uri="{FF2B5EF4-FFF2-40B4-BE49-F238E27FC236}">
                <a16:creationId xmlns:a16="http://schemas.microsoft.com/office/drawing/2014/main" id="{7AD96F10-D419-D3CE-2990-E3EEFBE2E176}"/>
              </a:ext>
            </a:extLst>
          </p:cNvPr>
          <p:cNvSpPr>
            <a:spLocks noGrp="1"/>
          </p:cNvSpPr>
          <p:nvPr>
            <p:ph idx="1"/>
          </p:nvPr>
        </p:nvSpPr>
        <p:spPr>
          <a:xfrm>
            <a:off x="581193" y="1502664"/>
            <a:ext cx="11029615" cy="2148586"/>
          </a:xfrm>
        </p:spPr>
        <p:txBody>
          <a:bodyPr/>
          <a:lstStyle/>
          <a:p>
            <a:r>
              <a:rPr lang="en-US" altLang="zh-CN" dirty="0"/>
              <a:t>SUM((stats).count) adds up all pixel counts where pixel value = 1.</a:t>
            </a:r>
          </a:p>
          <a:p>
            <a:r>
              <a:rPr lang="en-US" altLang="zh-CN" dirty="0" err="1"/>
              <a:t>ST_ValueCount</a:t>
            </a:r>
            <a:r>
              <a:rPr lang="en-US" altLang="zh-CN" dirty="0"/>
              <a:t>() returns a set of (value, count) pairs.</a:t>
            </a:r>
          </a:p>
          <a:p>
            <a:pPr marL="666900" lvl="1" indent="-342900">
              <a:buFont typeface="+mj-lt"/>
              <a:buAutoNum type="arabicPeriod"/>
            </a:pPr>
            <a:r>
              <a:rPr lang="en-US" altLang="zh-CN" dirty="0"/>
              <a:t>For example: (0, 5432), (1, 2078)</a:t>
            </a:r>
          </a:p>
          <a:p>
            <a:r>
              <a:rPr lang="en-US" altLang="zh-CN" dirty="0"/>
              <a:t>This filters the pixel value: we only want pixels where the value = 1, i.e., water.</a:t>
            </a:r>
          </a:p>
          <a:p>
            <a:r>
              <a:rPr lang="en-US" altLang="zh-CN" dirty="0"/>
              <a:t>(stats).value extracts the value from the composite output of </a:t>
            </a:r>
            <a:r>
              <a:rPr lang="en-US" altLang="zh-CN" dirty="0" err="1"/>
              <a:t>ST_ValueCount</a:t>
            </a:r>
            <a:r>
              <a:rPr lang="en-US" altLang="zh-CN" dirty="0"/>
              <a:t>().</a:t>
            </a:r>
            <a:endParaRPr lang="zh-CN" altLang="en-US" dirty="0"/>
          </a:p>
        </p:txBody>
      </p:sp>
      <p:sp>
        <p:nvSpPr>
          <p:cNvPr id="5" name="TextBox 4">
            <a:extLst>
              <a:ext uri="{FF2B5EF4-FFF2-40B4-BE49-F238E27FC236}">
                <a16:creationId xmlns:a16="http://schemas.microsoft.com/office/drawing/2014/main" id="{02E8D402-508D-589B-259A-5E85E7EB50B5}"/>
              </a:ext>
            </a:extLst>
          </p:cNvPr>
          <p:cNvSpPr txBox="1"/>
          <p:nvPr/>
        </p:nvSpPr>
        <p:spPr>
          <a:xfrm>
            <a:off x="3175000" y="4101237"/>
            <a:ext cx="6096000" cy="1754326"/>
          </a:xfrm>
          <a:prstGeom prst="rect">
            <a:avLst/>
          </a:prstGeom>
          <a:noFill/>
        </p:spPr>
        <p:txBody>
          <a:bodyPr wrap="square">
            <a:spAutoFit/>
          </a:bodyPr>
          <a:lstStyle/>
          <a:p>
            <a:r>
              <a:rPr lang="zh-CN" altLang="en-US" dirty="0">
                <a:solidFill>
                  <a:srgbClr val="00B0F0"/>
                </a:solidFill>
              </a:rPr>
              <a:t>SELECT SUM((stats).count) AS water_pixel_count</a:t>
            </a:r>
          </a:p>
          <a:p>
            <a:r>
              <a:rPr lang="zh-CN" altLang="en-US" dirty="0">
                <a:solidFill>
                  <a:srgbClr val="00B0F0"/>
                </a:solidFill>
              </a:rPr>
              <a:t>FROM (</a:t>
            </a:r>
          </a:p>
          <a:p>
            <a:endParaRPr lang="en-US" altLang="zh-CN" dirty="0">
              <a:solidFill>
                <a:srgbClr val="00B0F0"/>
              </a:solidFill>
            </a:endParaRPr>
          </a:p>
          <a:p>
            <a:endParaRPr lang="en-US" altLang="zh-CN" dirty="0">
              <a:solidFill>
                <a:srgbClr val="00B0F0"/>
              </a:solidFill>
            </a:endParaRPr>
          </a:p>
          <a:p>
            <a:r>
              <a:rPr lang="zh-CN" altLang="en-US" dirty="0">
                <a:solidFill>
                  <a:srgbClr val="00B0F0"/>
                </a:solidFill>
              </a:rPr>
              <a:t>) AS counts</a:t>
            </a:r>
          </a:p>
          <a:p>
            <a:r>
              <a:rPr lang="zh-CN" altLang="en-US" dirty="0">
                <a:solidFill>
                  <a:srgbClr val="00B0F0"/>
                </a:solidFill>
              </a:rPr>
              <a:t>WHERE </a:t>
            </a:r>
            <a:r>
              <a:rPr lang="en-US" altLang="zh-CN" dirty="0">
                <a:solidFill>
                  <a:srgbClr val="00B0F0"/>
                </a:solidFill>
              </a:rPr>
              <a:t>OR</a:t>
            </a:r>
            <a:r>
              <a:rPr lang="zh-CN" altLang="en-US" dirty="0">
                <a:solidFill>
                  <a:srgbClr val="00B0F0"/>
                </a:solidFill>
              </a:rPr>
              <a:t>;</a:t>
            </a:r>
          </a:p>
        </p:txBody>
      </p:sp>
    </p:spTree>
    <p:extLst>
      <p:ext uri="{BB962C8B-B14F-4D97-AF65-F5344CB8AC3E}">
        <p14:creationId xmlns:p14="http://schemas.microsoft.com/office/powerpoint/2010/main" val="1946034198"/>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14875</TotalTime>
  <Words>724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Cambria Math</vt:lpstr>
      <vt:lpstr>Times New Roman</vt:lpstr>
      <vt:lpstr>Wingdings 2</vt:lpstr>
      <vt:lpstr>DividendVTI</vt:lpstr>
      <vt:lpstr>WEEK 12 </vt:lpstr>
      <vt:lpstr>WEEK 12    lecture session</vt:lpstr>
      <vt:lpstr>12.1  SPATIAL ANALYSIS IN RASTER PART 02</vt:lpstr>
      <vt:lpstr>Ndvi calculation</vt:lpstr>
      <vt:lpstr>Ndvi calculation</vt:lpstr>
      <vt:lpstr>RECLASSIFICATION</vt:lpstr>
      <vt:lpstr>RECLASSIFICAITON IN POSTGIS</vt:lpstr>
      <vt:lpstr>RECLASSIFY NDVI</vt:lpstr>
      <vt:lpstr>Pixel counts</vt:lpstr>
      <vt:lpstr>Bare soil index </vt:lpstr>
      <vt:lpstr>Exercise: Bare soil index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03</dc:title>
  <dc:creator>Yanan Wu</dc:creator>
  <cp:lastModifiedBy>Yanan Wu</cp:lastModifiedBy>
  <cp:revision>104</cp:revision>
  <dcterms:created xsi:type="dcterms:W3CDTF">2024-12-11T19:51:45Z</dcterms:created>
  <dcterms:modified xsi:type="dcterms:W3CDTF">2025-04-01T01:31:00Z</dcterms:modified>
</cp:coreProperties>
</file>