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8"/>
  </p:notesMasterIdLst>
  <p:handoutMasterIdLst>
    <p:handoutMasterId r:id="rId49"/>
  </p:handoutMasterIdLst>
  <p:sldIdLst>
    <p:sldId id="256" r:id="rId2"/>
    <p:sldId id="286" r:id="rId3"/>
    <p:sldId id="323" r:id="rId4"/>
    <p:sldId id="325" r:id="rId5"/>
    <p:sldId id="328" r:id="rId6"/>
    <p:sldId id="359" r:id="rId7"/>
    <p:sldId id="335" r:id="rId8"/>
    <p:sldId id="334" r:id="rId9"/>
    <p:sldId id="333" r:id="rId10"/>
    <p:sldId id="336" r:id="rId11"/>
    <p:sldId id="342" r:id="rId12"/>
    <p:sldId id="348" r:id="rId13"/>
    <p:sldId id="330" r:id="rId14"/>
    <p:sldId id="329" r:id="rId15"/>
    <p:sldId id="331" r:id="rId16"/>
    <p:sldId id="338" r:id="rId17"/>
    <p:sldId id="327" r:id="rId18"/>
    <p:sldId id="345" r:id="rId19"/>
    <p:sldId id="346" r:id="rId20"/>
    <p:sldId id="337" r:id="rId21"/>
    <p:sldId id="350" r:id="rId22"/>
    <p:sldId id="351" r:id="rId23"/>
    <p:sldId id="347" r:id="rId24"/>
    <p:sldId id="341" r:id="rId25"/>
    <p:sldId id="362" r:id="rId26"/>
    <p:sldId id="340" r:id="rId27"/>
    <p:sldId id="339" r:id="rId28"/>
    <p:sldId id="349" r:id="rId29"/>
    <p:sldId id="360" r:id="rId30"/>
    <p:sldId id="361" r:id="rId31"/>
    <p:sldId id="352" r:id="rId32"/>
    <p:sldId id="353" r:id="rId33"/>
    <p:sldId id="373" r:id="rId34"/>
    <p:sldId id="374" r:id="rId35"/>
    <p:sldId id="354" r:id="rId36"/>
    <p:sldId id="358" r:id="rId37"/>
    <p:sldId id="356" r:id="rId38"/>
    <p:sldId id="355" r:id="rId39"/>
    <p:sldId id="363" r:id="rId40"/>
    <p:sldId id="357" r:id="rId41"/>
    <p:sldId id="369" r:id="rId42"/>
    <p:sldId id="365" r:id="rId43"/>
    <p:sldId id="366" r:id="rId44"/>
    <p:sldId id="367" r:id="rId45"/>
    <p:sldId id="370" r:id="rId46"/>
    <p:sldId id="368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094DDD-7CEC-74AE-9E57-69C1193B28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7EEC8-974C-F9A5-EC49-ECD89121FF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06B3-F2DA-48D3-8BC9-D8AF4A5AEC52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E0041-DFF7-A547-01E2-27437771BE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118BB-1861-20DE-5A3F-50A2CCB8ED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70EA-10F1-45CF-8CFC-E288DEC2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EB5DA-1790-4C4A-B092-095C6475A200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14D9-A304-42C5-B2AE-973FFDE6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549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04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In</a:t>
            </a:r>
            <a:r>
              <a:rPr lang="en-US" altLang="zh-CN" sz="4000" dirty="0">
                <a:solidFill>
                  <a:srgbClr val="FFFFFF"/>
                </a:solidFill>
              </a:rPr>
              <a:t>tro to </a:t>
            </a:r>
            <a:r>
              <a:rPr lang="en-US" altLang="zh-CN" sz="4000" dirty="0" err="1">
                <a:solidFill>
                  <a:srgbClr val="FFFFFF"/>
                </a:solidFill>
              </a:rPr>
              <a:t>sql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D06B36-7A4D-40A2-DB45-6B16E34ED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822" y="1512093"/>
            <a:ext cx="2952750" cy="24669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B9917E-6AD3-6048-96DD-1D3491F6BDA3}"/>
              </a:ext>
            </a:extLst>
          </p:cNvPr>
          <p:cNvSpPr txBox="1"/>
          <p:nvPr/>
        </p:nvSpPr>
        <p:spPr>
          <a:xfrm>
            <a:off x="504992" y="59274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Loading with shp2pgsql -GUI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DD85FA-C223-CCD1-8776-611B68B48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485" y="1512093"/>
            <a:ext cx="5707890" cy="49291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26960D-C136-F210-DA96-FDB475F57BEE}"/>
              </a:ext>
            </a:extLst>
          </p:cNvPr>
          <p:cNvSpPr txBox="1"/>
          <p:nvPr/>
        </p:nvSpPr>
        <p:spPr>
          <a:xfrm>
            <a:off x="744822" y="4254366"/>
            <a:ext cx="347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 Column: assign a name to the geometry column in data</a:t>
            </a:r>
          </a:p>
          <a:p>
            <a:endParaRPr lang="en-US" dirty="0"/>
          </a:p>
          <a:p>
            <a:r>
              <a:rPr lang="en-US" dirty="0"/>
              <a:t>SRID: spatial reference system</a:t>
            </a:r>
          </a:p>
        </p:txBody>
      </p:sp>
    </p:spTree>
    <p:extLst>
      <p:ext uri="{BB962C8B-B14F-4D97-AF65-F5344CB8AC3E}">
        <p14:creationId xmlns:p14="http://schemas.microsoft.com/office/powerpoint/2010/main" val="569684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79EA2-8BD5-9897-F6F0-9E61046D4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10390"/>
            <a:ext cx="11029615" cy="41474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3: Verify the Import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 if the shapefile was imported successfully: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Open the query tool in </a:t>
            </a:r>
            <a:r>
              <a:rPr lang="en-US" dirty="0" err="1"/>
              <a:t>pgAdmin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Run the following query: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SELECT geometry FROM ch04.us_tract_2020 LIMIT 10;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F4F174-3FF2-CDE7-E2E4-040E705DC514}"/>
              </a:ext>
            </a:extLst>
          </p:cNvPr>
          <p:cNvSpPr txBox="1"/>
          <p:nvPr/>
        </p:nvSpPr>
        <p:spPr>
          <a:xfrm>
            <a:off x="581192" y="62104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Loading with shp2pgsql -GUI</a:t>
            </a:r>
          </a:p>
        </p:txBody>
      </p:sp>
    </p:spTree>
    <p:extLst>
      <p:ext uri="{BB962C8B-B14F-4D97-AF65-F5344CB8AC3E}">
        <p14:creationId xmlns:p14="http://schemas.microsoft.com/office/powerpoint/2010/main" val="3920879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BE0C6-7E2C-28F8-DD50-2EE412555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638175"/>
            <a:ext cx="11029615" cy="65246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CREATE TABLE ch04.us_attribute (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GEO_ID VARCHAR(20) PRIMARY KEY, -- Census Geographic Area Identifier (Primary Key)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GISJOIN VARCHAR(20), -- GIS Join Match Code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STUSAB VARCHAR(20), -- State Abbreviation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STATE VARCHAR(50), -- State Name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STATEA VARCHAR(50), -- State Code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COUNTY VARCHAR(50), -- County Name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COUNTYA INTEGER, -- County Code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TRACTA VARCHAR(20), -- Census Tract Code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TL_GEO_ID VARCHAR(20), -- TIGER/Line Shapefile Geographic Area Identifier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NAME_E VARCHAR(255), -- Full Geographic Area Name (Estimates)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-- Population Data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AQNFE001 INTEGER, -- Total Population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AQNGE002 INTEGER, -- White Population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AQNGE003 INTEGER, -- Black or African American Population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AQNGE004 INTEGER, -- American Indian/Alaska Native Population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AQNGE005 INTEGER, -- Asian Population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AQNGE006 INTEGER, -- Native Hawaiian/Other Pacific Islander Population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AQNGE007 INTEGER, -- Another Race Category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-- Education Data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AQPKE017 INTEGER, -- Some Education Field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AQPKE021 INTEGER, -- Associate’s Degree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AQPKE022 INTEGER, -- Another Degree Field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AQPKE023 INTEGER, -- Master’s Degree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AQPKE024 INTEGER, -- Professional School Degree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B0F0"/>
                </a:solidFill>
              </a:rPr>
              <a:t>    AQPKE025 INTEGER  -- Doctorate Degree);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38E95-CAA6-3954-7568-43E343BF17F1}"/>
              </a:ext>
            </a:extLst>
          </p:cNvPr>
          <p:cNvSpPr txBox="1"/>
          <p:nvPr/>
        </p:nvSpPr>
        <p:spPr>
          <a:xfrm>
            <a:off x="5905667" y="1114425"/>
            <a:ext cx="47909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Import csv file</a:t>
            </a:r>
          </a:p>
          <a:p>
            <a:pPr algn="ctr"/>
            <a:endParaRPr lang="en-US" sz="2800" dirty="0"/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Create a table with column names, the column names should align with the column names in csv file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Import Data to table (right click table in server, select Import/Export data) </a:t>
            </a:r>
          </a:p>
        </p:txBody>
      </p:sp>
    </p:spTree>
    <p:extLst>
      <p:ext uri="{BB962C8B-B14F-4D97-AF65-F5344CB8AC3E}">
        <p14:creationId xmlns:p14="http://schemas.microsoft.com/office/powerpoint/2010/main" val="3591339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66885A-4277-0693-9668-48D1E18C9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09678B7-D9F3-214B-4D49-FF1CF5478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D30294-71F0-3EB9-4B03-C67727A34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F3EA68-C4CD-4E97-80EA-3E37E71B3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BA1CF79-834D-F598-1C16-7376AA66B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7102BD7-3318-DE83-712F-07E5FEE0B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F666A58-E680-E3D9-F08E-D057496D9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734206-E406-C932-7B1F-22D3EB954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060C1-358D-F284-7E4D-F71B8E81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4.3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types in </a:t>
            </a:r>
            <a:r>
              <a:rPr lang="en-US" sz="6000" b="0" kern="1200" cap="all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sql</a:t>
            </a:r>
            <a:endParaRPr lang="en-US" sz="60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9D71B6F-26B5-4479-23D0-B82316E9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042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0314B-0DD6-AD84-6DA4-A55175825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5081FD-F896-C2FA-8829-5950FA9DDDFB}"/>
              </a:ext>
            </a:extLst>
          </p:cNvPr>
          <p:cNvSpPr txBox="1"/>
          <p:nvPr/>
        </p:nvSpPr>
        <p:spPr>
          <a:xfrm>
            <a:off x="581192" y="1720840"/>
            <a:ext cx="105060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Google Sans"/>
              </a:rPr>
              <a:t>Numeric Types</a:t>
            </a:r>
          </a:p>
          <a:p>
            <a:endParaRPr lang="en-US" dirty="0"/>
          </a:p>
          <a:p>
            <a:r>
              <a:rPr lang="en-US" dirty="0"/>
              <a:t>INTEGER (or INT): Represents whole numbers.</a:t>
            </a:r>
          </a:p>
          <a:p>
            <a:endParaRPr lang="en-US" dirty="0"/>
          </a:p>
          <a:p>
            <a:r>
              <a:rPr lang="en-US" dirty="0"/>
              <a:t>NUMERIC (or DECIMAL): Represents fixed-point numbers with exact precision.</a:t>
            </a:r>
          </a:p>
          <a:p>
            <a:endParaRPr lang="en-US" dirty="0"/>
          </a:p>
          <a:p>
            <a:r>
              <a:rPr lang="en-US" b="1" dirty="0">
                <a:latin typeface="Google Sans"/>
              </a:rPr>
              <a:t>String Types</a:t>
            </a:r>
          </a:p>
          <a:p>
            <a:endParaRPr lang="en-US" b="1" dirty="0">
              <a:latin typeface="Google Sans"/>
            </a:endParaRPr>
          </a:p>
          <a:p>
            <a:r>
              <a:rPr lang="en-US" dirty="0"/>
              <a:t>VARCHAR: Represents variable-length character strings with a maximum length specified.</a:t>
            </a:r>
          </a:p>
          <a:p>
            <a:endParaRPr lang="en-US" dirty="0"/>
          </a:p>
          <a:p>
            <a:r>
              <a:rPr lang="en-US" dirty="0"/>
              <a:t>TEXT: Represents variable-length character strings with a maximum length that can be extremely large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2813B4-3B8A-A5FF-C611-8A980549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7255"/>
          </a:xfrm>
        </p:spPr>
        <p:txBody>
          <a:bodyPr>
            <a:normAutofit/>
          </a:bodyPr>
          <a:lstStyle/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800425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DBF2-F9EC-8CA0-11AE-BA579ED6F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1757"/>
            <a:ext cx="9934408" cy="3634486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  <a:latin typeface="Google Sans"/>
              </a:rPr>
              <a:t>Date/Time Types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DATE: Represents a date value without time.</a:t>
            </a:r>
          </a:p>
          <a:p>
            <a:pPr marL="0" indent="0">
              <a:buNone/>
            </a:pPr>
            <a:r>
              <a:rPr lang="en-US" dirty="0"/>
              <a:t>TIMESTAMP: Represents date and time values.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Google Sans"/>
              </a:rPr>
              <a:t>Boolean Type</a:t>
            </a:r>
          </a:p>
          <a:p>
            <a:pPr marL="0" indent="0">
              <a:buNone/>
            </a:pPr>
            <a:r>
              <a:rPr lang="en-US" dirty="0"/>
              <a:t>BOOLEAN: Represents a </a:t>
            </a:r>
            <a:r>
              <a:rPr lang="en-US" dirty="0" err="1"/>
              <a:t>boolean</a:t>
            </a:r>
            <a:r>
              <a:rPr lang="en-US" dirty="0"/>
              <a:t> value (TRUE, FALSE, or NULL)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8CAD61B2-CDAE-1740-2F5E-F7A7DB0AD559}"/>
              </a:ext>
            </a:extLst>
          </p:cNvPr>
          <p:cNvSpPr txBox="1">
            <a:spLocks/>
          </p:cNvSpPr>
          <p:nvPr/>
        </p:nvSpPr>
        <p:spPr>
          <a:xfrm>
            <a:off x="581192" y="702157"/>
            <a:ext cx="11029616" cy="51704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4131905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372C02-8836-4F0E-E1D2-E6834C532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B43D059-3645-BDA9-9B39-DEBD5FF56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BC074D-31E9-08C0-4F78-BE151AA7B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EC8106A-EE5D-AFD4-FD3D-9107E8CA2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F10EDDE-9518-2E5C-CA05-68C019D3C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CA72872-9FF2-ABB7-475A-5B6D2896B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31865A-2853-873D-EF54-8691CEFC2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CAFDEE6-4509-9F41-65CF-B5818423C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AC14F-12AD-843B-07FB-E33A074B7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4.4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definition languages (</a:t>
            </a:r>
            <a:r>
              <a:rPr lang="en-US" sz="6000" b="0" kern="1200" cap="all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ddl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360A7ED-DDE2-5DE5-70C3-FBCFF8D6C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536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BF19-9F2D-439A-CDF2-74D23517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7519"/>
          </a:xfrm>
        </p:spPr>
        <p:txBody>
          <a:bodyPr>
            <a:normAutofit fontScale="90000"/>
          </a:bodyPr>
          <a:lstStyle/>
          <a:p>
            <a:r>
              <a:rPr lang="en-US" dirty="0"/>
              <a:t>Data definition language (</a:t>
            </a:r>
            <a:r>
              <a:rPr lang="en-US" dirty="0" err="1"/>
              <a:t>ddl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67865-9E63-F2F8-D724-987342C1F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78839"/>
            <a:ext cx="11029615" cy="9643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DDL is used to define the structure and schema of a database. It includes commands for creating, modifying, and deleting database objects such as tables, indexes, views, and schemas.</a:t>
            </a:r>
          </a:p>
          <a:p>
            <a:r>
              <a:rPr lang="en-US" dirty="0"/>
              <a:t>It does </a:t>
            </a:r>
            <a:r>
              <a:rPr lang="en-US" b="1" dirty="0"/>
              <a:t>not</a:t>
            </a:r>
            <a:r>
              <a:rPr lang="en-US" dirty="0"/>
              <a:t> manipulate data but manages the structure.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D9B129-C142-3478-E4F0-ABBA17FF5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979" y="2705100"/>
            <a:ext cx="7901890" cy="395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69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6C29-4211-8861-0349-875C45638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/>
          <a:lstStyle/>
          <a:p>
            <a:r>
              <a:rPr lang="en-US" dirty="0"/>
              <a:t>Key </a:t>
            </a:r>
            <a:r>
              <a:rPr lang="en-US" dirty="0" err="1"/>
              <a:t>ddl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B2F95-1748-8F1F-7BAA-5E8E38DEF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43" y="1647825"/>
            <a:ext cx="6753057" cy="35623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CREATE</a:t>
            </a:r>
            <a:r>
              <a:rPr lang="en-US" dirty="0"/>
              <a:t> – To create databases, tables, or indexes.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ALTER</a:t>
            </a:r>
            <a:r>
              <a:rPr lang="en-US" dirty="0"/>
              <a:t> – To modify existing structures.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DROP</a:t>
            </a:r>
            <a:r>
              <a:rPr lang="en-US" dirty="0"/>
              <a:t> – To delete objects.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TRUNCATE</a:t>
            </a:r>
            <a:r>
              <a:rPr lang="en-US" dirty="0"/>
              <a:t> – To remove all data without deleting the structure.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COMMENT</a:t>
            </a:r>
            <a:r>
              <a:rPr lang="en-US" dirty="0"/>
              <a:t> – To add metadata.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RENAME</a:t>
            </a:r>
            <a:r>
              <a:rPr lang="en-US" dirty="0"/>
              <a:t> – To rename tables or columns.</a:t>
            </a:r>
          </a:p>
        </p:txBody>
      </p:sp>
    </p:spTree>
    <p:extLst>
      <p:ext uri="{BB962C8B-B14F-4D97-AF65-F5344CB8AC3E}">
        <p14:creationId xmlns:p14="http://schemas.microsoft.com/office/powerpoint/2010/main" val="2046730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C550-8789-5231-A74B-3C91964C2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3719"/>
          </a:xfrm>
        </p:spPr>
        <p:txBody>
          <a:bodyPr/>
          <a:lstStyle/>
          <a:p>
            <a:r>
              <a:rPr lang="en-US" dirty="0"/>
              <a:t>CREATE statement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8BC864-B9AC-3027-7D38-FD6AC4A88CAA}"/>
              </a:ext>
            </a:extLst>
          </p:cNvPr>
          <p:cNvSpPr txBox="1">
            <a:spLocks/>
          </p:cNvSpPr>
          <p:nvPr/>
        </p:nvSpPr>
        <p:spPr>
          <a:xfrm>
            <a:off x="581192" y="1454632"/>
            <a:ext cx="11029616" cy="108854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Topics on week 03</a:t>
            </a:r>
          </a:p>
          <a:p>
            <a:endParaRPr lang="en-US" sz="1800" dirty="0"/>
          </a:p>
          <a:p>
            <a:r>
              <a:rPr lang="en-US" sz="1800" dirty="0"/>
              <a:t>Create Geometry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0D5682-DA55-4268-0148-801D26FAB3F7}"/>
              </a:ext>
            </a:extLst>
          </p:cNvPr>
          <p:cNvSpPr txBox="1"/>
          <p:nvPr/>
        </p:nvSpPr>
        <p:spPr>
          <a:xfrm>
            <a:off x="3609975" y="3257550"/>
            <a:ext cx="3286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CREATE DATABASE … </a:t>
            </a:r>
          </a:p>
          <a:p>
            <a:r>
              <a:rPr lang="en-US" dirty="0">
                <a:solidFill>
                  <a:srgbClr val="00B0F0"/>
                </a:solidFill>
              </a:rPr>
              <a:t>CREATE TABLE…</a:t>
            </a:r>
          </a:p>
        </p:txBody>
      </p:sp>
    </p:spTree>
    <p:extLst>
      <p:ext uri="{BB962C8B-B14F-4D97-AF65-F5344CB8AC3E}">
        <p14:creationId xmlns:p14="http://schemas.microsoft.com/office/powerpoint/2010/main" val="84343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04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64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00CAE-FAA1-6B8C-CEA7-481F591A9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9F23A6C-14BD-DD0A-10F0-32F5E19B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292" y="2333541"/>
            <a:ext cx="7467433" cy="36344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ALTER TABLE ch04. </a:t>
            </a:r>
            <a:r>
              <a:rPr lang="en-US" dirty="0" err="1">
                <a:solidFill>
                  <a:srgbClr val="00B0F0"/>
                </a:solidFill>
              </a:rPr>
              <a:t>us_attribute</a:t>
            </a:r>
            <a:r>
              <a:rPr lang="en-US" dirty="0">
                <a:solidFill>
                  <a:srgbClr val="00B0F0"/>
                </a:solidFill>
              </a:rPr>
              <a:t> ADD COLUMN POP VARCHAR(255);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ALTER TABLE ch04. </a:t>
            </a:r>
            <a:r>
              <a:rPr lang="en-US" dirty="0" err="1">
                <a:solidFill>
                  <a:srgbClr val="00B0F0"/>
                </a:solidFill>
              </a:rPr>
              <a:t>us_attribute</a:t>
            </a:r>
            <a:r>
              <a:rPr lang="en-US" dirty="0">
                <a:solidFill>
                  <a:srgbClr val="00B0F0"/>
                </a:solidFill>
              </a:rPr>
              <a:t> ALTER COLUMN POP TYPE SMALLINT;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ALTER TABLE ch04. </a:t>
            </a:r>
            <a:r>
              <a:rPr lang="en-US" dirty="0" err="1">
                <a:solidFill>
                  <a:srgbClr val="00B0F0"/>
                </a:solidFill>
              </a:rPr>
              <a:t>us_attribute</a:t>
            </a:r>
            <a:r>
              <a:rPr lang="en-US" dirty="0">
                <a:solidFill>
                  <a:srgbClr val="00B0F0"/>
                </a:solidFill>
              </a:rPr>
              <a:t> RENAME COLUMN POP TO POPULATION;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ALTER TABLE ch04. </a:t>
            </a:r>
            <a:r>
              <a:rPr lang="en-US" dirty="0" err="1">
                <a:solidFill>
                  <a:srgbClr val="00B0F0"/>
                </a:solidFill>
              </a:rPr>
              <a:t>us_attribute</a:t>
            </a:r>
            <a:r>
              <a:rPr lang="en-US" dirty="0">
                <a:solidFill>
                  <a:srgbClr val="00B0F0"/>
                </a:solidFill>
              </a:rPr>
              <a:t> DROP COLUMN POPULATION;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F142833-F1FB-A52B-6501-4A1782B0B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3719"/>
          </a:xfrm>
        </p:spPr>
        <p:txBody>
          <a:bodyPr/>
          <a:lstStyle/>
          <a:p>
            <a:r>
              <a:rPr lang="en-US" altLang="zh-CN" dirty="0"/>
              <a:t>alter</a:t>
            </a:r>
            <a:r>
              <a:rPr lang="en-US" dirty="0"/>
              <a:t> 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BA524A-2D9E-1597-3B8C-1ADB26D18A59}"/>
              </a:ext>
            </a:extLst>
          </p:cNvPr>
          <p:cNvSpPr txBox="1"/>
          <p:nvPr/>
        </p:nvSpPr>
        <p:spPr>
          <a:xfrm>
            <a:off x="581192" y="1609653"/>
            <a:ext cx="8943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to modify an existing table (add, modify, drop columns).</a:t>
            </a:r>
          </a:p>
        </p:txBody>
      </p:sp>
    </p:spTree>
    <p:extLst>
      <p:ext uri="{BB962C8B-B14F-4D97-AF65-F5344CB8AC3E}">
        <p14:creationId xmlns:p14="http://schemas.microsoft.com/office/powerpoint/2010/main" val="1050543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65EE4-799C-FAC8-FF43-C7FDBC340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59919"/>
          </a:xfrm>
        </p:spPr>
        <p:txBody>
          <a:bodyPr/>
          <a:lstStyle/>
          <a:p>
            <a:r>
              <a:rPr lang="en-US" dirty="0"/>
              <a:t>EXERCISE: RENAME TABLE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56B50-9EA1-739D-03E2-469F1DE2A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9893" y="1727644"/>
            <a:ext cx="8105607" cy="315506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ALTER TABLE ch04.us_attribute RENAME COLUMN AQNFE001 TO </a:t>
            </a:r>
            <a:r>
              <a:rPr lang="en-US" dirty="0" err="1">
                <a:solidFill>
                  <a:srgbClr val="00B0F0"/>
                </a:solidFill>
              </a:rPr>
              <a:t>total_pop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ALTER TABLE ch04.us_attribute RENAME COLUMN AQNGE002 TO </a:t>
            </a:r>
            <a:r>
              <a:rPr lang="en-US" dirty="0" err="1">
                <a:solidFill>
                  <a:srgbClr val="00B0F0"/>
                </a:solidFill>
              </a:rPr>
              <a:t>white_pop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ALTER TABLE ch04.us_attribute RENAME COLUMN AQNGE003 TO </a:t>
            </a:r>
            <a:r>
              <a:rPr lang="en-US" dirty="0" err="1">
                <a:solidFill>
                  <a:srgbClr val="00B0F0"/>
                </a:solidFill>
              </a:rPr>
              <a:t>black_pop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ALTER TABLE ch04.us_attribute RENAME COLUMN AQNGE004 TO </a:t>
            </a:r>
            <a:r>
              <a:rPr lang="en-US" dirty="0" err="1">
                <a:solidFill>
                  <a:srgbClr val="00B0F0"/>
                </a:solidFill>
              </a:rPr>
              <a:t>native_pop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ALTER TABLE ch04.us_attribute RENAME COLUMN AQNGE005 TO </a:t>
            </a:r>
            <a:r>
              <a:rPr lang="en-US" dirty="0" err="1">
                <a:solidFill>
                  <a:srgbClr val="00B0F0"/>
                </a:solidFill>
              </a:rPr>
              <a:t>asian_pop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ALTER TABLE ch04.us_attribute RENAME COLUMN AQNGE006 TO </a:t>
            </a:r>
            <a:r>
              <a:rPr lang="en-US" dirty="0" err="1">
                <a:solidFill>
                  <a:srgbClr val="00B0F0"/>
                </a:solidFill>
              </a:rPr>
              <a:t>pacific_pop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ALTER TABLE ch04.us_attribute RENAME COLUMN AQNGE007 TO </a:t>
            </a:r>
            <a:r>
              <a:rPr lang="en-US" dirty="0" err="1">
                <a:solidFill>
                  <a:srgbClr val="00B0F0"/>
                </a:solidFill>
              </a:rPr>
              <a:t>other_race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43508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78962-A056-B760-F122-A670F1B54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2943" y="1405870"/>
            <a:ext cx="5133808" cy="36344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ALTER TABLE </a:t>
            </a:r>
            <a:r>
              <a:rPr lang="en-US" dirty="0" err="1">
                <a:solidFill>
                  <a:srgbClr val="00B0F0"/>
                </a:solidFill>
              </a:rPr>
              <a:t>table_name</a:t>
            </a:r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RENAME COLUMN AQNFE001 TO </a:t>
            </a:r>
            <a:r>
              <a:rPr lang="en-US" dirty="0" err="1">
                <a:solidFill>
                  <a:srgbClr val="00B0F0"/>
                </a:solidFill>
              </a:rPr>
              <a:t>total_pop</a:t>
            </a:r>
            <a:r>
              <a:rPr lang="en-US" dirty="0">
                <a:solidFill>
                  <a:srgbClr val="00B0F0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RENAME COLUMN AQNGE002 TO </a:t>
            </a:r>
            <a:r>
              <a:rPr lang="en-US" dirty="0" err="1">
                <a:solidFill>
                  <a:srgbClr val="00B0F0"/>
                </a:solidFill>
              </a:rPr>
              <a:t>white_pop</a:t>
            </a:r>
            <a:r>
              <a:rPr lang="en-US" dirty="0">
                <a:solidFill>
                  <a:srgbClr val="00B0F0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RENAME COLUMN AQNGE003 TO </a:t>
            </a:r>
            <a:r>
              <a:rPr lang="en-US" dirty="0" err="1">
                <a:solidFill>
                  <a:srgbClr val="00B0F0"/>
                </a:solidFill>
              </a:rPr>
              <a:t>black_pop</a:t>
            </a:r>
            <a:r>
              <a:rPr lang="en-US" dirty="0">
                <a:solidFill>
                  <a:srgbClr val="00B0F0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RENAME COLUMN AQNGE004 TO </a:t>
            </a:r>
            <a:r>
              <a:rPr lang="en-US" dirty="0" err="1">
                <a:solidFill>
                  <a:srgbClr val="00B0F0"/>
                </a:solidFill>
              </a:rPr>
              <a:t>native_pop</a:t>
            </a:r>
            <a:r>
              <a:rPr lang="en-US" dirty="0">
                <a:solidFill>
                  <a:srgbClr val="00B0F0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RENAME COLUMN AQNGE005 TO </a:t>
            </a:r>
            <a:r>
              <a:rPr lang="en-US" dirty="0" err="1">
                <a:solidFill>
                  <a:srgbClr val="00B0F0"/>
                </a:solidFill>
              </a:rPr>
              <a:t>asian_pop</a:t>
            </a:r>
            <a:r>
              <a:rPr lang="en-US" dirty="0">
                <a:solidFill>
                  <a:srgbClr val="00B0F0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RENAME COLUMN AQNGE006 TO </a:t>
            </a:r>
            <a:r>
              <a:rPr lang="en-US" dirty="0" err="1">
                <a:solidFill>
                  <a:srgbClr val="00B0F0"/>
                </a:solidFill>
              </a:rPr>
              <a:t>pacific_pop</a:t>
            </a:r>
            <a:r>
              <a:rPr lang="en-US" dirty="0">
                <a:solidFill>
                  <a:srgbClr val="00B0F0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RENAME COLUMN AQNGE007 TO </a:t>
            </a:r>
            <a:r>
              <a:rPr lang="en-US" dirty="0" err="1">
                <a:solidFill>
                  <a:srgbClr val="00B0F0"/>
                </a:solidFill>
              </a:rPr>
              <a:t>other_race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B8C57-4D99-BFF1-E9B8-2F73235A4CBF}"/>
              </a:ext>
            </a:extLst>
          </p:cNvPr>
          <p:cNvSpPr txBox="1"/>
          <p:nvPr/>
        </p:nvSpPr>
        <p:spPr>
          <a:xfrm>
            <a:off x="447675" y="577584"/>
            <a:ext cx="5991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Sample But in MySQL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CB8E6E-06D5-495F-62D3-E153CEFFBCE4}"/>
              </a:ext>
            </a:extLst>
          </p:cNvPr>
          <p:cNvSpPr txBox="1"/>
          <p:nvPr/>
        </p:nvSpPr>
        <p:spPr>
          <a:xfrm>
            <a:off x="1514474" y="5080087"/>
            <a:ext cx="8982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PostgreSQL does not support renaming multiple columns at once, so if you are using PostgreSQL, you must keep one ALTER TABLE statement per line. </a:t>
            </a:r>
          </a:p>
          <a:p>
            <a:endParaRPr lang="en-US" dirty="0"/>
          </a:p>
          <a:p>
            <a:r>
              <a:rPr lang="en-US" dirty="0"/>
              <a:t>However, MySQL 8.0+ allows multiple RENAME COLUMN statements to be combined. </a:t>
            </a:r>
          </a:p>
        </p:txBody>
      </p:sp>
    </p:spTree>
    <p:extLst>
      <p:ext uri="{BB962C8B-B14F-4D97-AF65-F5344CB8AC3E}">
        <p14:creationId xmlns:p14="http://schemas.microsoft.com/office/powerpoint/2010/main" val="1320324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AF94-808C-DC91-14D4-FA31805EC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4852" y="1948541"/>
            <a:ext cx="6525324" cy="17739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SELECT </a:t>
            </a:r>
            <a:r>
              <a:rPr lang="en-US" dirty="0" err="1">
                <a:solidFill>
                  <a:srgbClr val="00B0F0"/>
                </a:solidFill>
              </a:rPr>
              <a:t>column_name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data_type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FROM </a:t>
            </a:r>
            <a:r>
              <a:rPr lang="en-US" dirty="0" err="1">
                <a:solidFill>
                  <a:srgbClr val="00B0F0"/>
                </a:solidFill>
              </a:rPr>
              <a:t>information_schema.columns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WHERE </a:t>
            </a:r>
            <a:r>
              <a:rPr lang="en-US" dirty="0" err="1">
                <a:solidFill>
                  <a:srgbClr val="00B0F0"/>
                </a:solidFill>
              </a:rPr>
              <a:t>table_schema</a:t>
            </a:r>
            <a:r>
              <a:rPr lang="en-US" dirty="0">
                <a:solidFill>
                  <a:srgbClr val="00B0F0"/>
                </a:solidFill>
              </a:rPr>
              <a:t> = 'ch04' AND </a:t>
            </a:r>
            <a:r>
              <a:rPr lang="en-US" dirty="0" err="1">
                <a:solidFill>
                  <a:srgbClr val="00B0F0"/>
                </a:solidFill>
              </a:rPr>
              <a:t>table_name</a:t>
            </a:r>
            <a:r>
              <a:rPr lang="en-US" dirty="0">
                <a:solidFill>
                  <a:srgbClr val="00B0F0"/>
                </a:solidFill>
              </a:rPr>
              <a:t> = '</a:t>
            </a:r>
            <a:r>
              <a:rPr lang="en-US" dirty="0" err="1">
                <a:solidFill>
                  <a:srgbClr val="00B0F0"/>
                </a:solidFill>
              </a:rPr>
              <a:t>us_attribute</a:t>
            </a:r>
            <a:r>
              <a:rPr lang="en-US" dirty="0">
                <a:solidFill>
                  <a:srgbClr val="00B0F0"/>
                </a:solidFill>
              </a:rPr>
              <a:t>';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1DFB0-DB83-0C6A-04A3-8E3D27EA935A}"/>
              </a:ext>
            </a:extLst>
          </p:cNvPr>
          <p:cNvSpPr txBox="1"/>
          <p:nvPr/>
        </p:nvSpPr>
        <p:spPr>
          <a:xfrm>
            <a:off x="442647" y="88265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Check Column name and Data Type</a:t>
            </a:r>
          </a:p>
        </p:txBody>
      </p:sp>
    </p:spTree>
    <p:extLst>
      <p:ext uri="{BB962C8B-B14F-4D97-AF65-F5344CB8AC3E}">
        <p14:creationId xmlns:p14="http://schemas.microsoft.com/office/powerpoint/2010/main" val="447490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6B360C-5E76-204B-D700-FC1887CFF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07EB12E-D766-AA4C-5D4B-7574B98CB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34D280-2158-DA1F-DE09-D06DFF5EE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2A09EF6-A43A-EE36-E8D3-9F4A3B178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48227D-6581-1C8D-EC98-19F8B1640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3174782-1B1F-2AA6-2CAA-DFD9CE77B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2241E1-2983-52C4-6046-9364F76C7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7E91F8-B4F4-F425-4116-7D92E183F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FE765-4657-FE22-D938-7BEE75AE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4.5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QUERY LANGUAGE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7DF9539-9C25-95F8-CA2A-E8A12AB36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37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FF84-2D22-FB88-BD20-80745F10A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3244"/>
          </a:xfrm>
        </p:spPr>
        <p:txBody>
          <a:bodyPr/>
          <a:lstStyle/>
          <a:p>
            <a:r>
              <a:rPr lang="en-US" dirty="0"/>
              <a:t>RENAME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55256-5528-7EEE-58BA-3F3914FD9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3671" y="2026539"/>
            <a:ext cx="8124658" cy="260261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ALTER TABLE ch04.us_attribute RENAME COLUMN AQPKE021 TO Associate;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ALTER TABLE ch04.us_attribute RENAME COLUMN AQPKE022 TO Another;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ALTER TABLE ch04.us_attribute RENAME COLUMN AQPKE023 TO Master;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ALTER TABLE ch04.us_attribute RENAME COLUMN AQPKE024 TO Professional;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ALTER TABLE ch04.us_attribute RENAME COLUMN AQPKE025 TO Doctorate;</a:t>
            </a:r>
          </a:p>
        </p:txBody>
      </p:sp>
    </p:spTree>
    <p:extLst>
      <p:ext uri="{BB962C8B-B14F-4D97-AF65-F5344CB8AC3E}">
        <p14:creationId xmlns:p14="http://schemas.microsoft.com/office/powerpoint/2010/main" val="2788563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1DBF8-E202-472A-0321-3E88A7761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FF3CBB-3225-9CA2-25C8-E9712FD7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6569"/>
          </a:xfrm>
        </p:spPr>
        <p:txBody>
          <a:bodyPr/>
          <a:lstStyle/>
          <a:p>
            <a:r>
              <a:rPr lang="en-US" dirty="0" err="1"/>
              <a:t>dql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88F94-DEC3-A525-AB70-66B5A26E9DA5}"/>
              </a:ext>
            </a:extLst>
          </p:cNvPr>
          <p:cNvSpPr txBox="1"/>
          <p:nvPr/>
        </p:nvSpPr>
        <p:spPr>
          <a:xfrm>
            <a:off x="964431" y="2021907"/>
            <a:ext cx="8896350" cy="1871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DQL (Data Query Language) is used to retrieve records from the database.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statement: Used to retrieve data from tables.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Basic Queries, Filtering, and Aggregation.</a:t>
            </a:r>
          </a:p>
        </p:txBody>
      </p:sp>
    </p:spTree>
    <p:extLst>
      <p:ext uri="{BB962C8B-B14F-4D97-AF65-F5344CB8AC3E}">
        <p14:creationId xmlns:p14="http://schemas.microsoft.com/office/powerpoint/2010/main" val="699461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C728-4473-12A0-1E0F-6BEC7B317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7"/>
            <a:ext cx="11029616" cy="612294"/>
          </a:xfrm>
        </p:spPr>
        <p:txBody>
          <a:bodyPr>
            <a:normAutofit/>
          </a:bodyPr>
          <a:lstStyle/>
          <a:p>
            <a:r>
              <a:rPr lang="en-US" dirty="0"/>
              <a:t>THE 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D1474-9A5A-655A-716F-4C348A44B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0" y="1506078"/>
            <a:ext cx="7324726" cy="3618371"/>
          </a:xfrm>
        </p:spPr>
        <p:txBody>
          <a:bodyPr>
            <a:noAutofit/>
          </a:bodyPr>
          <a:lstStyle/>
          <a:p>
            <a:r>
              <a:rPr lang="en-US" sz="2400" dirty="0"/>
              <a:t>Basic syntax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SELECT column1, column2 FROM </a:t>
            </a:r>
            <a:r>
              <a:rPr lang="en-US" sz="2400" dirty="0" err="1">
                <a:solidFill>
                  <a:srgbClr val="00B0F0"/>
                </a:solidFill>
              </a:rPr>
              <a:t>table_name</a:t>
            </a:r>
            <a:r>
              <a:rPr lang="en-US" sz="2400" dirty="0">
                <a:solidFill>
                  <a:srgbClr val="00B0F0"/>
                </a:solidFill>
              </a:rPr>
              <a:t>;</a:t>
            </a:r>
          </a:p>
          <a:p>
            <a:r>
              <a:rPr lang="en-US" sz="2400" dirty="0"/>
              <a:t>Selecting all columns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SELECT * FROM ch04.us_attribute;</a:t>
            </a:r>
          </a:p>
          <a:p>
            <a:r>
              <a:rPr lang="en-US" sz="2400" dirty="0"/>
              <a:t>Display unique value for column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SELECT DISTINCT * FROM ch04.us_attribute;</a:t>
            </a:r>
          </a:p>
        </p:txBody>
      </p:sp>
    </p:spTree>
    <p:extLst>
      <p:ext uri="{BB962C8B-B14F-4D97-AF65-F5344CB8AC3E}">
        <p14:creationId xmlns:p14="http://schemas.microsoft.com/office/powerpoint/2010/main" val="151869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C228218-B880-7204-3A53-42C42DBDD2C6}"/>
              </a:ext>
            </a:extLst>
          </p:cNvPr>
          <p:cNvSpPr txBox="1">
            <a:spLocks/>
          </p:cNvSpPr>
          <p:nvPr/>
        </p:nvSpPr>
        <p:spPr>
          <a:xfrm>
            <a:off x="657391" y="715885"/>
            <a:ext cx="11029616" cy="698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Filtering Data with </a:t>
            </a:r>
            <a:r>
              <a:rPr lang="en-US" dirty="0">
                <a:solidFill>
                  <a:srgbClr val="00B0F0"/>
                </a:solidFill>
              </a:rPr>
              <a:t>WHERE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BB6DD-91C0-DDF3-98BF-33C0D382110D}"/>
              </a:ext>
            </a:extLst>
          </p:cNvPr>
          <p:cNvSpPr txBox="1"/>
          <p:nvPr/>
        </p:nvSpPr>
        <p:spPr>
          <a:xfrm>
            <a:off x="1323975" y="1943100"/>
            <a:ext cx="9544050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Filtering by a single condition: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SELECT </a:t>
            </a:r>
            <a:r>
              <a:rPr lang="en-US" dirty="0" err="1">
                <a:solidFill>
                  <a:srgbClr val="00B0F0"/>
                </a:solidFill>
              </a:rPr>
              <a:t>stusab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statea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total_pop</a:t>
            </a:r>
            <a:r>
              <a:rPr lang="en-US" dirty="0">
                <a:solidFill>
                  <a:srgbClr val="00B0F0"/>
                </a:solidFill>
              </a:rPr>
              <a:t> FROM ch04.us_attribute WHERE </a:t>
            </a:r>
            <a:r>
              <a:rPr lang="en-US" dirty="0" err="1">
                <a:solidFill>
                  <a:srgbClr val="00B0F0"/>
                </a:solidFill>
              </a:rPr>
              <a:t>stusab</a:t>
            </a:r>
            <a:r>
              <a:rPr lang="en-US" dirty="0">
                <a:solidFill>
                  <a:srgbClr val="00B0F0"/>
                </a:solidFill>
              </a:rPr>
              <a:t> = 'New Jersey’;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sz="1800" b="1" dirty="0"/>
              <a:t>Exercise: </a:t>
            </a:r>
          </a:p>
          <a:p>
            <a:endParaRPr lang="en-US" sz="1800" dirty="0"/>
          </a:p>
          <a:p>
            <a:r>
              <a:rPr lang="en-US" sz="1800" dirty="0"/>
              <a:t>Retrieve the </a:t>
            </a:r>
            <a:r>
              <a:rPr lang="en-US" sz="1800" dirty="0" err="1"/>
              <a:t>gisjoin</a:t>
            </a:r>
            <a:r>
              <a:rPr lang="en-US" sz="1800" dirty="0"/>
              <a:t>, </a:t>
            </a:r>
            <a:r>
              <a:rPr lang="en-US" sz="1800" dirty="0" err="1"/>
              <a:t>statea</a:t>
            </a:r>
            <a:r>
              <a:rPr lang="en-US" sz="1800" dirty="0"/>
              <a:t>, and </a:t>
            </a:r>
            <a:r>
              <a:rPr lang="en-US" sz="1800" dirty="0" err="1"/>
              <a:t>total_pop</a:t>
            </a:r>
            <a:r>
              <a:rPr lang="en-US" sz="1800" dirty="0"/>
              <a:t> columns for records where </a:t>
            </a:r>
            <a:r>
              <a:rPr lang="en-US" sz="1800" dirty="0" err="1"/>
              <a:t>gisjoin</a:t>
            </a:r>
            <a:r>
              <a:rPr lang="en-US" sz="1800" dirty="0"/>
              <a:t> is equal to 'MA'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50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5B791-EA29-0B5E-30EA-E7C02C753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60" y="1728089"/>
            <a:ext cx="11029615" cy="2681986"/>
          </a:xfrm>
        </p:spPr>
        <p:txBody>
          <a:bodyPr>
            <a:norm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comparison operators (=, !=, &gt;, &lt;, &gt;=, &lt;=):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	SELECT </a:t>
            </a:r>
            <a:r>
              <a:rPr lang="en-US" dirty="0" err="1">
                <a:solidFill>
                  <a:srgbClr val="00B0F0"/>
                </a:solidFill>
              </a:rPr>
              <a:t>stusab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statea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total_pop</a:t>
            </a:r>
            <a:r>
              <a:rPr lang="en-US" dirty="0">
                <a:solidFill>
                  <a:srgbClr val="00B0F0"/>
                </a:solidFill>
              </a:rPr>
              <a:t> FROM ch04.us_attribute WHERE </a:t>
            </a:r>
            <a:r>
              <a:rPr lang="en-US" dirty="0" err="1">
                <a:solidFill>
                  <a:srgbClr val="00B0F0"/>
                </a:solidFill>
              </a:rPr>
              <a:t>total_pop</a:t>
            </a:r>
            <a:r>
              <a:rPr lang="en-US" dirty="0">
                <a:solidFill>
                  <a:srgbClr val="00B0F0"/>
                </a:solidFill>
              </a:rPr>
              <a:t> &gt; 10000;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	Exercise</a:t>
            </a:r>
          </a:p>
          <a:p>
            <a:pPr marL="0" indent="0">
              <a:buNone/>
            </a:pPr>
            <a:r>
              <a:rPr lang="en-US" dirty="0"/>
              <a:t>	Retrieve the </a:t>
            </a:r>
            <a:r>
              <a:rPr lang="en-US" dirty="0" err="1"/>
              <a:t>gisjoin</a:t>
            </a:r>
            <a:r>
              <a:rPr lang="en-US" dirty="0"/>
              <a:t>, </a:t>
            </a:r>
            <a:r>
              <a:rPr lang="en-US" dirty="0" err="1"/>
              <a:t>statea</a:t>
            </a:r>
            <a:r>
              <a:rPr lang="en-US" dirty="0"/>
              <a:t>, and </a:t>
            </a:r>
            <a:r>
              <a:rPr lang="en-US" dirty="0" err="1"/>
              <a:t>black_pop</a:t>
            </a:r>
            <a:r>
              <a:rPr lang="en-US" dirty="0"/>
              <a:t> columns for records where </a:t>
            </a:r>
            <a:r>
              <a:rPr lang="en-US" dirty="0" err="1"/>
              <a:t>black_pop</a:t>
            </a:r>
            <a:r>
              <a:rPr lang="en-US" dirty="0"/>
              <a:t> is less than 10000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F252E6-12EE-B9DF-D14F-C8F42C0F2D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025" y="701675"/>
            <a:ext cx="11029950" cy="612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Filtering Data with </a:t>
            </a:r>
            <a:r>
              <a:rPr lang="en-US" dirty="0">
                <a:solidFill>
                  <a:srgbClr val="00B0F0"/>
                </a:solidFill>
              </a:rPr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91848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4.1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1C00-17D1-D909-0555-6385A2C83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2294"/>
          </a:xfrm>
        </p:spPr>
        <p:txBody>
          <a:bodyPr/>
          <a:lstStyle/>
          <a:p>
            <a:r>
              <a:rPr lang="en-US" dirty="0"/>
              <a:t>Filtering Data with </a:t>
            </a:r>
            <a:r>
              <a:rPr lang="en-US" dirty="0">
                <a:solidFill>
                  <a:srgbClr val="00B0F0"/>
                </a:solidFill>
              </a:rPr>
              <a:t>WHERE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A4937-FA1C-73DA-BB84-12B721622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28570"/>
            <a:ext cx="11029615" cy="2995830"/>
          </a:xfrm>
        </p:spPr>
        <p:txBody>
          <a:bodyPr>
            <a:norm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logical operators (AND, OR, NOT):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None/>
            </a:pPr>
            <a:r>
              <a:rPr lang="en-US" sz="1800" dirty="0">
                <a:solidFill>
                  <a:srgbClr val="00B0F0"/>
                </a:solidFill>
              </a:rPr>
              <a:t>SELECT </a:t>
            </a:r>
            <a:r>
              <a:rPr lang="en-US" sz="1800" dirty="0" err="1">
                <a:solidFill>
                  <a:srgbClr val="00B0F0"/>
                </a:solidFill>
              </a:rPr>
              <a:t>stusab</a:t>
            </a:r>
            <a:r>
              <a:rPr lang="en-US" sz="1800" dirty="0">
                <a:solidFill>
                  <a:srgbClr val="00B0F0"/>
                </a:solidFill>
              </a:rPr>
              <a:t>, </a:t>
            </a:r>
            <a:r>
              <a:rPr lang="en-US" sz="1800" dirty="0" err="1">
                <a:solidFill>
                  <a:srgbClr val="00B0F0"/>
                </a:solidFill>
              </a:rPr>
              <a:t>statea</a:t>
            </a:r>
            <a:r>
              <a:rPr lang="en-US" sz="1800" dirty="0">
                <a:solidFill>
                  <a:srgbClr val="00B0F0"/>
                </a:solidFill>
              </a:rPr>
              <a:t>, </a:t>
            </a:r>
            <a:r>
              <a:rPr lang="en-US" sz="1800" dirty="0" err="1">
                <a:solidFill>
                  <a:srgbClr val="00B0F0"/>
                </a:solidFill>
              </a:rPr>
              <a:t>total_pop</a:t>
            </a:r>
            <a:r>
              <a:rPr lang="en-US" sz="1800" dirty="0">
                <a:solidFill>
                  <a:srgbClr val="00B0F0"/>
                </a:solidFill>
              </a:rPr>
              <a:t> FROM ch04.us_attribute WHERE </a:t>
            </a:r>
            <a:r>
              <a:rPr lang="en-US" sz="1800" dirty="0" err="1">
                <a:solidFill>
                  <a:srgbClr val="00B0F0"/>
                </a:solidFill>
              </a:rPr>
              <a:t>stusab</a:t>
            </a:r>
            <a:r>
              <a:rPr lang="en-US" sz="1800" dirty="0">
                <a:solidFill>
                  <a:srgbClr val="00B0F0"/>
                </a:solidFill>
              </a:rPr>
              <a:t> = 'California' AND </a:t>
            </a:r>
            <a:r>
              <a:rPr lang="en-US" sz="1800" dirty="0" err="1">
                <a:solidFill>
                  <a:srgbClr val="00B0F0"/>
                </a:solidFill>
              </a:rPr>
              <a:t>total_pop</a:t>
            </a:r>
            <a:r>
              <a:rPr lang="en-US" sz="1800" dirty="0">
                <a:solidFill>
                  <a:srgbClr val="00B0F0"/>
                </a:solidFill>
              </a:rPr>
              <a:t> &gt; 10000;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Exercise: </a:t>
            </a:r>
          </a:p>
          <a:p>
            <a:pPr marL="0" indent="0">
              <a:buNone/>
            </a:pPr>
            <a:r>
              <a:rPr lang="en-US" dirty="0"/>
              <a:t>Retrieve the </a:t>
            </a:r>
            <a:r>
              <a:rPr lang="en-US" dirty="0" err="1"/>
              <a:t>gisjoin</a:t>
            </a:r>
            <a:r>
              <a:rPr lang="en-US" dirty="0"/>
              <a:t>, </a:t>
            </a:r>
            <a:r>
              <a:rPr lang="en-US" dirty="0" err="1"/>
              <a:t>statea</a:t>
            </a:r>
            <a:r>
              <a:rPr lang="en-US" dirty="0"/>
              <a:t>, and </a:t>
            </a:r>
            <a:r>
              <a:rPr lang="en-US" dirty="0" err="1"/>
              <a:t>black_pop</a:t>
            </a:r>
            <a:r>
              <a:rPr lang="en-US" dirty="0"/>
              <a:t>, master columns for records where </a:t>
            </a:r>
            <a:r>
              <a:rPr lang="en-US" dirty="0" err="1"/>
              <a:t>gisjoin</a:t>
            </a:r>
            <a:r>
              <a:rPr lang="en-US" dirty="0"/>
              <a:t> = ‘MA’, </a:t>
            </a:r>
            <a:r>
              <a:rPr lang="en-US" dirty="0" err="1"/>
              <a:t>total_pop</a:t>
            </a:r>
            <a:r>
              <a:rPr lang="en-US" dirty="0"/>
              <a:t> &gt; 5000, master &gt; 500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55805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E49D6-98C2-3EF0-1D38-C4754724F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774" y="2346769"/>
            <a:ext cx="10239375" cy="3168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SELECT </a:t>
            </a:r>
            <a:r>
              <a:rPr lang="en-US" dirty="0" err="1">
                <a:solidFill>
                  <a:srgbClr val="00B0F0"/>
                </a:solidFill>
              </a:rPr>
              <a:t>stusab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statea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total_pop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FROM ch04.us_attribute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ORDER BY </a:t>
            </a:r>
            <a:r>
              <a:rPr lang="en-US" dirty="0" err="1">
                <a:solidFill>
                  <a:srgbClr val="00B0F0"/>
                </a:solidFill>
              </a:rPr>
              <a:t>total_pop</a:t>
            </a:r>
            <a:r>
              <a:rPr lang="en-US" dirty="0">
                <a:solidFill>
                  <a:srgbClr val="00B0F0"/>
                </a:solidFill>
              </a:rPr>
              <a:t> DESC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LIMIT 10;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Exercise:</a:t>
            </a:r>
          </a:p>
          <a:p>
            <a:pPr marL="0" indent="0">
              <a:buNone/>
            </a:pPr>
            <a:r>
              <a:rPr lang="en-US" dirty="0"/>
              <a:t>Retrieve the </a:t>
            </a:r>
            <a:r>
              <a:rPr lang="en-US" dirty="0" err="1"/>
              <a:t>stusab</a:t>
            </a:r>
            <a:r>
              <a:rPr lang="en-US" dirty="0"/>
              <a:t>, </a:t>
            </a:r>
            <a:r>
              <a:rPr lang="en-US" dirty="0" err="1"/>
              <a:t>statea</a:t>
            </a:r>
            <a:r>
              <a:rPr lang="en-US" dirty="0"/>
              <a:t>, and </a:t>
            </a:r>
            <a:r>
              <a:rPr lang="en-US" dirty="0" err="1"/>
              <a:t>total_pop</a:t>
            </a:r>
            <a:r>
              <a:rPr lang="en-US" dirty="0"/>
              <a:t> columns for records which are 10 least populated region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AED701-5D75-0048-6A91-C59203767456}"/>
              </a:ext>
            </a:extLst>
          </p:cNvPr>
          <p:cNvSpPr txBox="1">
            <a:spLocks/>
          </p:cNvSpPr>
          <p:nvPr/>
        </p:nvSpPr>
        <p:spPr>
          <a:xfrm>
            <a:off x="657391" y="715885"/>
            <a:ext cx="11029616" cy="698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ORDER Data with </a:t>
            </a:r>
            <a:r>
              <a:rPr lang="en-US" dirty="0">
                <a:solidFill>
                  <a:srgbClr val="00B0F0"/>
                </a:solidFill>
              </a:rPr>
              <a:t>ORDER 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65E91-364F-9FE3-6D0F-4C01BFF9F05F}"/>
              </a:ext>
            </a:extLst>
          </p:cNvPr>
          <p:cNvSpPr txBox="1"/>
          <p:nvPr/>
        </p:nvSpPr>
        <p:spPr>
          <a:xfrm>
            <a:off x="819318" y="159650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Display the top 10 most populated counties.</a:t>
            </a:r>
          </a:p>
        </p:txBody>
      </p:sp>
    </p:spTree>
    <p:extLst>
      <p:ext uri="{BB962C8B-B14F-4D97-AF65-F5344CB8AC3E}">
        <p14:creationId xmlns:p14="http://schemas.microsoft.com/office/powerpoint/2010/main" val="1966093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0ECE-EF83-01D1-B0E6-59C75328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6569"/>
          </a:xfrm>
        </p:spPr>
        <p:txBody>
          <a:bodyPr/>
          <a:lstStyle/>
          <a:p>
            <a:r>
              <a:rPr lang="en-US" dirty="0"/>
              <a:t>Group data by </a:t>
            </a:r>
            <a:r>
              <a:rPr lang="en-US" dirty="0">
                <a:solidFill>
                  <a:srgbClr val="00B0F0"/>
                </a:solidFill>
              </a:rPr>
              <a:t>group by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550DA5-EEC3-B444-10C2-58B7C7E5181A}"/>
              </a:ext>
            </a:extLst>
          </p:cNvPr>
          <p:cNvSpPr txBox="1"/>
          <p:nvPr/>
        </p:nvSpPr>
        <p:spPr>
          <a:xfrm>
            <a:off x="923925" y="1573767"/>
            <a:ext cx="10686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 GROUP BY clause is used to create one output row per each group and produces summary values for the selected columns.</a:t>
            </a:r>
          </a:p>
          <a:p>
            <a:endParaRPr lang="en-US" sz="2400" dirty="0"/>
          </a:p>
          <a:p>
            <a:r>
              <a:rPr lang="en-US" sz="2400" dirty="0"/>
              <a:t>Find the number of counties in each state.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4B13B1-DD8B-8E51-0CFB-3E47F0DB69A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23925" y="3305352"/>
            <a:ext cx="11029950" cy="3270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rgbClr val="00B0F0"/>
                </a:solidFill>
              </a:rPr>
              <a:t>SELECT </a:t>
            </a:r>
            <a:r>
              <a:rPr lang="en-US" dirty="0" err="1">
                <a:solidFill>
                  <a:srgbClr val="00B0F0"/>
                </a:solidFill>
              </a:rPr>
              <a:t>stusab</a:t>
            </a:r>
            <a:r>
              <a:rPr lang="en-US" dirty="0">
                <a:solidFill>
                  <a:srgbClr val="00B0F0"/>
                </a:solidFill>
              </a:rPr>
              <a:t>, COUNT(COUNTY) AS </a:t>
            </a:r>
            <a:r>
              <a:rPr lang="en-US" dirty="0" err="1">
                <a:solidFill>
                  <a:srgbClr val="00B0F0"/>
                </a:solidFill>
              </a:rPr>
              <a:t>county_count</a:t>
            </a:r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rgbClr val="00B0F0"/>
                </a:solidFill>
              </a:rPr>
              <a:t>FROM ch04.us_attribute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rgbClr val="00B0F0"/>
                </a:solidFill>
              </a:rPr>
              <a:t>GROUP BY </a:t>
            </a:r>
            <a:r>
              <a:rPr lang="en-US" dirty="0" err="1">
                <a:solidFill>
                  <a:srgbClr val="00B0F0"/>
                </a:solidFill>
              </a:rPr>
              <a:t>stusab</a:t>
            </a:r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rgbClr val="00B0F0"/>
                </a:solidFill>
              </a:rPr>
              <a:t>ORDER BY </a:t>
            </a:r>
            <a:r>
              <a:rPr lang="en-US" dirty="0" err="1">
                <a:solidFill>
                  <a:srgbClr val="00B0F0"/>
                </a:solidFill>
              </a:rPr>
              <a:t>county_count</a:t>
            </a:r>
            <a:r>
              <a:rPr lang="en-US" dirty="0">
                <a:solidFill>
                  <a:srgbClr val="00B0F0"/>
                </a:solidFill>
              </a:rPr>
              <a:t> DESC;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b="1" dirty="0">
                <a:solidFill>
                  <a:schemeClr val="tx1"/>
                </a:solidFill>
              </a:rPr>
              <a:t>Exercise: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Retrieve the top 10 states (</a:t>
            </a:r>
            <a:r>
              <a:rPr lang="en-US" dirty="0" err="1">
                <a:solidFill>
                  <a:schemeClr val="tx1"/>
                </a:solidFill>
              </a:rPr>
              <a:t>stusab</a:t>
            </a:r>
            <a:r>
              <a:rPr lang="en-US" dirty="0">
                <a:solidFill>
                  <a:schemeClr val="tx1"/>
                </a:solidFill>
              </a:rPr>
              <a:t>) with the highest number of census tracts</a:t>
            </a:r>
          </a:p>
        </p:txBody>
      </p:sp>
    </p:spTree>
    <p:extLst>
      <p:ext uri="{BB962C8B-B14F-4D97-AF65-F5344CB8AC3E}">
        <p14:creationId xmlns:p14="http://schemas.microsoft.com/office/powerpoint/2010/main" val="657789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779F1C-2AF8-190C-CDD7-EB000E3F2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EB2D883-CC49-873D-17D3-E3DDF2B4D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72A7C83-8007-A15F-D258-CA4D0B079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38BD81-E8D0-25C6-724B-9A0E7B007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7AF868-A3F9-529E-6CC4-0C111EB37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69A8D6E-6288-639D-50E0-4BC53659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7FEE1D-9FA8-5072-4E3F-AFB9C5C99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7518EB3-EC57-D5D2-7953-B9EC4AB47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C85A2-81E4-165A-1E2F-18516C7BE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4.6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QUERY LANGUAGE: AGGREGATE FUNCTION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FC64AD0-353D-2008-E63C-ACA0DC339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89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7578B-8C8B-1F54-3BD1-5572B57EF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5144"/>
          </a:xfrm>
        </p:spPr>
        <p:txBody>
          <a:bodyPr/>
          <a:lstStyle/>
          <a:p>
            <a:r>
              <a:rPr lang="en-US" b="1" dirty="0"/>
              <a:t>AGGREGATE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07471-AA7D-0309-EF36-35A594438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26464"/>
            <a:ext cx="11029615" cy="7547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373D3F"/>
                </a:solidFill>
                <a:effectLst/>
              </a:rPr>
              <a:t>Aggregate functions perform a calculation on a set of values and return a single, or summary, value.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DDD14-4DFC-75F7-89E5-D249CDD42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610" y="2066925"/>
            <a:ext cx="7018665" cy="424520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30C8B-5427-7EB0-080E-9B58032E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Table source: https://opentextbc.ca/dbdesign01/chapter/chapter-sql-dml/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47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A73EB-96FE-544E-7BB5-A61B3BCA4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568" y="2494464"/>
            <a:ext cx="5381458" cy="2076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SELECT </a:t>
            </a:r>
            <a:r>
              <a:rPr lang="en-US" dirty="0" err="1">
                <a:solidFill>
                  <a:srgbClr val="00B0F0"/>
                </a:solidFill>
              </a:rPr>
              <a:t>stusab</a:t>
            </a:r>
            <a:r>
              <a:rPr lang="en-US" dirty="0">
                <a:solidFill>
                  <a:srgbClr val="00B0F0"/>
                </a:solidFill>
              </a:rPr>
              <a:t>, SUM(</a:t>
            </a:r>
            <a:r>
              <a:rPr lang="en-US" dirty="0" err="1">
                <a:solidFill>
                  <a:srgbClr val="00B0F0"/>
                </a:solidFill>
              </a:rPr>
              <a:t>total_pop</a:t>
            </a:r>
            <a:r>
              <a:rPr lang="en-US" dirty="0">
                <a:solidFill>
                  <a:srgbClr val="00B0F0"/>
                </a:solidFill>
              </a:rPr>
              <a:t> ) AS </a:t>
            </a:r>
            <a:r>
              <a:rPr lang="en-US" dirty="0" err="1">
                <a:solidFill>
                  <a:srgbClr val="00B0F0"/>
                </a:solidFill>
              </a:rPr>
              <a:t>total_population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FROM ch04.us_attribute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GROUP BY </a:t>
            </a:r>
            <a:r>
              <a:rPr lang="en-US" dirty="0" err="1">
                <a:solidFill>
                  <a:srgbClr val="00B0F0"/>
                </a:solidFill>
              </a:rPr>
              <a:t>stusab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ORDER BY </a:t>
            </a:r>
            <a:r>
              <a:rPr lang="en-US" dirty="0" err="1">
                <a:solidFill>
                  <a:srgbClr val="00B0F0"/>
                </a:solidFill>
              </a:rPr>
              <a:t>total_population</a:t>
            </a:r>
            <a:r>
              <a:rPr lang="en-US" dirty="0">
                <a:solidFill>
                  <a:srgbClr val="00B0F0"/>
                </a:solidFill>
              </a:rPr>
              <a:t> DESC;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9D1FCC-A804-5BC3-9546-0246F154B8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81192" y="796781"/>
            <a:ext cx="79029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Calculate the Total Population by State (</a:t>
            </a:r>
            <a:r>
              <a:rPr lang="en-US" altLang="en-US" dirty="0">
                <a:solidFill>
                  <a:srgbClr val="00B0F0"/>
                </a:solidFill>
              </a:rPr>
              <a:t>SUM</a:t>
            </a:r>
            <a:r>
              <a:rPr lang="en-US" altLang="en-US" dirty="0"/>
              <a:t>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5BD7B-61A9-548B-1B2C-12B72448E76F}"/>
              </a:ext>
            </a:extLst>
          </p:cNvPr>
          <p:cNvSpPr txBox="1"/>
          <p:nvPr/>
        </p:nvSpPr>
        <p:spPr>
          <a:xfrm>
            <a:off x="942975" y="167640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Find the total population for each state.</a:t>
            </a:r>
          </a:p>
        </p:txBody>
      </p:sp>
    </p:spTree>
    <p:extLst>
      <p:ext uri="{BB962C8B-B14F-4D97-AF65-F5344CB8AC3E}">
        <p14:creationId xmlns:p14="http://schemas.microsoft.com/office/powerpoint/2010/main" val="3542310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75AF7-DF9A-351B-4E73-17442ADC1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274" y="2131314"/>
            <a:ext cx="9115425" cy="36344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SELECT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</a:t>
            </a:r>
            <a:r>
              <a:rPr lang="en-US" dirty="0" err="1">
                <a:solidFill>
                  <a:srgbClr val="00B0F0"/>
                </a:solidFill>
              </a:rPr>
              <a:t>stusab,statea</a:t>
            </a:r>
            <a:r>
              <a:rPr lang="en-US" dirty="0">
                <a:solidFill>
                  <a:srgbClr val="00B0F0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100.0 * Sum(</a:t>
            </a:r>
            <a:r>
              <a:rPr lang="en-US" dirty="0" err="1">
                <a:solidFill>
                  <a:srgbClr val="00B0F0"/>
                </a:solidFill>
              </a:rPr>
              <a:t>white_pop</a:t>
            </a:r>
            <a:r>
              <a:rPr lang="en-US" dirty="0">
                <a:solidFill>
                  <a:srgbClr val="00B0F0"/>
                </a:solidFill>
              </a:rPr>
              <a:t>)/Sum(</a:t>
            </a:r>
            <a:r>
              <a:rPr lang="en-US" dirty="0" err="1">
                <a:solidFill>
                  <a:srgbClr val="00B0F0"/>
                </a:solidFill>
              </a:rPr>
              <a:t>total_pop</a:t>
            </a:r>
            <a:r>
              <a:rPr lang="en-US" dirty="0">
                <a:solidFill>
                  <a:srgbClr val="00B0F0"/>
                </a:solidFill>
              </a:rPr>
              <a:t>) AS </a:t>
            </a:r>
            <a:r>
              <a:rPr lang="en-US" dirty="0" err="1">
                <a:solidFill>
                  <a:srgbClr val="00B0F0"/>
                </a:solidFill>
              </a:rPr>
              <a:t>white_pct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FROM ch04.us_attribute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GROUP BY </a:t>
            </a:r>
            <a:r>
              <a:rPr lang="en-US" dirty="0" err="1">
                <a:solidFill>
                  <a:srgbClr val="00B0F0"/>
                </a:solidFill>
              </a:rPr>
              <a:t>statea,stusab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ORDER BY </a:t>
            </a:r>
            <a:r>
              <a:rPr lang="en-US" dirty="0" err="1">
                <a:solidFill>
                  <a:srgbClr val="00B0F0"/>
                </a:solidFill>
              </a:rPr>
              <a:t>white_pct</a:t>
            </a:r>
            <a:r>
              <a:rPr lang="en-US" dirty="0">
                <a:solidFill>
                  <a:srgbClr val="00B0F0"/>
                </a:solidFill>
              </a:rPr>
              <a:t> DESC;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Exercise: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Calculate the proportion of people with both an associate and a master’s degree as a percentage of the total population,  and sort the results in descending order.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B36FC6-7BEC-7ACC-069F-89F9AF59D292}"/>
              </a:ext>
            </a:extLst>
          </p:cNvPr>
          <p:cNvSpPr txBox="1"/>
          <p:nvPr/>
        </p:nvSpPr>
        <p:spPr>
          <a:xfrm>
            <a:off x="581192" y="964167"/>
            <a:ext cx="9391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each census tract, what percentage of the population is white?</a:t>
            </a:r>
          </a:p>
        </p:txBody>
      </p:sp>
    </p:spTree>
    <p:extLst>
      <p:ext uri="{BB962C8B-B14F-4D97-AF65-F5344CB8AC3E}">
        <p14:creationId xmlns:p14="http://schemas.microsoft.com/office/powerpoint/2010/main" val="1866250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CD246-54A0-4524-96B8-FB4A92E0C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792" y="2340865"/>
            <a:ext cx="5029033" cy="20215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SELECT </a:t>
            </a:r>
            <a:r>
              <a:rPr lang="en-US" dirty="0" err="1">
                <a:solidFill>
                  <a:srgbClr val="00B0F0"/>
                </a:solidFill>
              </a:rPr>
              <a:t>stusab</a:t>
            </a:r>
            <a:r>
              <a:rPr lang="en-US" dirty="0">
                <a:solidFill>
                  <a:srgbClr val="00B0F0"/>
                </a:solidFill>
              </a:rPr>
              <a:t>, AVG(</a:t>
            </a:r>
            <a:r>
              <a:rPr lang="en-US" dirty="0" err="1">
                <a:solidFill>
                  <a:srgbClr val="00B0F0"/>
                </a:solidFill>
              </a:rPr>
              <a:t>total_pop</a:t>
            </a:r>
            <a:r>
              <a:rPr lang="en-US" dirty="0">
                <a:solidFill>
                  <a:srgbClr val="00B0F0"/>
                </a:solidFill>
              </a:rPr>
              <a:t>) AS </a:t>
            </a:r>
            <a:r>
              <a:rPr lang="en-US" dirty="0" err="1">
                <a:solidFill>
                  <a:srgbClr val="00B0F0"/>
                </a:solidFill>
              </a:rPr>
              <a:t>avg_population</a:t>
            </a:r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FROM ch04.us_attribute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GROUP BY </a:t>
            </a:r>
            <a:r>
              <a:rPr lang="en-US" dirty="0" err="1">
                <a:solidFill>
                  <a:srgbClr val="00B0F0"/>
                </a:solidFill>
              </a:rPr>
              <a:t>stusab</a:t>
            </a:r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ORDER BY </a:t>
            </a:r>
            <a:r>
              <a:rPr lang="en-US" dirty="0" err="1">
                <a:solidFill>
                  <a:srgbClr val="00B0F0"/>
                </a:solidFill>
              </a:rPr>
              <a:t>avg_population</a:t>
            </a:r>
            <a:r>
              <a:rPr lang="en-US" dirty="0">
                <a:solidFill>
                  <a:srgbClr val="00B0F0"/>
                </a:solidFill>
              </a:rPr>
              <a:t> DESC;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C5C95E-714C-9C62-EC89-FD33BEE41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81192" y="749156"/>
            <a:ext cx="80450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Find the Average Population of Counties (</a:t>
            </a:r>
            <a:r>
              <a:rPr lang="en-US" altLang="en-US" dirty="0">
                <a:solidFill>
                  <a:srgbClr val="00B0F0"/>
                </a:solidFill>
              </a:rPr>
              <a:t>AVG</a:t>
            </a:r>
            <a:r>
              <a:rPr lang="en-US" altLang="en-US" dirty="0"/>
              <a:t>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DA462-320B-23AF-667F-9EFDF0C6A37B}"/>
              </a:ext>
            </a:extLst>
          </p:cNvPr>
          <p:cNvSpPr txBox="1"/>
          <p:nvPr/>
        </p:nvSpPr>
        <p:spPr>
          <a:xfrm>
            <a:off x="857250" y="1504807"/>
            <a:ext cx="811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Calculate the average population of all counties in each state.</a:t>
            </a:r>
          </a:p>
        </p:txBody>
      </p:sp>
    </p:spTree>
    <p:extLst>
      <p:ext uri="{BB962C8B-B14F-4D97-AF65-F5344CB8AC3E}">
        <p14:creationId xmlns:p14="http://schemas.microsoft.com/office/powerpoint/2010/main" val="12659159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1ABE-5AA3-7CB7-F872-5AAAD591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50394"/>
          </a:xfrm>
        </p:spPr>
        <p:txBody>
          <a:bodyPr>
            <a:normAutofit/>
          </a:bodyPr>
          <a:lstStyle/>
          <a:p>
            <a:r>
              <a:rPr lang="en-US" dirty="0"/>
              <a:t>Pattern matching using </a:t>
            </a:r>
            <a:r>
              <a:rPr lang="en-US" dirty="0">
                <a:solidFill>
                  <a:srgbClr val="00B0F0"/>
                </a:solidFill>
              </a:rPr>
              <a:t>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7DBBC-C2AD-AAE9-FDA8-0216703C1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1" y="1984819"/>
            <a:ext cx="8743950" cy="3253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SELECT </a:t>
            </a:r>
            <a:r>
              <a:rPr lang="en-US" sz="2400" dirty="0" err="1">
                <a:solidFill>
                  <a:srgbClr val="00B0F0"/>
                </a:solidFill>
              </a:rPr>
              <a:t>stusab</a:t>
            </a:r>
            <a:r>
              <a:rPr lang="en-US" sz="2400" dirty="0">
                <a:solidFill>
                  <a:srgbClr val="00B0F0"/>
                </a:solidFill>
              </a:rPr>
              <a:t>, </a:t>
            </a:r>
            <a:r>
              <a:rPr lang="en-US" sz="2400" dirty="0" err="1">
                <a:solidFill>
                  <a:srgbClr val="00B0F0"/>
                </a:solidFill>
              </a:rPr>
              <a:t>statea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FROM ch04.us_attribute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WHERE </a:t>
            </a:r>
            <a:r>
              <a:rPr lang="en-US" sz="2400" dirty="0" err="1">
                <a:solidFill>
                  <a:srgbClr val="00B0F0"/>
                </a:solidFill>
              </a:rPr>
              <a:t>stusab</a:t>
            </a:r>
            <a:r>
              <a:rPr lang="en-US" sz="2400" dirty="0">
                <a:solidFill>
                  <a:srgbClr val="00B0F0"/>
                </a:solidFill>
              </a:rPr>
              <a:t> LIKE 'Mass%’;</a:t>
            </a:r>
          </a:p>
          <a:p>
            <a:pPr marL="0" indent="0">
              <a:buNone/>
            </a:pPr>
            <a:endParaRPr lang="en-US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Exercise: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Calculate the </a:t>
            </a:r>
            <a:r>
              <a:rPr lang="en-US" sz="2400" dirty="0" err="1">
                <a:solidFill>
                  <a:schemeClr val="tx1"/>
                </a:solidFill>
              </a:rPr>
              <a:t>total_pop</a:t>
            </a:r>
            <a:r>
              <a:rPr lang="en-US" sz="2400" dirty="0">
                <a:solidFill>
                  <a:schemeClr val="tx1"/>
                </a:solidFill>
              </a:rPr>
              <a:t> for </a:t>
            </a:r>
            <a:r>
              <a:rPr lang="en-US" sz="2400" dirty="0" err="1">
                <a:solidFill>
                  <a:schemeClr val="tx1"/>
                </a:solidFill>
              </a:rPr>
              <a:t>stusab</a:t>
            </a:r>
            <a:r>
              <a:rPr lang="en-US" sz="2400" dirty="0">
                <a:solidFill>
                  <a:schemeClr val="tx1"/>
                </a:solidFill>
              </a:rPr>
              <a:t> WHERE </a:t>
            </a:r>
            <a:r>
              <a:rPr lang="en-US" sz="2400" dirty="0" err="1">
                <a:solidFill>
                  <a:schemeClr val="tx1"/>
                </a:solidFill>
              </a:rPr>
              <a:t>stusab</a:t>
            </a:r>
            <a:r>
              <a:rPr lang="en-US" sz="2400" dirty="0">
                <a:solidFill>
                  <a:schemeClr val="tx1"/>
                </a:solidFill>
              </a:rPr>
              <a:t> start with letter 'A'</a:t>
            </a:r>
          </a:p>
        </p:txBody>
      </p:sp>
    </p:spTree>
    <p:extLst>
      <p:ext uri="{BB962C8B-B14F-4D97-AF65-F5344CB8AC3E}">
        <p14:creationId xmlns:p14="http://schemas.microsoft.com/office/powerpoint/2010/main" val="37378335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05FAE-9CF4-C81C-93C8-594E22A1C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1821561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B0F0"/>
                </a:solidFill>
                <a:effectLst/>
                <a:latin typeface="Lora" pitchFamily="2" charset="0"/>
              </a:rPr>
              <a:t>LIKE ‘% Mc’</a:t>
            </a:r>
          </a:p>
          <a:p>
            <a:r>
              <a:rPr lang="en-US" b="0" i="0" dirty="0">
                <a:solidFill>
                  <a:srgbClr val="373D3F"/>
                </a:solidFill>
                <a:effectLst/>
                <a:latin typeface="Lora" pitchFamily="2" charset="0"/>
              </a:rPr>
              <a:t>LIKE ‘Mc%’ searches for all records that end with the letters “Mc”</a:t>
            </a:r>
          </a:p>
          <a:p>
            <a:pPr marL="0" indent="0">
              <a:buNone/>
            </a:pPr>
            <a:r>
              <a:rPr lang="en-US" dirty="0">
                <a:solidFill>
                  <a:srgbClr val="373D3F"/>
                </a:solidFill>
                <a:latin typeface="Lora" pitchFamily="2" charset="0"/>
              </a:rPr>
              <a:t>LIKE ‘</a:t>
            </a:r>
            <a:r>
              <a:rPr lang="en-US" b="0" i="0" dirty="0">
                <a:solidFill>
                  <a:srgbClr val="373D3F"/>
                </a:solidFill>
                <a:effectLst/>
                <a:latin typeface="Lora" pitchFamily="2" charset="0"/>
              </a:rPr>
              <a:t>%</a:t>
            </a:r>
            <a:r>
              <a:rPr lang="en-US" b="0" i="0" dirty="0" err="1">
                <a:solidFill>
                  <a:srgbClr val="373D3F"/>
                </a:solidFill>
                <a:effectLst/>
                <a:latin typeface="Lora" pitchFamily="2" charset="0"/>
              </a:rPr>
              <a:t>en</a:t>
            </a:r>
            <a:r>
              <a:rPr lang="en-US" b="0" i="0" dirty="0">
                <a:solidFill>
                  <a:srgbClr val="373D3F"/>
                </a:solidFill>
                <a:effectLst/>
                <a:latin typeface="Lora" pitchFamily="2" charset="0"/>
              </a:rPr>
              <a:t>%’ </a:t>
            </a:r>
          </a:p>
          <a:p>
            <a:r>
              <a:rPr lang="en-US" b="0" i="0" dirty="0">
                <a:solidFill>
                  <a:srgbClr val="373D3F"/>
                </a:solidFill>
                <a:effectLst/>
                <a:latin typeface="Lora" pitchFamily="2" charset="0"/>
              </a:rPr>
              <a:t>LIKE ‘%</a:t>
            </a:r>
            <a:r>
              <a:rPr lang="en-US" b="0" i="0" dirty="0" err="1">
                <a:solidFill>
                  <a:srgbClr val="373D3F"/>
                </a:solidFill>
                <a:effectLst/>
                <a:latin typeface="Lora" pitchFamily="2" charset="0"/>
              </a:rPr>
              <a:t>en</a:t>
            </a:r>
            <a:r>
              <a:rPr lang="en-US" b="0" i="0" dirty="0">
                <a:solidFill>
                  <a:srgbClr val="373D3F"/>
                </a:solidFill>
                <a:effectLst/>
                <a:latin typeface="Lora" pitchFamily="2" charset="0"/>
              </a:rPr>
              <a:t>%’ searches for all records that have the letters “</a:t>
            </a:r>
            <a:r>
              <a:rPr lang="en-US" b="0" i="0" dirty="0" err="1">
                <a:solidFill>
                  <a:srgbClr val="373D3F"/>
                </a:solidFill>
                <a:effectLst/>
                <a:latin typeface="Lora" pitchFamily="2" charset="0"/>
              </a:rPr>
              <a:t>en</a:t>
            </a:r>
            <a:r>
              <a:rPr lang="en-US" b="0" i="0" dirty="0">
                <a:solidFill>
                  <a:srgbClr val="373D3F"/>
                </a:solidFill>
                <a:effectLst/>
                <a:latin typeface="Lora" pitchFamily="2" charset="0"/>
              </a:rPr>
              <a:t>”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5CFE94-06C9-F81A-6FB9-6D760648C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622300"/>
          </a:xfrm>
        </p:spPr>
        <p:txBody>
          <a:bodyPr>
            <a:normAutofit/>
          </a:bodyPr>
          <a:lstStyle/>
          <a:p>
            <a:r>
              <a:rPr lang="en-US" dirty="0"/>
              <a:t>Pattern matching using </a:t>
            </a:r>
            <a:r>
              <a:rPr lang="en-US" dirty="0">
                <a:solidFill>
                  <a:srgbClr val="00B0F0"/>
                </a:solidFill>
              </a:rPr>
              <a:t>like</a:t>
            </a:r>
          </a:p>
        </p:txBody>
      </p:sp>
    </p:spTree>
    <p:extLst>
      <p:ext uri="{BB962C8B-B14F-4D97-AF65-F5344CB8AC3E}">
        <p14:creationId xmlns:p14="http://schemas.microsoft.com/office/powerpoint/2010/main" val="402389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486C-0BE9-1219-27ED-8AE5F526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6094"/>
          </a:xfrm>
        </p:spPr>
        <p:txBody>
          <a:bodyPr/>
          <a:lstStyle/>
          <a:p>
            <a:r>
              <a:rPr lang="en-US" dirty="0"/>
              <a:t>Structured query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2BD3-C613-EEE2-9D9B-C5B0A6B58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3614"/>
            <a:ext cx="11029615" cy="1945386"/>
          </a:xfrm>
        </p:spPr>
        <p:txBody>
          <a:bodyPr/>
          <a:lstStyle/>
          <a:p>
            <a:r>
              <a:rPr lang="en-US" dirty="0"/>
              <a:t>SQL (Structured Query Language): </a:t>
            </a:r>
          </a:p>
          <a:p>
            <a:pPr marL="0" indent="0">
              <a:buNone/>
            </a:pPr>
            <a:r>
              <a:rPr lang="en-US" dirty="0"/>
              <a:t>SQL is a standard language for managing relational databases. It provides a set of commands for performing various operations such as querying data, updating data, creating and modifying database schema, and managing access controls.</a:t>
            </a:r>
          </a:p>
        </p:txBody>
      </p:sp>
    </p:spTree>
    <p:extLst>
      <p:ext uri="{BB962C8B-B14F-4D97-AF65-F5344CB8AC3E}">
        <p14:creationId xmlns:p14="http://schemas.microsoft.com/office/powerpoint/2010/main" val="15271014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C85C2-8091-701C-BB27-A126BA8E4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058" y="1712213"/>
            <a:ext cx="5105233" cy="3783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SELECT </a:t>
            </a:r>
            <a:r>
              <a:rPr lang="en-US" dirty="0" err="1">
                <a:solidFill>
                  <a:srgbClr val="00B0F0"/>
                </a:solidFill>
              </a:rPr>
              <a:t>stusab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statea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total_pop</a:t>
            </a:r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FROM ch04.us_attribute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WHERE </a:t>
            </a:r>
            <a:r>
              <a:rPr lang="en-US" dirty="0" err="1">
                <a:solidFill>
                  <a:srgbClr val="00B0F0"/>
                </a:solidFill>
              </a:rPr>
              <a:t>stusab</a:t>
            </a:r>
            <a:r>
              <a:rPr lang="en-US" dirty="0">
                <a:solidFill>
                  <a:srgbClr val="00B0F0"/>
                </a:solidFill>
              </a:rPr>
              <a:t> IN ('Texas',  'Florida’);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SELECT </a:t>
            </a:r>
            <a:r>
              <a:rPr lang="en-US" dirty="0" err="1">
                <a:solidFill>
                  <a:srgbClr val="00B0F0"/>
                </a:solidFill>
              </a:rPr>
              <a:t>stusab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statea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total_pop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FROM ch04.us_attribute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WHERE </a:t>
            </a:r>
            <a:r>
              <a:rPr lang="en-US" dirty="0" err="1">
                <a:solidFill>
                  <a:srgbClr val="00B0F0"/>
                </a:solidFill>
              </a:rPr>
              <a:t>total_pop</a:t>
            </a:r>
            <a:r>
              <a:rPr lang="en-US" dirty="0">
                <a:solidFill>
                  <a:srgbClr val="00B0F0"/>
                </a:solidFill>
              </a:rPr>
              <a:t> BETWEEN 10000 AND 20000;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3CD951-1185-12E7-1BF6-31C947A3B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669925"/>
          </a:xfrm>
        </p:spPr>
        <p:txBody>
          <a:bodyPr>
            <a:normAutofit/>
          </a:bodyPr>
          <a:lstStyle/>
          <a:p>
            <a:r>
              <a:rPr lang="en-US" dirty="0"/>
              <a:t>Pattern matching using </a:t>
            </a:r>
            <a:r>
              <a:rPr lang="en-US" dirty="0">
                <a:solidFill>
                  <a:srgbClr val="00B0F0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>
                <a:solidFill>
                  <a:srgbClr val="00B0F0"/>
                </a:solidFill>
              </a:rPr>
              <a:t> between</a:t>
            </a:r>
          </a:p>
        </p:txBody>
      </p:sp>
    </p:spTree>
    <p:extLst>
      <p:ext uri="{BB962C8B-B14F-4D97-AF65-F5344CB8AC3E}">
        <p14:creationId xmlns:p14="http://schemas.microsoft.com/office/powerpoint/2010/main" val="128510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BF65-70AE-A994-C6F9-9CF82AD6F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7"/>
            <a:ext cx="11029616" cy="574194"/>
          </a:xfrm>
        </p:spPr>
        <p:txBody>
          <a:bodyPr/>
          <a:lstStyle/>
          <a:p>
            <a:r>
              <a:rPr lang="en-US" dirty="0"/>
              <a:t>CREATE A TABLE FROM EXISTING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545FA-969A-ECE8-5505-1552DC0C9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718" y="1611757"/>
            <a:ext cx="4524208" cy="36344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CREATE TABLE ch04.MA AS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SELECT </a:t>
            </a:r>
            <a:r>
              <a:rPr lang="en-US" dirty="0" err="1">
                <a:solidFill>
                  <a:srgbClr val="00B0F0"/>
                </a:solidFill>
              </a:rPr>
              <a:t>geo_id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stusab,statea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total_pop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FROM ch04.us_attribute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WHERE </a:t>
            </a:r>
            <a:r>
              <a:rPr lang="en-US" dirty="0" err="1">
                <a:solidFill>
                  <a:srgbClr val="00B0F0"/>
                </a:solidFill>
              </a:rPr>
              <a:t>gisjoin</a:t>
            </a:r>
            <a:r>
              <a:rPr lang="en-US" dirty="0">
                <a:solidFill>
                  <a:srgbClr val="00B0F0"/>
                </a:solidFill>
              </a:rPr>
              <a:t> IN ('MA');</a:t>
            </a:r>
          </a:p>
        </p:txBody>
      </p:sp>
    </p:spTree>
    <p:extLst>
      <p:ext uri="{BB962C8B-B14F-4D97-AF65-F5344CB8AC3E}">
        <p14:creationId xmlns:p14="http://schemas.microsoft.com/office/powerpoint/2010/main" val="8172066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B09AFC-4753-0E0B-8AD8-D38454F8C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72CFEAC-CFD9-0E00-C33E-C8DE7CB5C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48DEB9F-8785-6C38-6D24-8C0267166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A8DD27-F27A-F551-5B1A-7DC2058D8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3F792A8-4D92-8926-8ECD-BEE2CC3B0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56D7E06-DA11-8F3B-4AF9-E3F4A5DDF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0855C5E-C3DA-3C60-8E73-1BEEC7578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1FD2CB-6C3B-D9BD-5A2F-DF15FD5C1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D3687-4C6B-871A-CEF5-B329FF6C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4.7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MANIPULATE LANGUAGE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FA983C5-D395-A8CD-6649-936761F20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71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2EF7E-E34F-A266-ACEB-414264FC5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21819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INSERT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69220-7514-B9FC-2947-7A2F69F8D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88388"/>
            <a:ext cx="11029615" cy="4126611"/>
          </a:xfrm>
        </p:spPr>
        <p:txBody>
          <a:bodyPr>
            <a:normAutofit/>
          </a:bodyPr>
          <a:lstStyle/>
          <a:p>
            <a:pPr algn="l"/>
            <a:r>
              <a:rPr lang="en-US" sz="2000" b="0" i="0" dirty="0">
                <a:solidFill>
                  <a:srgbClr val="373D3F"/>
                </a:solidFill>
                <a:effectLst/>
              </a:rPr>
              <a:t>The </a:t>
            </a:r>
            <a:r>
              <a:rPr lang="en-US" sz="2000" b="0" i="1" dirty="0">
                <a:solidFill>
                  <a:srgbClr val="373D3F"/>
                </a:solidFill>
                <a:effectLst/>
              </a:rPr>
              <a:t>INSERT statement</a:t>
            </a:r>
            <a:r>
              <a:rPr lang="en-US" sz="2000" b="0" i="0" dirty="0">
                <a:solidFill>
                  <a:srgbClr val="373D3F"/>
                </a:solidFill>
                <a:effectLst/>
              </a:rPr>
              <a:t> adds rows to a table. In addition,</a:t>
            </a:r>
          </a:p>
          <a:p>
            <a:pPr marL="666900" lvl="1" indent="-342900">
              <a:buFont typeface="+mj-lt"/>
              <a:buAutoNum type="alphaLcParenR"/>
            </a:pPr>
            <a:r>
              <a:rPr lang="en-US" sz="2000" b="0" i="0" dirty="0">
                <a:solidFill>
                  <a:srgbClr val="373D3F"/>
                </a:solidFill>
                <a:effectLst/>
              </a:rPr>
              <a:t>INSERT specifies the table or view that data will be inserted into.</a:t>
            </a:r>
          </a:p>
          <a:p>
            <a:pPr marL="666900" lvl="1" indent="-342900">
              <a:buFont typeface="+mj-lt"/>
              <a:buAutoNum type="alphaLcParenR"/>
            </a:pPr>
            <a:r>
              <a:rPr lang="en-US" sz="2000" b="0" i="0" dirty="0" err="1">
                <a:solidFill>
                  <a:srgbClr val="373D3F"/>
                </a:solidFill>
                <a:effectLst/>
              </a:rPr>
              <a:t>Column_list</a:t>
            </a:r>
            <a:r>
              <a:rPr lang="en-US" sz="2000" b="0" i="0" dirty="0">
                <a:solidFill>
                  <a:srgbClr val="373D3F"/>
                </a:solidFill>
                <a:effectLst/>
              </a:rPr>
              <a:t> lists columns that will be affected by the INSERT.</a:t>
            </a:r>
          </a:p>
          <a:p>
            <a:pPr marL="666900" lvl="1" indent="-342900">
              <a:buFont typeface="+mj-lt"/>
              <a:buAutoNum type="alphaLcParenR"/>
            </a:pPr>
            <a:r>
              <a:rPr lang="en-US" sz="2000" b="0" i="0" dirty="0">
                <a:solidFill>
                  <a:srgbClr val="373D3F"/>
                </a:solidFill>
                <a:effectLst/>
              </a:rPr>
              <a:t>If a column is omitted, each value must be provided.</a:t>
            </a:r>
          </a:p>
          <a:p>
            <a:pPr marL="666900" lvl="1" indent="-342900">
              <a:buFont typeface="+mj-lt"/>
              <a:buAutoNum type="alphaLcParenR"/>
            </a:pPr>
            <a:r>
              <a:rPr lang="en-US" sz="2000" b="0" i="0" dirty="0">
                <a:solidFill>
                  <a:srgbClr val="373D3F"/>
                </a:solidFill>
                <a:effectLst/>
              </a:rPr>
              <a:t>If you are including columns, they can be listed in any order.</a:t>
            </a:r>
          </a:p>
          <a:p>
            <a:pPr marL="666900" lvl="1" indent="-342900">
              <a:buFont typeface="+mj-lt"/>
              <a:buAutoNum type="alphaLcParenR"/>
            </a:pPr>
            <a:r>
              <a:rPr lang="en-US" sz="2000" b="0" i="0" dirty="0">
                <a:solidFill>
                  <a:srgbClr val="373D3F"/>
                </a:solidFill>
                <a:effectLst/>
              </a:rPr>
              <a:t>VALUES specifies the data that you want to insert into the table. VALUES is required.</a:t>
            </a:r>
          </a:p>
        </p:txBody>
      </p:sp>
    </p:spTree>
    <p:extLst>
      <p:ext uri="{BB962C8B-B14F-4D97-AF65-F5344CB8AC3E}">
        <p14:creationId xmlns:p14="http://schemas.microsoft.com/office/powerpoint/2010/main" val="38787755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9F87-379F-FA7A-AE9B-00E3B942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97406"/>
            <a:ext cx="11029616" cy="564669"/>
          </a:xfrm>
        </p:spPr>
        <p:txBody>
          <a:bodyPr/>
          <a:lstStyle/>
          <a:p>
            <a:r>
              <a:rPr lang="en-US" dirty="0"/>
              <a:t>SYNTAX FOR </a:t>
            </a:r>
            <a:r>
              <a:rPr lang="en-US" dirty="0">
                <a:solidFill>
                  <a:srgbClr val="00B0F0"/>
                </a:solidFill>
              </a:rPr>
              <a:t>INSERT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C6ABA-47C2-A171-B710-1C101B65A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0443" y="1689544"/>
            <a:ext cx="7305507" cy="3478912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B0F0"/>
                </a:solidFill>
                <a:effectLst/>
                <a:latin typeface="Lora" pitchFamily="2" charset="0"/>
              </a:rPr>
              <a:t>INSERT [INTO]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Lora" pitchFamily="2" charset="0"/>
              </a:rPr>
              <a:t>Table_name</a:t>
            </a:r>
            <a:r>
              <a:rPr lang="en-US" b="0" i="0" dirty="0">
                <a:solidFill>
                  <a:srgbClr val="00B0F0"/>
                </a:solidFill>
                <a:effectLst/>
                <a:latin typeface="Lora" pitchFamily="2" charset="0"/>
              </a:rPr>
              <a:t> | view name [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Lora" pitchFamily="2" charset="0"/>
              </a:rPr>
              <a:t>column_list</a:t>
            </a:r>
            <a:r>
              <a:rPr lang="en-US" b="0" i="0" dirty="0">
                <a:solidFill>
                  <a:srgbClr val="00B0F0"/>
                </a:solidFill>
                <a:effectLst/>
                <a:latin typeface="Lora" pitchFamily="2" charset="0"/>
              </a:rPr>
              <a:t>]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b="0" i="0" dirty="0">
                <a:solidFill>
                  <a:srgbClr val="00B0F0"/>
                </a:solidFill>
                <a:effectLst/>
                <a:latin typeface="Lora" pitchFamily="2" charset="0"/>
              </a:rPr>
              <a:t>DEFAULT VALUES |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Lora" pitchFamily="2" charset="0"/>
              </a:rPr>
              <a:t>values_list</a:t>
            </a:r>
            <a:r>
              <a:rPr lang="en-US" b="0" i="0" dirty="0">
                <a:solidFill>
                  <a:srgbClr val="00B0F0"/>
                </a:solidFill>
                <a:effectLst/>
                <a:latin typeface="Lora" pitchFamily="2" charset="0"/>
              </a:rPr>
              <a:t> |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  <a:latin typeface="Lora" pitchFamily="2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Exercise: </a:t>
            </a: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</a:rPr>
              <a:t>INSERT </a:t>
            </a:r>
            <a:r>
              <a:rPr lang="en-US" sz="2000" dirty="0">
                <a:solidFill>
                  <a:schemeClr val="tx1"/>
                </a:solidFill>
              </a:rPr>
              <a:t>value to column </a:t>
            </a:r>
            <a:r>
              <a:rPr lang="en-US" sz="2000" dirty="0" err="1">
                <a:solidFill>
                  <a:schemeClr val="tx1"/>
                </a:solidFill>
              </a:rPr>
              <a:t>geo_id,stusab</a:t>
            </a:r>
            <a:r>
              <a:rPr lang="en-US" sz="2000" dirty="0">
                <a:solidFill>
                  <a:schemeClr val="tx1"/>
                </a:solidFill>
              </a:rPr>
              <a:t>, master, professional</a:t>
            </a:r>
            <a:endParaRPr lang="en-US" sz="2000" b="0" i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64025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BBCF7-D6BA-0FB4-E53A-48845C30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3244"/>
          </a:xfrm>
        </p:spPr>
        <p:txBody>
          <a:bodyPr/>
          <a:lstStyle/>
          <a:p>
            <a:r>
              <a:rPr lang="en-US" dirty="0"/>
              <a:t>ADD NEW COLUMN: </a:t>
            </a:r>
            <a:r>
              <a:rPr lang="en-US" dirty="0">
                <a:solidFill>
                  <a:srgbClr val="00B0F0"/>
                </a:solidFill>
              </a:rPr>
              <a:t>ALTER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45DE2-A605-E9F6-9795-C5B8A0D52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292" y="1864614"/>
            <a:ext cx="4762333" cy="1812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SYNTAX: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ALTER TABLE </a:t>
            </a:r>
            <a:r>
              <a:rPr lang="en-US" sz="2000" dirty="0" err="1">
                <a:solidFill>
                  <a:srgbClr val="00B0F0"/>
                </a:solidFill>
              </a:rPr>
              <a:t>table_name</a:t>
            </a:r>
            <a:endParaRPr lang="en-US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ADD COLUMN </a:t>
            </a:r>
            <a:r>
              <a:rPr lang="en-US" sz="2000" dirty="0" err="1">
                <a:solidFill>
                  <a:srgbClr val="00B0F0"/>
                </a:solidFill>
              </a:rPr>
              <a:t>column_name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err="1">
                <a:solidFill>
                  <a:srgbClr val="00B0F0"/>
                </a:solidFill>
              </a:rPr>
              <a:t>data_type</a:t>
            </a:r>
            <a:r>
              <a:rPr lang="en-US" sz="2000" dirty="0">
                <a:solidFill>
                  <a:srgbClr val="00B0F0"/>
                </a:solidFill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31AAD4-9501-B6E9-E469-878FEB862334}"/>
              </a:ext>
            </a:extLst>
          </p:cNvPr>
          <p:cNvSpPr txBox="1"/>
          <p:nvPr/>
        </p:nvSpPr>
        <p:spPr>
          <a:xfrm>
            <a:off x="2352675" y="3960114"/>
            <a:ext cx="6286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Exercise:</a:t>
            </a:r>
          </a:p>
          <a:p>
            <a:endParaRPr lang="en-US" sz="2400" dirty="0"/>
          </a:p>
          <a:p>
            <a:r>
              <a:rPr lang="en-US" sz="2400" dirty="0"/>
              <a:t>Insert a new column ‘Area’ to </a:t>
            </a:r>
            <a:r>
              <a:rPr lang="en-US" sz="2400" dirty="0" err="1"/>
              <a:t>us_attribute</a:t>
            </a:r>
            <a:r>
              <a:rPr lang="en-US" sz="2400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6094892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9F5C-CA9C-A514-50B0-262F53F59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50394"/>
          </a:xfrm>
        </p:spPr>
        <p:txBody>
          <a:bodyPr/>
          <a:lstStyle/>
          <a:p>
            <a:pPr algn="l"/>
            <a:r>
              <a:rPr lang="en-US" i="0" dirty="0">
                <a:solidFill>
                  <a:srgbClr val="00B0F0"/>
                </a:solidFill>
                <a:effectLst/>
                <a:latin typeface="Cormorant Garamond"/>
              </a:rPr>
              <a:t>UPDATE</a:t>
            </a:r>
            <a:r>
              <a:rPr lang="en-US" i="0" dirty="0">
                <a:solidFill>
                  <a:srgbClr val="373D3F"/>
                </a:solidFill>
                <a:effectLst/>
                <a:latin typeface="Cormorant Garamond"/>
              </a:rPr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1710F-5910-2FF5-0322-11F590ADB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50313"/>
            <a:ext cx="11029615" cy="1240537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73D3F"/>
                </a:solidFill>
                <a:effectLst/>
              </a:rPr>
              <a:t>The </a:t>
            </a:r>
            <a:r>
              <a:rPr lang="en-US" sz="2400" b="0" i="1" dirty="0">
                <a:solidFill>
                  <a:srgbClr val="373D3F"/>
                </a:solidFill>
                <a:effectLst/>
              </a:rPr>
              <a:t>UPDATE statement</a:t>
            </a:r>
            <a:r>
              <a:rPr lang="en-US" sz="2400" b="0" i="0" dirty="0">
                <a:solidFill>
                  <a:srgbClr val="373D3F"/>
                </a:solidFill>
                <a:effectLst/>
              </a:rPr>
              <a:t> changes data in existing rows either by adding new data or modifying existing data.</a:t>
            </a: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1ACE3-C660-9D7D-389B-1E30B350E4B9}"/>
              </a:ext>
            </a:extLst>
          </p:cNvPr>
          <p:cNvSpPr txBox="1"/>
          <p:nvPr/>
        </p:nvSpPr>
        <p:spPr>
          <a:xfrm>
            <a:off x="3781425" y="3388613"/>
            <a:ext cx="37814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UPDATE ch04.us_attribute</a:t>
            </a:r>
          </a:p>
          <a:p>
            <a:r>
              <a:rPr lang="en-US" sz="2400" dirty="0">
                <a:solidFill>
                  <a:srgbClr val="00B0F0"/>
                </a:solidFill>
              </a:rPr>
              <a:t>SET </a:t>
            </a:r>
            <a:r>
              <a:rPr lang="en-US" sz="2400" dirty="0" err="1">
                <a:solidFill>
                  <a:srgbClr val="00B0F0"/>
                </a:solidFill>
              </a:rPr>
              <a:t>gisjoin</a:t>
            </a:r>
            <a:r>
              <a:rPr lang="en-US" sz="2400" dirty="0">
                <a:solidFill>
                  <a:srgbClr val="00B0F0"/>
                </a:solidFill>
              </a:rPr>
              <a:t> = '</a:t>
            </a:r>
            <a:r>
              <a:rPr lang="en-US" sz="2400" dirty="0" err="1">
                <a:solidFill>
                  <a:srgbClr val="00B0F0"/>
                </a:solidFill>
              </a:rPr>
              <a:t>MA_state</a:t>
            </a:r>
            <a:r>
              <a:rPr lang="en-US" sz="2400" dirty="0">
                <a:solidFill>
                  <a:srgbClr val="00B0F0"/>
                </a:solidFill>
              </a:rPr>
              <a:t>'</a:t>
            </a:r>
          </a:p>
          <a:p>
            <a:r>
              <a:rPr lang="en-US" sz="2400" dirty="0">
                <a:solidFill>
                  <a:srgbClr val="00B0F0"/>
                </a:solidFill>
              </a:rPr>
              <a:t>WHERE </a:t>
            </a:r>
            <a:r>
              <a:rPr lang="en-US" sz="2400" dirty="0" err="1">
                <a:solidFill>
                  <a:srgbClr val="00B0F0"/>
                </a:solidFill>
              </a:rPr>
              <a:t>gisjoin</a:t>
            </a:r>
            <a:r>
              <a:rPr lang="en-US" sz="2400" dirty="0">
                <a:solidFill>
                  <a:srgbClr val="00B0F0"/>
                </a:solidFill>
              </a:rPr>
              <a:t> = 'MA';</a:t>
            </a:r>
          </a:p>
        </p:txBody>
      </p:sp>
    </p:spTree>
    <p:extLst>
      <p:ext uri="{BB962C8B-B14F-4D97-AF65-F5344CB8AC3E}">
        <p14:creationId xmlns:p14="http://schemas.microsoft.com/office/powerpoint/2010/main" val="287132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BA16-0CB5-FC7E-4099-90C8CF81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4669"/>
          </a:xfrm>
        </p:spPr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COMMANDAS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415D25-6537-0AE7-985D-BEB28245A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157" y="1481285"/>
            <a:ext cx="8418311" cy="4674559"/>
          </a:xfrm>
        </p:spPr>
      </p:pic>
    </p:spTree>
    <p:extLst>
      <p:ext uri="{BB962C8B-B14F-4D97-AF65-F5344CB8AC3E}">
        <p14:creationId xmlns:p14="http://schemas.microsoft.com/office/powerpoint/2010/main" val="228209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C771-05CF-D067-4897-3D7DECA2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5619"/>
          </a:xfrm>
        </p:spPr>
        <p:txBody>
          <a:bodyPr/>
          <a:lstStyle/>
          <a:p>
            <a:r>
              <a:rPr lang="en-US" dirty="0"/>
              <a:t>SQL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9D7C9-EA4E-FFEE-E9F1-218C28FC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69314"/>
            <a:ext cx="11029615" cy="1897761"/>
          </a:xfrm>
        </p:spPr>
        <p:txBody>
          <a:bodyPr/>
          <a:lstStyle/>
          <a:p>
            <a:r>
              <a:rPr lang="en-US" dirty="0"/>
              <a:t>A SQL table is a fundamental component of a relational database, organizing data into rows and columns. Database engineers establish relationships between multiple tables to enhance data efficiency and optimize storage.</a:t>
            </a:r>
          </a:p>
          <a:p>
            <a:endParaRPr lang="en-US" dirty="0"/>
          </a:p>
          <a:p>
            <a:r>
              <a:rPr lang="en-US" dirty="0"/>
              <a:t>For example, a database engineer might create a SQL table to store product details in a retail store: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7BA554-0A6F-DAFD-A4BE-B0717282D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3536469"/>
            <a:ext cx="4324350" cy="2619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59DE5F-6BE5-3F7C-2038-5C52BD436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702" y="3590926"/>
            <a:ext cx="30956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4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AC9AA7-7AA2-141D-11E0-B836FADD9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2836460-EEF3-458A-6EAE-D11548E5E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C9F4D78-1CDA-F230-24BD-EBE0CBB6B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B85D4B-A020-C1A0-5EA1-86FD4DD4B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123BA92-3F2F-042B-4423-335ECC956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FB36D56-2BBC-59DE-2779-1AD1C2AB3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D3F0399-C961-3DB3-3C84-A9DB9D76D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08F1022-E0E9-2FF5-3860-67D81F1FE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A238F-354B-51D8-8483-278EFE9E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4.2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spatial data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4963FDA-B708-FD56-A212-E474D06B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99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F62B5-D123-1581-C70D-24744FDAA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717C38-E5B4-407B-4A74-330B7AD60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/>
          <a:lstStyle/>
          <a:p>
            <a:r>
              <a:rPr lang="en-US" dirty="0"/>
              <a:t>shapefile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A1C763-3F24-287C-2903-587BD39247C1}"/>
              </a:ext>
            </a:extLst>
          </p:cNvPr>
          <p:cNvSpPr txBox="1"/>
          <p:nvPr/>
        </p:nvSpPr>
        <p:spPr>
          <a:xfrm>
            <a:off x="581192" y="1476375"/>
            <a:ext cx="109442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Shapefile: a collection of files with .</a:t>
            </a:r>
            <a:r>
              <a:rPr lang="en-US" dirty="0" err="1"/>
              <a:t>shp</a:t>
            </a:r>
            <a:r>
              <a:rPr lang="en-US" dirty="0"/>
              <a:t>, .</a:t>
            </a:r>
            <a:r>
              <a:rPr lang="en-US" dirty="0" err="1"/>
              <a:t>shx</a:t>
            </a:r>
            <a:r>
              <a:rPr lang="en-US" dirty="0"/>
              <a:t>, .</a:t>
            </a:r>
            <a:r>
              <a:rPr lang="en-US" dirty="0" err="1"/>
              <a:t>dbf</a:t>
            </a:r>
            <a:r>
              <a:rPr lang="en-US" dirty="0"/>
              <a:t>, and other extensions on a common prefix name (e.g., </a:t>
            </a:r>
            <a:r>
              <a:rPr lang="en-US" dirty="0" err="1"/>
              <a:t>nyc_census_blocks</a:t>
            </a:r>
            <a:r>
              <a:rPr lang="en-US" dirty="0"/>
              <a:t>). The actual shapefile relates specifically to files with the .</a:t>
            </a:r>
            <a:r>
              <a:rPr lang="en-US" dirty="0" err="1"/>
              <a:t>shp</a:t>
            </a:r>
            <a:r>
              <a:rPr lang="en-US" dirty="0"/>
              <a:t> extension. However, the .</a:t>
            </a:r>
            <a:r>
              <a:rPr lang="en-US" dirty="0" err="1"/>
              <a:t>shp</a:t>
            </a:r>
            <a:r>
              <a:rPr lang="en-US" dirty="0"/>
              <a:t> file alone is incomplete for distribution without the required supporting files.</a:t>
            </a:r>
          </a:p>
          <a:p>
            <a:endParaRPr lang="en-US" dirty="0"/>
          </a:p>
          <a:p>
            <a:r>
              <a:rPr lang="en-US" b="1" dirty="0"/>
              <a:t>Mandatory files: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shp</a:t>
            </a:r>
            <a:r>
              <a:rPr lang="en-US" dirty="0"/>
              <a:t>—shape format; the feature geometry itself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shx</a:t>
            </a:r>
            <a:r>
              <a:rPr lang="en-US" dirty="0"/>
              <a:t>—shape index format; a positional index of the feature geometry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dbf</a:t>
            </a:r>
            <a:r>
              <a:rPr lang="en-US" dirty="0"/>
              <a:t>—attribute format; columnar attributes for each shape, in dBase III</a:t>
            </a:r>
          </a:p>
          <a:p>
            <a:endParaRPr lang="en-US" dirty="0"/>
          </a:p>
          <a:p>
            <a:r>
              <a:rPr lang="en-US" b="1" dirty="0"/>
              <a:t>Optional files include: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prj</a:t>
            </a:r>
            <a:r>
              <a:rPr lang="en-US" dirty="0"/>
              <a:t>—projection format; the coordinate system and projection information, a plain text file describing the projection using well-known text format</a:t>
            </a:r>
          </a:p>
        </p:txBody>
      </p:sp>
    </p:spTree>
    <p:extLst>
      <p:ext uri="{BB962C8B-B14F-4D97-AF65-F5344CB8AC3E}">
        <p14:creationId xmlns:p14="http://schemas.microsoft.com/office/powerpoint/2010/main" val="3971935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48682F-D3C4-0708-434D-B6091AB91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0620" y="704850"/>
            <a:ext cx="4038925" cy="615084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061D37-98C1-70A4-989E-8F3B6A185734}"/>
              </a:ext>
            </a:extLst>
          </p:cNvPr>
          <p:cNvSpPr txBox="1"/>
          <p:nvPr/>
        </p:nvSpPr>
        <p:spPr>
          <a:xfrm>
            <a:off x="581192" y="704850"/>
            <a:ext cx="5610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Loading with shp2pgsql -GUI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584D3-EA4B-7F23-E0B1-BCAA090F3837}"/>
              </a:ext>
            </a:extLst>
          </p:cNvPr>
          <p:cNvSpPr txBox="1"/>
          <p:nvPr/>
        </p:nvSpPr>
        <p:spPr>
          <a:xfrm>
            <a:off x="400217" y="1461035"/>
            <a:ext cx="5514808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Open the Shapefile Import/Export Manager.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In the Shapefile field, browse and select US_tract_2020.shp.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Set the SRID to 102003 and Geo Column to geometry (or the SRID and Geo Column match your shapefile).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Choose a target schema (e.g., </a:t>
            </a:r>
            <a:r>
              <a:rPr lang="en-US" dirty="0" err="1"/>
              <a:t>postgis</a:t>
            </a:r>
            <a:r>
              <a:rPr lang="en-US" dirty="0"/>
              <a:t>) and set a table name (e.g., </a:t>
            </a:r>
            <a:r>
              <a:rPr lang="en-US" dirty="0" err="1"/>
              <a:t>us_tracts</a:t>
            </a:r>
            <a:r>
              <a:rPr lang="en-US" dirty="0"/>
              <a:t>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Click Import. The tool will: Create a new table. Insert shapefile data into the table. Create a spatial index for faster querying.</a:t>
            </a:r>
          </a:p>
        </p:txBody>
      </p:sp>
    </p:spTree>
    <p:extLst>
      <p:ext uri="{BB962C8B-B14F-4D97-AF65-F5344CB8AC3E}">
        <p14:creationId xmlns:p14="http://schemas.microsoft.com/office/powerpoint/2010/main" val="366571492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11524</TotalTime>
  <Words>2344</Words>
  <Application>Microsoft Office PowerPoint</Application>
  <PresentationFormat>Widescreen</PresentationFormat>
  <Paragraphs>292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Aptos</vt:lpstr>
      <vt:lpstr>Arial</vt:lpstr>
      <vt:lpstr>Calibri</vt:lpstr>
      <vt:lpstr>Cormorant Garamond</vt:lpstr>
      <vt:lpstr>Google Sans</vt:lpstr>
      <vt:lpstr>Lora</vt:lpstr>
      <vt:lpstr>Wingdings</vt:lpstr>
      <vt:lpstr>Wingdings 2</vt:lpstr>
      <vt:lpstr>DividendVTI</vt:lpstr>
      <vt:lpstr>WEEK 04 Intro to sql</vt:lpstr>
      <vt:lpstr>WEEK 04   lecture session</vt:lpstr>
      <vt:lpstr>4.1  intro</vt:lpstr>
      <vt:lpstr>Structured query language</vt:lpstr>
      <vt:lpstr>Sql COMMANDAS</vt:lpstr>
      <vt:lpstr>SQL TABLE</vt:lpstr>
      <vt:lpstr>4.2  spatial data</vt:lpstr>
      <vt:lpstr>shapefile</vt:lpstr>
      <vt:lpstr>PowerPoint Presentation</vt:lpstr>
      <vt:lpstr>PowerPoint Presentation</vt:lpstr>
      <vt:lpstr>PowerPoint Presentation</vt:lpstr>
      <vt:lpstr>PowerPoint Presentation</vt:lpstr>
      <vt:lpstr>4.3  data types in sql</vt:lpstr>
      <vt:lpstr>DATA TYPES</vt:lpstr>
      <vt:lpstr>PowerPoint Presentation</vt:lpstr>
      <vt:lpstr>4.4  data definition languages (ddl)</vt:lpstr>
      <vt:lpstr>Data definition language (ddl)</vt:lpstr>
      <vt:lpstr>Key ddl commands</vt:lpstr>
      <vt:lpstr>CREATE statement</vt:lpstr>
      <vt:lpstr>alter statement</vt:lpstr>
      <vt:lpstr>EXERCISE: RENAME TABLE NAME</vt:lpstr>
      <vt:lpstr>PowerPoint Presentation</vt:lpstr>
      <vt:lpstr>PowerPoint Presentation</vt:lpstr>
      <vt:lpstr>4.5  data QUERY LANGUAGE</vt:lpstr>
      <vt:lpstr>RENAME TABLE</vt:lpstr>
      <vt:lpstr>dql</vt:lpstr>
      <vt:lpstr>THE SELECT STATEMENT</vt:lpstr>
      <vt:lpstr>PowerPoint Presentation</vt:lpstr>
      <vt:lpstr>Filtering Data with WHERE</vt:lpstr>
      <vt:lpstr>Filtering Data with WHERE</vt:lpstr>
      <vt:lpstr>PowerPoint Presentation</vt:lpstr>
      <vt:lpstr>Group data by group by</vt:lpstr>
      <vt:lpstr>4.6  data QUERY LANGUAGE: AGGREGATE FUNCTION</vt:lpstr>
      <vt:lpstr>AGGREGATE FUNCTION</vt:lpstr>
      <vt:lpstr>Calculate the Total Population by State (SUM) </vt:lpstr>
      <vt:lpstr>PowerPoint Presentation</vt:lpstr>
      <vt:lpstr>Find the Average Population of Counties (AVG) </vt:lpstr>
      <vt:lpstr>Pattern matching using like</vt:lpstr>
      <vt:lpstr>Pattern matching using like</vt:lpstr>
      <vt:lpstr>Pattern matching using in and between</vt:lpstr>
      <vt:lpstr>CREATE A TABLE FROM EXISTING TABLE</vt:lpstr>
      <vt:lpstr>4.7  data MANIPULATE LANGUAGE</vt:lpstr>
      <vt:lpstr>INSERT STATEMENT</vt:lpstr>
      <vt:lpstr>SYNTAX FOR INSERT </vt:lpstr>
      <vt:lpstr>ADD NEW COLUMN: ALTER</vt:lpstr>
      <vt:lpstr>UPDATE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dc:creator>Yanan Wu</dc:creator>
  <cp:lastModifiedBy>Yanan Wu</cp:lastModifiedBy>
  <cp:revision>63</cp:revision>
  <dcterms:created xsi:type="dcterms:W3CDTF">2024-12-11T19:51:45Z</dcterms:created>
  <dcterms:modified xsi:type="dcterms:W3CDTF">2025-02-04T17:06:55Z</dcterms:modified>
</cp:coreProperties>
</file>