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410" r:id="rId13"/>
    <p:sldId id="411" r:id="rId14"/>
    <p:sldId id="412" r:id="rId15"/>
    <p:sldId id="423" r:id="rId16"/>
    <p:sldId id="413" r:id="rId17"/>
    <p:sldId id="424" r:id="rId18"/>
    <p:sldId id="425" r:id="rId19"/>
    <p:sldId id="414" r:id="rId20"/>
    <p:sldId id="415" r:id="rId21"/>
    <p:sldId id="416" r:id="rId22"/>
    <p:sldId id="332" r:id="rId23"/>
    <p:sldId id="343" r:id="rId24"/>
    <p:sldId id="417" r:id="rId25"/>
    <p:sldId id="418" r:id="rId26"/>
    <p:sldId id="419" r:id="rId27"/>
    <p:sldId id="420" r:id="rId28"/>
    <p:sldId id="338" r:id="rId29"/>
    <p:sldId id="339" r:id="rId30"/>
    <p:sldId id="345" r:id="rId31"/>
    <p:sldId id="421" r:id="rId32"/>
    <p:sldId id="422" r:id="rId33"/>
    <p:sldId id="355" r:id="rId34"/>
    <p:sldId id="341" r:id="rId35"/>
    <p:sldId id="369" r:id="rId36"/>
    <p:sldId id="365" r:id="rId37"/>
    <p:sldId id="366" r:id="rId38"/>
    <p:sldId id="367" r:id="rId39"/>
    <p:sldId id="371" r:id="rId40"/>
    <p:sldId id="372" r:id="rId41"/>
    <p:sldId id="373" r:id="rId42"/>
    <p:sldId id="400" r:id="rId43"/>
    <p:sldId id="396" r:id="rId44"/>
    <p:sldId id="403" r:id="rId45"/>
    <p:sldId id="426" r:id="rId46"/>
    <p:sldId id="407" r:id="rId47"/>
    <p:sldId id="408" r:id="rId48"/>
    <p:sldId id="398" r:id="rId49"/>
    <p:sldId id="357" r:id="rId50"/>
    <p:sldId id="35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1.Create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2. 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3. 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Spatial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31D4A-C35B-8218-4D7C-FB2F2ED2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23984B-CE58-F08A-B2AC-0C63163B6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B597A3-FD56-58BE-957E-11DA5DB8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2ABC79-9CE5-1B96-4874-4FC82D6B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9AE9E9-2EF5-DB93-19B8-5F4455A1B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777EF2-357B-7398-B00A-1A8BAAA51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B04D7-D2BF-A67E-03CC-F58C32D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3.1.1create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A0B2D0-10F8-DD55-B608-DB808668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414225-7A48-E2BF-42FD-FCEA30B06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84D68-226E-3B33-B844-237595A4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5A5B-F94B-2884-174F-833E34EE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F162-6BB1-DEA9-64FF-2F09096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points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2F1B-6AF4-CD5B-10DF-4DE7C3065D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178911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82D9-6CC9-3214-1768-154EC184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B239-6340-A028-ABD1-55B18CC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6" y="540999"/>
            <a:ext cx="11029616" cy="651156"/>
          </a:xfrm>
        </p:spPr>
        <p:txBody>
          <a:bodyPr/>
          <a:lstStyle/>
          <a:p>
            <a:r>
              <a:rPr lang="en-US" dirty="0"/>
              <a:t>1. 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D2738-D143-CDD1-9EE5-540B2B7BD827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SCHEMA ch03;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28323-7C54-594C-7075-9386A057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192789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7707-7348-BC93-B606-7F5B4677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SYNTAX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D85F-76A8-B0D1-D45F-DE99AB2D8F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1075" y="1695497"/>
            <a:ext cx="4495800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S</a:t>
            </a:r>
            <a:r>
              <a:rPr lang="en-US" altLang="zh-CN" dirty="0">
                <a:latin typeface="Courier"/>
              </a:rPr>
              <a:t>yntax: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 TABLE </a:t>
            </a:r>
            <a:r>
              <a:rPr lang="en-US" i="1" dirty="0" err="1">
                <a:solidFill>
                  <a:srgbClr val="0070C0"/>
                </a:solidFill>
                <a:latin typeface="Courier"/>
              </a:rPr>
              <a:t>table_name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  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column1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column2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column3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 ....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144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C9D76-4D9D-9EB5-CD80-C9F3CFD9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A9C60-57FF-3188-8158-C99B802FC20A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ch03.clarku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 geometry(POINT),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pm geometry(POINTM),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6E897C-CFD1-8287-A910-DBD7BC446392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EXAMPLE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872D50-2B4E-3949-F222-CE37E58E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2955C-1A59-4197-CA62-7916E673DB8B}"/>
              </a:ext>
            </a:extLst>
          </p:cNvPr>
          <p:cNvSpPr txBox="1"/>
          <p:nvPr/>
        </p:nvSpPr>
        <p:spPr>
          <a:xfrm>
            <a:off x="5302893" y="322230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p: The column name.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geometry(POINT): This defines a 2D point geometry with X and Y coordinates.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934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A09F-4739-84FB-4DF0-675A854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3. Insert value: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6A92-6262-3690-B8B6-B534FAB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0445"/>
            <a:ext cx="11029615" cy="30883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ch03.clarku 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('POINTZ(-71.8231 42.2510 100)’),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('POINTM(-71.8231 42.2510 200)’),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('POINTZM(-71.8231 42.2510 300 400)’),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ST_SetSRID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4326));</a:t>
            </a:r>
          </a:p>
        </p:txBody>
      </p:sp>
    </p:spTree>
    <p:extLst>
      <p:ext uri="{BB962C8B-B14F-4D97-AF65-F5344CB8AC3E}">
        <p14:creationId xmlns:p14="http://schemas.microsoft.com/office/powerpoint/2010/main" val="361978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A8B-454E-C1B5-6BDC-A855BC6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Well-known binary (</a:t>
            </a:r>
            <a:r>
              <a:rPr lang="en-US" dirty="0" err="1"/>
              <a:t>wkb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230-F847-B49C-7048-D38A4BD2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989"/>
            <a:ext cx="11029615" cy="2078736"/>
          </a:xfrm>
        </p:spPr>
        <p:txBody>
          <a:bodyPr/>
          <a:lstStyle/>
          <a:p>
            <a:r>
              <a:rPr lang="en-US" b="1" dirty="0"/>
              <a:t>Well-Known Binary (WKB)</a:t>
            </a:r>
            <a:r>
              <a:rPr lang="en-US" dirty="0"/>
              <a:t> is a binary encoding standard used to represent geometric objects such as points, lines, and polygons in spatial databases, </a:t>
            </a:r>
          </a:p>
          <a:p>
            <a:endParaRPr lang="en-US" dirty="0"/>
          </a:p>
          <a:p>
            <a:r>
              <a:rPr lang="en-US" dirty="0" err="1"/>
              <a:t>PostGIS</a:t>
            </a:r>
            <a:r>
              <a:rPr lang="en-US" dirty="0"/>
              <a:t> supports WKB as part of the Open Geospatial Consortium (OGC) standards, allowing spatial data to be stored, retrieved, and processed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0088-5F82-AC26-73EF-6BA7CECBBAAB}"/>
              </a:ext>
            </a:extLst>
          </p:cNvPr>
          <p:cNvSpPr txBox="1"/>
          <p:nvPr/>
        </p:nvSpPr>
        <p:spPr>
          <a:xfrm>
            <a:off x="790575" y="3700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01010000009B559FABADF451C0E3A59BC420204540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53BCA-BCC1-C8D0-7D31-0088D0AC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661"/>
              </p:ext>
            </p:extLst>
          </p:nvPr>
        </p:nvGraphicFramePr>
        <p:xfrm>
          <a:off x="790575" y="4268468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160180498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2965566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849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650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22AC3B-97BD-F359-9F40-05940B798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3161"/>
              </p:ext>
            </p:extLst>
          </p:nvPr>
        </p:nvGraphicFramePr>
        <p:xfrm>
          <a:off x="790575" y="4745989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39375218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38026351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338051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Byte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Little-endian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579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A3233-A6C4-4741-4AA1-7B2913056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62247"/>
              </p:ext>
            </p:extLst>
          </p:nvPr>
        </p:nvGraphicFramePr>
        <p:xfrm>
          <a:off x="790575" y="517111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26160275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5057330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07316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Geometry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042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F1BF9F-343E-9A9D-4C0C-AC871CC1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18819"/>
              </p:ext>
            </p:extLst>
          </p:nvPr>
        </p:nvGraphicFramePr>
        <p:xfrm>
          <a:off x="790575" y="5588310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257583310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42659078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66237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9B559FABADF451C0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(-71.8231)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3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CB537-E7D9-CD8D-105C-63B90F3E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0416"/>
              </p:ext>
            </p:extLst>
          </p:nvPr>
        </p:nvGraphicFramePr>
        <p:xfrm>
          <a:off x="790575" y="600550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63575885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47296405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2413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E3A59BC420204540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(42.2510)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07298-D13E-ECEB-752A-67EBB8F4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F29CDEE-086C-E31F-4F2F-DED053622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0CB801-27B5-DE67-16FA-9E8B70B0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54FB3A-DE31-B484-F42C-0509ACB9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D078D2-2CCF-B1E4-78F9-232EFC3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F77E8E0-39EF-ABDE-A7E3-CB609DCB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26A52-F524-4236-9A74-3AA61D38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MULTIpoint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1E1162-E8F2-6883-3727-85B2A4377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F2B76A-F5AA-A3DD-6D85-DB9144E75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01B3E2-C2E1-3500-ADD9-20116B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07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6D95-4D59-38F7-4346-82A97A01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AAB-0E6B-E3E7-110D-C74BD5BF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1414F-34F2-499D-571D-87F090761F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18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24FE7-495B-6BA6-DEF6-14314764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CD7-A10A-BFE2-D065-AA1FF736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12E-8F9A-1D31-3561-4FE03BF6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618C5-3D5F-5975-A714-D2BFCBBD1D36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ch03.restaurants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varchar(50),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geom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geometry(MULTIPOINT,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07154B-6AB2-C62F-8B97-05FEC2C46BA7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6494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8F1B3-88F6-9FAF-EF27-F27C36E9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D29E95F-641F-069C-27EF-22F4B07AB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B211A-838B-91FD-67B4-575F81CB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2C2825-7135-367B-8ECB-7D58828D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FDD7CD-42EC-7B4D-405B-EC8AD3940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EDEB469-A293-5630-85C5-2388B1A80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E425-C2B8-773D-1960-E0EEC193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956E7B-FB97-9A4A-DED1-771F4C63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B68ED1-86A8-0BC1-90A3-19656BC2E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FA3061-BC68-0F25-F743-EB151EAB6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9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9E8B-B0E3-9933-E3C8-9FCFD33D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4A96-35E9-DCAD-BE5A-6507B445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B4F80-2977-8357-00CE-094E2B32A3BC}"/>
              </a:ext>
            </a:extLst>
          </p:cNvPr>
          <p:cNvSpPr txBox="1"/>
          <p:nvPr/>
        </p:nvSpPr>
        <p:spPr>
          <a:xfrm>
            <a:off x="581192" y="1476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ch03.streets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ch03. streets(name,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('main',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42.25227)', 4326)),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str_squre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-71.8267 42.2536)'),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 -71.8267 42.2536)',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84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9F809-F839-8414-918F-819475EA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00C664F-A8FF-0272-D57A-99843EE6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4E77BC-0488-CE61-2662-068A414F7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6A929C-9DDC-3B4C-1352-A4C488C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6D12A0-2DEB-9758-07C8-B2E12E48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339E625-E19C-88E2-1BE1-DFF3049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00B57-F139-1602-AAFC-3222D3A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3.1.4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MULTILINESTRINGS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806290-8942-EFEA-BC22-057EB5C43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EC8C67-787C-4B69-263A-C831662B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D39FB9-1BAF-547A-E557-FDE2DD9CC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32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02D3-2082-894C-B4E4-33853ABC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A0CF-DD5B-0C2F-D2F6-DA12167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6396-2FFE-FDA6-A82B-3200AABDB021}"/>
              </a:ext>
            </a:extLst>
          </p:cNvPr>
          <p:cNvSpPr txBox="1"/>
          <p:nvPr/>
        </p:nvSpPr>
        <p:spPr>
          <a:xfrm>
            <a:off x="905044" y="1639172"/>
            <a:ext cx="1128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DROP TABLE IF EXISTS ch04.multi_street;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ch04.multi_street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ch04.multi_street(name,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multi_street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(-71.8267 42.2536, -71.8259 42.2544,  -71.8240 42.2530,  -71.8249 42.2523, -71.8267 42.2536))'),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					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(-71.8267 42.2536, -71.8259 42.2544,  -71.8240 42.2530,  -71.8249 42.2523, -71.8267 42.2536))',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390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1" y="3652393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03110-C18B-733F-65AC-9421BF48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5F3A1A9-F9D0-6930-BF43-0AE96FEA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F5CEB5-F7BE-F288-F165-F02762E3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99DD2-5B63-3241-7D6B-B72C253D1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2EF9C3-7412-80AD-3925-2695F802D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1E56288-5AF5-9B95-8D7A-7C18CCF1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CEBE3-81A0-7FE0-40F2-93422FB2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3.1.5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GEOMETRYCOLLECTION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8732B-ABBD-0C2A-F967-4EF712F9E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6D3ACE-2132-F50E-F3CD-B9A2BE2C1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4D00A3-9999-3AE3-57D0-6EE6F37E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0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54EF-20CA-33D9-B719-5062337F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812-2490-A8C0-09EB-85AC7852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0AB-ADDA-53DB-1873-DBA8B004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ch03.campus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ch03.campus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1931599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277406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Unlike GEOMETRY, which assumes a flat plane, GEOGRAPHY accounts for the earth's curvature, making it more suitable for applications that span large geographic areas, such as tracking movement across regions or calculating great-circle distances.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5D6F-32B5-3EE7-653E-CE5C66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6D0687-DC2A-252C-7044-8B001BB85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BE19AF-7A3C-8FA7-6ABB-9C7C8430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863E7-9FD3-DA7F-18CF-EAF7EBCF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B2516-C202-2F08-684E-BC7D19281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9815BA-2FD4-8993-D42A-43FCA90C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549A81-4752-C68C-B882-2D8A91D2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AD9E8-F36E-E354-C835-20F222FEA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72B7-3BA9-F119-016D-6895B99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3.3 difference between geography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0E13C9-F3D9-36FA-47D9-27A9D963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E16-22DB-67E8-BEFE-7CAA4687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315"/>
            <a:ext cx="11029616" cy="564669"/>
          </a:xfrm>
        </p:spPr>
        <p:txBody>
          <a:bodyPr/>
          <a:lstStyle/>
          <a:p>
            <a:r>
              <a:rPr lang="en-US" dirty="0"/>
              <a:t>Distance calculation on geometry and geography (far)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6D6-7842-C8BC-09A5-68DB570A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722"/>
            <a:ext cx="11029615" cy="153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'SRID=4326;POINT(-71.8011 42.2694)'::geography, -- Worcester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'SRID=4326;POINT(2.5559 49.0083)'::geography     -- Paris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E796-18F0-73A5-FB6A-49460AC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9" y="1369722"/>
            <a:ext cx="3118686" cy="135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687BE-4D8A-52C7-9026-71E9B3B1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3727382"/>
            <a:ext cx="3394314" cy="136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3A68-B3EE-660E-E31B-090C51D1AC3F}"/>
              </a:ext>
            </a:extLst>
          </p:cNvPr>
          <p:cNvSpPr txBox="1"/>
          <p:nvPr/>
        </p:nvSpPr>
        <p:spPr>
          <a:xfrm>
            <a:off x="581191" y="3727382"/>
            <a:ext cx="678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'SRID=4326;POINT(-71.8011 42.2694)'::geometry, -- Worcester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'SRID=4326;POINT(2.5559 49.0083)'::geometry     -- Paris</a:t>
            </a:r>
          </a:p>
          <a:p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C756-12D6-8C62-16E9-0DE4F90B1969}"/>
              </a:ext>
            </a:extLst>
          </p:cNvPr>
          <p:cNvSpPr txBox="1"/>
          <p:nvPr/>
        </p:nvSpPr>
        <p:spPr>
          <a:xfrm>
            <a:off x="667552" y="5749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degree is approximately 110.944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9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B19-36DD-EA1D-F2EA-EAFF14F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Distance between near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C6B-76C9-903E-6421-7FD3D722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6295"/>
            <a:ext cx="11029615" cy="13409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(0,180)::geography,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(0,-180)::geography) AS </a:t>
            </a:r>
            <a:r>
              <a:rPr lang="en-US" dirty="0" err="1">
                <a:solidFill>
                  <a:srgbClr val="0070C0"/>
                </a:solidFill>
              </a:rPr>
              <a:t>geography_distance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(0,180)::geometry,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(0,-180)::geometry) AS </a:t>
            </a:r>
            <a:r>
              <a:rPr lang="en-US" dirty="0" err="1">
                <a:solidFill>
                  <a:srgbClr val="0070C0"/>
                </a:solidFill>
              </a:rPr>
              <a:t>geometry_distance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FDA2-E178-B6BD-976E-733E058D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4" y="3639842"/>
            <a:ext cx="4771925" cy="321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367E-5190-91BB-995C-897A75FB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3" y="3981056"/>
            <a:ext cx="5092667" cy="275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BA-4EC3-9799-5BD5-AF35E098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13" y="2916682"/>
            <a:ext cx="1739528" cy="85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BDDEC-5E98-A733-AAED-E4525A71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62" y="2825723"/>
            <a:ext cx="1591849" cy="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4CF-E095-016B-54D7-6F15902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531"/>
            <a:ext cx="11029616" cy="5741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EDF-6C8E-84F8-15A3-7A389C5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6181"/>
            <a:ext cx="11029615" cy="3945637"/>
          </a:xfrm>
        </p:spPr>
        <p:txBody>
          <a:bodyPr>
            <a:normAutofit/>
          </a:bodyPr>
          <a:lstStyle/>
          <a:p>
            <a:r>
              <a:rPr lang="en-US" b="1" dirty="0"/>
              <a:t>Geography (Spherical Model) - More Accurate Distance Calculation: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geography data type treats coordinates as points on a spherical model of the Earth, </a:t>
            </a:r>
            <a:r>
              <a:rPr lang="en-US" b="1" dirty="0"/>
              <a:t>considering its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use ::geography, it applies geodesic (great-circle) distance calculations, </a:t>
            </a:r>
            <a:r>
              <a:rPr lang="en-US" b="1" dirty="0"/>
              <a:t>which provide accurate real-world distances over large and small areas.</a:t>
            </a:r>
          </a:p>
          <a:p>
            <a:endParaRPr lang="en-US" dirty="0"/>
          </a:p>
          <a:p>
            <a:r>
              <a:rPr lang="en-US" b="1" dirty="0"/>
              <a:t>Geometry (Planar Model) - Less Accurate for Larger 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geometry data type assumes a flat Cartesian plane, which does not account for Earth's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calculation treats latitude and longitude values as simple X-Y Cartesian coordinates (degrees), </a:t>
            </a:r>
            <a:r>
              <a:rPr lang="en-US" b="1" dirty="0"/>
              <a:t>which leads to distortion, especially for distances spanning larger areas or when further from the equator.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Result: Distance in degrees, interpreted linearly in a flat space, leading to potential inaccuracies.</a:t>
            </a:r>
          </a:p>
        </p:txBody>
      </p:sp>
    </p:spTree>
    <p:extLst>
      <p:ext uri="{BB962C8B-B14F-4D97-AF65-F5344CB8AC3E}">
        <p14:creationId xmlns:p14="http://schemas.microsoft.com/office/powerpoint/2010/main" val="186481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4C7F6-1E30-7DE0-C8FE-5547B65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0D5406-CED4-4A4C-59FC-4852EFF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DE1EA-2EAB-1F97-7BFE-D8DC1A8B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CC74C-3C5E-0666-E151-F847D321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E6E20-87D8-85B1-C6F8-076E4C03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0397CA-56D9-D032-F5AC-BBB27FF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A4E79F-26CE-4E8F-75AB-BD94E9AE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B91C6-956F-CFDF-02AE-1190C69E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71C1-D0DB-FBED-8080-0DF16C1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 raster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7CC596-FF90-153C-2E69-82316E3B5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25321"/>
            <a:ext cx="11029615" cy="5080254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geometry</a:t>
            </a:r>
            <a:r>
              <a:rPr lang="en-US" sz="2400" dirty="0"/>
              <a:t> data type is the core data type in </a:t>
            </a:r>
            <a:r>
              <a:rPr lang="en-US" sz="2400" b="1" dirty="0" err="1"/>
              <a:t>PostGIS</a:t>
            </a:r>
            <a:r>
              <a:rPr lang="en-US" sz="2400" dirty="0"/>
              <a:t> used to store </a:t>
            </a:r>
            <a:r>
              <a:rPr lang="en-US" sz="2400" b="1" dirty="0"/>
              <a:t>spatial objects</a:t>
            </a:r>
            <a:r>
              <a:rPr lang="en-US" sz="2400" dirty="0"/>
              <a:t>. It can represent </a:t>
            </a:r>
            <a:r>
              <a:rPr lang="en-US" sz="2400" b="1" dirty="0"/>
              <a:t>geometric shapes</a:t>
            </a:r>
            <a:r>
              <a:rPr lang="en-US" sz="2400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Points</a:t>
            </a:r>
            <a:r>
              <a:rPr lang="en-US" sz="2400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Lines</a:t>
            </a:r>
            <a:r>
              <a:rPr lang="en-US" sz="2400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Polygons</a:t>
            </a:r>
            <a:r>
              <a:rPr lang="en-US" sz="2400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Collections</a:t>
            </a:r>
            <a:r>
              <a:rPr lang="en-US" sz="2400" dirty="0"/>
              <a:t> of geometries (e.g., MULTIPOINT, MULTILINESTRING, MULTIPOLYGON)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geometry data type</a:t>
            </a:r>
            <a:r>
              <a:rPr lang="en-US" sz="2400" dirty="0"/>
              <a:t> in </a:t>
            </a:r>
            <a:r>
              <a:rPr lang="en-US" sz="2400" dirty="0" err="1"/>
              <a:t>PostGIS</a:t>
            </a:r>
            <a:r>
              <a:rPr lang="en-US" sz="2400" dirty="0"/>
              <a:t> supports </a:t>
            </a:r>
            <a:r>
              <a:rPr lang="en-US" sz="2400" b="1" dirty="0"/>
              <a:t>two-dimensional (2D)</a:t>
            </a:r>
            <a:r>
              <a:rPr lang="en-US" sz="2400" dirty="0"/>
              <a:t>, </a:t>
            </a:r>
            <a:r>
              <a:rPr lang="en-US" sz="2400" b="1" dirty="0"/>
              <a:t>three-dimensional (3D)</a:t>
            </a:r>
            <a:r>
              <a:rPr lang="en-US" sz="2400" dirty="0"/>
              <a:t>, and even </a:t>
            </a:r>
            <a:r>
              <a:rPr lang="en-US" sz="2400" b="1" dirty="0"/>
              <a:t>four-dimensional (4D)</a:t>
            </a:r>
            <a:r>
              <a:rPr lang="en-US" sz="2400" dirty="0"/>
              <a:t> spatial data.</a:t>
            </a:r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2FD-B73C-FF5C-DB5D-60029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790"/>
            <a:ext cx="11029616" cy="583719"/>
          </a:xfrm>
        </p:spPr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ABB-923C-2AA9-1DE0-3961E999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0739"/>
            <a:ext cx="11029615" cy="2907411"/>
          </a:xfrm>
        </p:spPr>
        <p:txBody>
          <a:bodyPr>
            <a:normAutofit/>
          </a:bodyPr>
          <a:lstStyle/>
          <a:p>
            <a:r>
              <a:rPr lang="en-US" dirty="0"/>
              <a:t>Raster data represents geographic information using a grid of cells (pixels), where each cell has a value representing information such as elevation, land cover, or temperature.</a:t>
            </a:r>
          </a:p>
          <a:p>
            <a:endParaRPr lang="en-US" dirty="0"/>
          </a:p>
          <a:p>
            <a:r>
              <a:rPr lang="en-US" dirty="0"/>
              <a:t>Common raster file formats: </a:t>
            </a:r>
            <a:r>
              <a:rPr lang="en-US" dirty="0" err="1"/>
              <a:t>GeoTIFF</a:t>
            </a:r>
            <a:r>
              <a:rPr lang="en-US" dirty="0"/>
              <a:t>, JPEG, PNG, ASCII Grid.</a:t>
            </a:r>
          </a:p>
          <a:p>
            <a:endParaRPr lang="en-US" dirty="0"/>
          </a:p>
          <a:p>
            <a:r>
              <a:rPr lang="en-US" dirty="0"/>
              <a:t>Raster data is often used for continuous data representation, such as satellite imagery, terrain modeling, and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5084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90-04E0-487F-0431-4211471D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Raster support in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F8D-FC09-A6D7-1FC9-9F82CB1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089"/>
            <a:ext cx="11029615" cy="2431161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extends PostgreSQL to support geographic objects, including raster data.</a:t>
            </a:r>
          </a:p>
          <a:p>
            <a:endParaRPr lang="en-US" dirty="0"/>
          </a:p>
          <a:p>
            <a:r>
              <a:rPr lang="en-US" dirty="0"/>
              <a:t>Raster functionality in </a:t>
            </a:r>
            <a:r>
              <a:rPr lang="en-US" dirty="0" err="1"/>
              <a:t>PostGIS</a:t>
            </a:r>
            <a:r>
              <a:rPr lang="en-US" dirty="0"/>
              <a:t> allows storage, analysis, and manipulation of raster data within a spatial database.</a:t>
            </a:r>
          </a:p>
          <a:p>
            <a:endParaRPr lang="en-US" dirty="0"/>
          </a:p>
          <a:p>
            <a:r>
              <a:rPr lang="en-US" dirty="0"/>
              <a:t>To use raster capabilities, </a:t>
            </a:r>
            <a:r>
              <a:rPr lang="en-US" dirty="0" err="1"/>
              <a:t>PostGIS</a:t>
            </a:r>
            <a:r>
              <a:rPr lang="en-US" dirty="0"/>
              <a:t> must be installed with raster support enabled.</a:t>
            </a:r>
          </a:p>
        </p:txBody>
      </p:sp>
    </p:spTree>
    <p:extLst>
      <p:ext uri="{BB962C8B-B14F-4D97-AF65-F5344CB8AC3E}">
        <p14:creationId xmlns:p14="http://schemas.microsoft.com/office/powerpoint/2010/main" val="3242558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AFC42-987A-1F32-8582-C014ED2C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C84E291-5359-9F79-DC83-00374FD0A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5D583-4B5D-8650-5248-5467D36A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1045A9-2591-8622-3A6C-9D65D055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49ABCD-95B2-B142-2373-C9A47069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A282BC5-3090-61C7-12D2-3083B57F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10A6-1BFF-CBF7-A70F-8F629A1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3.4.1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5A8DEF-71EA-C078-8381-ADE6D9DD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414A2-55C5-4894-D4F6-2E6A7209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A79D12-CC87-6CFE-F164-376EE96A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1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349-2C77-D19D-60A7-36924C8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INSTALL POSTGIS_RASTER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2526-4196-FCD7-534A-B5125C22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14"/>
            <a:ext cx="11029615" cy="593244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70C0"/>
                </a:solidFill>
                <a:latin typeface="Courier"/>
              </a:rPr>
              <a:t>CREATE EXTENSION postgis_raster;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DABA-A2EA-A11A-78B5-4529699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45664"/>
            <a:ext cx="1781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C5A4C-9376-330C-E1FC-00FE1D93EFFF}"/>
              </a:ext>
            </a:extLst>
          </p:cNvPr>
          <p:cNvSpPr txBox="1"/>
          <p:nvPr/>
        </p:nvSpPr>
        <p:spPr>
          <a:xfrm>
            <a:off x="3286758" y="2645664"/>
            <a:ext cx="832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262626"/>
                </a:solidFill>
                <a:latin typeface="NewBaskerville-Roman"/>
              </a:rPr>
              <a:t>postgis_raster</a:t>
            </a:r>
            <a:r>
              <a:rPr lang="en-US" altLang="zh-CN" dirty="0">
                <a:solidFill>
                  <a:srgbClr val="262626"/>
                </a:solidFill>
                <a:latin typeface="NewBaskerville-Roman"/>
              </a:rPr>
              <a:t> is used to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create raster data from scratch and how to insert the data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6A-05DA-3C36-5C70-B88BBA68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6907"/>
            <a:ext cx="11029616" cy="593244"/>
          </a:xfrm>
        </p:spPr>
        <p:txBody>
          <a:bodyPr/>
          <a:lstStyle/>
          <a:p>
            <a:r>
              <a:rPr lang="en-US" dirty="0"/>
              <a:t>CREATE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E10-2226-ADFD-7FF8-7C8090D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150"/>
            <a:ext cx="11029615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CREATE TABLE ch03.rasters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   (rid SERIAL PRIMARY KEY,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name varchar(255),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raster);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INSERT INTO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ch.rasters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(name,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SELECT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'quad ' || x::text || ' ' || y::text,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ST_AddBand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ST_MakeEmptyRaster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100, 100,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-71.824 + (x*0.01) ,42.249 - (y * 0.01),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0.001, -0.001, 0, 0,4326),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'16BUI'::text,1)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x CROSS JOIN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y;</a:t>
            </a:r>
          </a:p>
        </p:txBody>
      </p:sp>
    </p:spTree>
    <p:extLst>
      <p:ext uri="{BB962C8B-B14F-4D97-AF65-F5344CB8AC3E}">
        <p14:creationId xmlns:p14="http://schemas.microsoft.com/office/powerpoint/2010/main" val="2383080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D9B1-028E-67BF-2324-EB7FA9D1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1D36-31E4-44E5-4AAF-3F60FC163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3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4D0C-6C4C-15C8-C3AE-7B1F4E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8732F46-D85C-A8C0-AF4A-826B56DD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948DA1-4B8C-E538-D7B3-D75124AE8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FCEC66-EB15-87E9-3627-5670EB71D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944EF8-10CD-017C-A310-8E6578DC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7F7AF7A-28F2-809C-799E-3A4852C3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15A5-456A-A32C-4CE3-BC0E8D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3.4.2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 raster in 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QGIS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B9D516-7108-666C-98AC-1D7587BEB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BB90E6-235D-7F73-FA87-0610F8691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2075C-3130-DD36-23E9-BDA7F37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84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6AA2-C2F9-CE75-14FC-A8618853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B2-36EF-EBB1-C168-EC89A3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6BAB-DEE1-BC17-DD0F-C23689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47" y="2320781"/>
            <a:ext cx="3888661" cy="3633787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CD9BB47-B939-AD3A-8028-9BED45B2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79" y="2320780"/>
            <a:ext cx="573483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5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867-B3BF-42FF-4007-6298311F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8B35-5EDB-08D5-EDAF-FCB5CF48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99469-49F5-69AB-0E40-2BF49CF7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30480E-9730-343A-03ED-9DD09D956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49439-C65D-D1DF-5F06-2E5C356A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43C1E1-F817-E76C-9AD7-A25FA36ED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EFBB-7CF2-4503-F582-7BB8F40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3.4.3 CHECK METADATA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FC233A-9ACF-CA32-1773-1EB7B5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1A8585-DDC6-36FB-DDFD-CC74934A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8D6644-499B-866C-8A0C-4E31F820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1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9916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Setting coordinate system in </a:t>
            </a:r>
            <a:r>
              <a:rPr lang="en-US" dirty="0" err="1"/>
              <a:t>arcgispro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53" y="1543119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4092742"/>
            <a:ext cx="10495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</a:t>
            </a:r>
          </a:p>
          <a:p>
            <a:endParaRPr lang="en-US" dirty="0"/>
          </a:p>
          <a:p>
            <a:r>
              <a:rPr lang="en-US" dirty="0"/>
              <a:t>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9260</TotalTime>
  <Words>2522</Words>
  <Application>Microsoft Office PowerPoint</Application>
  <PresentationFormat>Widescreen</PresentationFormat>
  <Paragraphs>255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Aptos</vt:lpstr>
      <vt:lpstr>Arial</vt:lpstr>
      <vt:lpstr>Calibri</vt:lpstr>
      <vt:lpstr>Courier</vt:lpstr>
      <vt:lpstr>NewBaskerville-Roman</vt:lpstr>
      <vt:lpstr>Wingdings</vt:lpstr>
      <vt:lpstr>Wingdings 2</vt:lpstr>
      <vt:lpstr>DividendVTI</vt:lpstr>
      <vt:lpstr>WEEK 03 Spatial data</vt:lpstr>
      <vt:lpstr>WEEK 03   lecture session</vt:lpstr>
      <vt:lpstr>3.1  geometry</vt:lpstr>
      <vt:lpstr>geometry</vt:lpstr>
      <vt:lpstr>Spatial reference system (SRS)</vt:lpstr>
      <vt:lpstr>GEOGRAPHIC COORDINATE SYSTEM (or geodetic)</vt:lpstr>
      <vt:lpstr>Projected Coordinate System (or planar, grid)</vt:lpstr>
      <vt:lpstr>Setting coordinate system in arcgispro</vt:lpstr>
      <vt:lpstr>Gcs and pcs</vt:lpstr>
      <vt:lpstr>Subtype of geometry - points</vt:lpstr>
      <vt:lpstr>Subtype of geometry - multipoints</vt:lpstr>
      <vt:lpstr>3.1.1create point</vt:lpstr>
      <vt:lpstr>Create points with spatial data in postgis</vt:lpstr>
      <vt:lpstr>1. Create schema</vt:lpstr>
      <vt:lpstr>2. Create table: SYNTAX</vt:lpstr>
      <vt:lpstr>PowerPoint Presentation</vt:lpstr>
      <vt:lpstr>3. Insert value: example</vt:lpstr>
      <vt:lpstr>Well-known binary (wkb)</vt:lpstr>
      <vt:lpstr>3.1.2 create MULTIpoint</vt:lpstr>
      <vt:lpstr>Create table with multipoint in postgis</vt:lpstr>
      <vt:lpstr>Create multipoint geometry</vt:lpstr>
      <vt:lpstr>Subtype of geometry - linestrings</vt:lpstr>
      <vt:lpstr>Subtype of geometry - multilinestrings</vt:lpstr>
      <vt:lpstr>3.1.3 CREATE LINESTRINGS</vt:lpstr>
      <vt:lpstr>Create a linestrings</vt:lpstr>
      <vt:lpstr>3.1.4 CREATE MULTILINESTRINGS</vt:lpstr>
      <vt:lpstr>Create multilinestring</vt:lpstr>
      <vt:lpstr>Subtype of geometry - polygons</vt:lpstr>
      <vt:lpstr>Subtype of geometry - multipolygons</vt:lpstr>
      <vt:lpstr>geometrycollection</vt:lpstr>
      <vt:lpstr>3.1.5 CREATE GEOMETRYCOLLECTION</vt:lpstr>
      <vt:lpstr>Create geometrycollection</vt:lpstr>
      <vt:lpstr>3.2 geography</vt:lpstr>
      <vt:lpstr>GEOGRAPHY</vt:lpstr>
      <vt:lpstr>3.3 difference between geography and geometry</vt:lpstr>
      <vt:lpstr>Distance calculation on geometry and geography (far)</vt:lpstr>
      <vt:lpstr>Distance between near locations</vt:lpstr>
      <vt:lpstr>conclusion</vt:lpstr>
      <vt:lpstr>3.4 raster</vt:lpstr>
      <vt:lpstr>raster</vt:lpstr>
      <vt:lpstr>Raster support in postgis</vt:lpstr>
      <vt:lpstr>3.4.1 CREATE RASTER</vt:lpstr>
      <vt:lpstr>INSTALL POSTGIS_RASTER EXTENSION</vt:lpstr>
      <vt:lpstr>CREATE RASTER</vt:lpstr>
      <vt:lpstr>PowerPoint Presentation</vt:lpstr>
      <vt:lpstr>3.4.2 check raster in QGIS</vt:lpstr>
      <vt:lpstr>PowerPoint Presentation</vt:lpstr>
      <vt:lpstr>3.4.3 CHECK METADATA</vt:lpstr>
      <vt:lpstr>Metadata tables</vt:lpstr>
      <vt:lpstr>Geometry_columns table in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50</cp:revision>
  <dcterms:created xsi:type="dcterms:W3CDTF">2024-12-11T19:51:45Z</dcterms:created>
  <dcterms:modified xsi:type="dcterms:W3CDTF">2025-01-28T20:48:22Z</dcterms:modified>
</cp:coreProperties>
</file>