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5" r:id="rId11"/>
    <p:sldId id="296" r:id="rId12"/>
    <p:sldId id="298" r:id="rId13"/>
    <p:sldId id="297" r:id="rId14"/>
    <p:sldId id="305" r:id="rId15"/>
    <p:sldId id="300" r:id="rId16"/>
    <p:sldId id="30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gadmin-org/pgadmin4" TargetMode="External"/><Relationship Id="rId2" Type="http://schemas.openxmlformats.org/officeDocument/2006/relationships/hyperlink" Target="https://www.pgadmin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0" y="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8257F-038A-0EA6-639C-0A99438B1E4E}"/>
              </a:ext>
            </a:extLst>
          </p:cNvPr>
          <p:cNvSpPr txBox="1"/>
          <p:nvPr/>
        </p:nvSpPr>
        <p:spPr>
          <a:xfrm>
            <a:off x="837126" y="3915280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B45D1-023D-8D20-F639-6127AB747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>
            <a:normAutofit/>
          </a:bodyPr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6B9CD-4188-D9BF-0871-0E43B303F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26464"/>
            <a:ext cx="11029615" cy="704088"/>
          </a:xfrm>
        </p:spPr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PostGIS</a:t>
            </a:r>
            <a:r>
              <a:rPr lang="en-US" dirty="0"/>
              <a:t> extension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F240DE-440F-473A-A091-0036CAF5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0136" y="2419732"/>
            <a:ext cx="60483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944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DF5B7-5335-DFA0-2568-5008D2008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6A2F8-3B11-B0C6-6BB7-88C6911D1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63040"/>
            <a:ext cx="11029615" cy="667512"/>
          </a:xfrm>
        </p:spPr>
        <p:txBody>
          <a:bodyPr/>
          <a:lstStyle/>
          <a:p>
            <a:r>
              <a:rPr lang="en-US" dirty="0"/>
              <a:t>Select ‘Create Spatial Database’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C8622-6890-C21C-9A3C-2EE5E21E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832" y="2561844"/>
            <a:ext cx="47529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376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DB0F0-9BB8-CADF-6F21-0C33681FE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14580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7C2-387C-D45D-593D-1CA24B06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5900"/>
            <a:ext cx="11029615" cy="685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Set up the destination folder (</a:t>
            </a:r>
            <a:r>
              <a:rPr lang="en-US" dirty="0" err="1"/>
              <a:t>PostGIS</a:t>
            </a:r>
            <a:r>
              <a:rPr lang="en-US" dirty="0"/>
              <a:t> must be installed within the PostgreSQL folder where PostgreSQL is stored)</a:t>
            </a:r>
          </a:p>
          <a:p>
            <a:r>
              <a:rPr lang="en-US" dirty="0"/>
              <a:t>If you accept the default path (C:\) when you install PostgreSQL, in this step, please also accept the default path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32CD7-B226-CD0A-5DF2-0F07A767B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071" y="2698734"/>
            <a:ext cx="4714875" cy="366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5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27A90-D587-F32D-AC89-E3CE7D94A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96292"/>
          </a:xfrm>
        </p:spPr>
        <p:txBody>
          <a:bodyPr/>
          <a:lstStyle/>
          <a:p>
            <a:r>
              <a:rPr lang="en-US" dirty="0"/>
              <a:t>Installation OF POSTGIS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39BFB-6CB5-C0A9-61F1-41ACEC15E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99032"/>
            <a:ext cx="11029615" cy="941832"/>
          </a:xfrm>
        </p:spPr>
        <p:txBody>
          <a:bodyPr>
            <a:normAutofit/>
          </a:bodyPr>
          <a:lstStyle/>
          <a:p>
            <a:r>
              <a:rPr lang="en-US" dirty="0"/>
              <a:t>Type the password you set up earlier when you install PostgreSQL</a:t>
            </a:r>
          </a:p>
          <a:p>
            <a:r>
              <a:rPr lang="en-US" dirty="0"/>
              <a:t>Accept all the suggested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20A3C-F25D-926B-F336-92DD3BCE4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2" y="2852928"/>
            <a:ext cx="4714875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A05C307-DB8E-E3CC-D0F6-2E324BEDB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206" y="2814828"/>
            <a:ext cx="47625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7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D8E-52C0-9CDA-ED9D-B92E2632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Two popular tools come with </a:t>
            </a:r>
            <a:r>
              <a:rPr lang="en-US" dirty="0" err="1"/>
              <a:t>postgresql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0E5F-92CA-3161-DB41-7CBB204B4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44752"/>
            <a:ext cx="11029615" cy="2798064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pdAdmin</a:t>
            </a:r>
            <a:endParaRPr lang="en-US" dirty="0"/>
          </a:p>
          <a:p>
            <a:pPr lvl="1"/>
            <a:r>
              <a:rPr lang="en-US" dirty="0"/>
              <a:t>Graphical User Interface</a:t>
            </a:r>
          </a:p>
          <a:p>
            <a:pPr lvl="1"/>
            <a:r>
              <a:rPr lang="en-US" dirty="0"/>
              <a:t>SQL Editor</a:t>
            </a:r>
          </a:p>
          <a:p>
            <a:pPr lvl="1"/>
            <a:r>
              <a:rPr lang="en-US" dirty="0"/>
              <a:t>Database Management</a:t>
            </a:r>
          </a:p>
          <a:p>
            <a:pPr lvl="1"/>
            <a:r>
              <a:rPr lang="en-US" dirty="0"/>
              <a:t>Multi-Platform</a:t>
            </a:r>
          </a:p>
          <a:p>
            <a:pPr lvl="1"/>
            <a:r>
              <a:rPr lang="en-US" sz="1600" b="0" i="0" u="none" strike="noStrike" baseline="0" dirty="0">
                <a:solidFill>
                  <a:srgbClr val="0098A8"/>
                </a:solidFill>
                <a:latin typeface="LiberationSans"/>
                <a:hlinkClick r:id="rId3"/>
              </a:rPr>
              <a:t>https://github.com/pgadmin-org/pgadmin4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psql</a:t>
            </a:r>
            <a:endParaRPr lang="en-US" dirty="0"/>
          </a:p>
          <a:p>
            <a:pPr lvl="1"/>
            <a:r>
              <a:rPr lang="en-US" dirty="0"/>
              <a:t>Command-line Interface</a:t>
            </a:r>
          </a:p>
        </p:txBody>
      </p:sp>
    </p:spTree>
    <p:extLst>
      <p:ext uri="{BB962C8B-B14F-4D97-AF65-F5344CB8AC3E}">
        <p14:creationId xmlns:p14="http://schemas.microsoft.com/office/powerpoint/2010/main" val="37406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129B6-CD3B-FFD0-0D91-883134D09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67512"/>
          </a:xfrm>
        </p:spPr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pgadmin</a:t>
            </a:r>
            <a:r>
              <a:rPr lang="en-US" dirty="0"/>
              <a:t>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E227B-A430-4471-54C1-5F6BC137A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54480"/>
            <a:ext cx="11029615" cy="1426464"/>
          </a:xfrm>
        </p:spPr>
        <p:txBody>
          <a:bodyPr>
            <a:normAutofit/>
          </a:bodyPr>
          <a:lstStyle/>
          <a:p>
            <a:r>
              <a:rPr lang="en-US" dirty="0"/>
              <a:t>By installing PostgreSQL you will automatically get the </a:t>
            </a:r>
            <a:r>
              <a:rPr lang="en-US" dirty="0" err="1"/>
              <a:t>PgAdmin</a:t>
            </a:r>
            <a:r>
              <a:rPr lang="en-US" dirty="0"/>
              <a:t> as well.</a:t>
            </a:r>
          </a:p>
          <a:p>
            <a:endParaRPr lang="en-US" dirty="0"/>
          </a:p>
          <a:p>
            <a:r>
              <a:rPr lang="en-US" dirty="0"/>
              <a:t>Open </a:t>
            </a:r>
            <a:r>
              <a:rPr lang="en-US" dirty="0" err="1"/>
              <a:t>PgAdmin</a:t>
            </a:r>
            <a:r>
              <a:rPr lang="en-US" dirty="0"/>
              <a:t> and set up the password for it (It is recommended using the password for PostgreSQL)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401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1F28-92EB-261A-2EC2-5CAE13AFF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41428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altLang="zh-CN" dirty="0"/>
              <a:t>ccess server in PGADMIN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70E30-5DFC-69AF-65D0-0CA430EB7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42748"/>
            <a:ext cx="8495430" cy="861437"/>
          </a:xfrm>
        </p:spPr>
        <p:txBody>
          <a:bodyPr>
            <a:normAutofit/>
          </a:bodyPr>
          <a:lstStyle/>
          <a:p>
            <a:r>
              <a:rPr lang="en-US" dirty="0"/>
              <a:t>Right click the Servers in the left panel to register server</a:t>
            </a:r>
          </a:p>
          <a:p>
            <a:r>
              <a:rPr lang="en-US" dirty="0"/>
              <a:t>Name your server and input relevant information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834493-EF75-6957-4E50-D5CA01324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09" y="3365019"/>
            <a:ext cx="5010150" cy="27908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35CAE6-5EB2-6724-04D0-78E89D768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137" y="4141051"/>
            <a:ext cx="4620126" cy="27169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D7C3DD-4A05-6B7C-0991-DB8B6C65B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319" y="2643980"/>
            <a:ext cx="6800850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79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22AF5-77DF-4A14-166A-939AFFD38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AB5A7515-CF38-5FE1-3F84-1EEBF92D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E4A67E-7184-10D0-3861-1FD0E065C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5591383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01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/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altLang="zh-CN" sz="4000" dirty="0">
                <a:solidFill>
                  <a:srgbClr val="FFFFFF"/>
                </a:solidFill>
              </a:rPr>
              <a:t>software installation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AE8A-7BEC-80A6-985F-A3A05DACBF24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Instructor: Yanan Wu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TA: </a:t>
            </a:r>
            <a:r>
              <a:rPr lang="en-US" sz="3200" dirty="0" err="1">
                <a:solidFill>
                  <a:srgbClr val="FFFFFF">
                    <a:alpha val="75000"/>
                  </a:srgbClr>
                </a:solidFill>
              </a:rPr>
              <a:t>Vanchy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Li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 </a:t>
            </a:r>
          </a:p>
          <a:p>
            <a:r>
              <a:rPr lang="en-US" sz="3200" dirty="0">
                <a:solidFill>
                  <a:srgbClr val="FFFFFF">
                    <a:alpha val="75000"/>
                  </a:srgbClr>
                </a:solidFill>
              </a:rPr>
              <a:t>Spring 2025</a:t>
            </a:r>
          </a:p>
          <a:p>
            <a:endParaRPr lang="en-US" sz="3200" dirty="0">
              <a:solidFill>
                <a:srgbClr val="FFFFFF">
                  <a:alpha val="75000"/>
                </a:srgbClr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8896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9DE64-EC87-0822-1050-BFF248D0E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539006"/>
            <a:ext cx="11029616" cy="568860"/>
          </a:xfrm>
        </p:spPr>
        <p:txBody>
          <a:bodyPr/>
          <a:lstStyle/>
          <a:p>
            <a:r>
              <a:rPr lang="en-US" dirty="0"/>
              <a:t>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83533-934C-04F2-1EF0-E1DB999E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107866"/>
            <a:ext cx="11029615" cy="1644957"/>
          </a:xfrm>
        </p:spPr>
        <p:txBody>
          <a:bodyPr>
            <a:normAutofit/>
          </a:bodyPr>
          <a:lstStyle/>
          <a:p>
            <a:r>
              <a:rPr lang="en-US" dirty="0"/>
              <a:t>PostgreSQL Download link</a:t>
            </a:r>
          </a:p>
          <a:p>
            <a:pPr lvl="1"/>
            <a:r>
              <a:rPr lang="en-US" dirty="0">
                <a:hlinkClick r:id="rId2"/>
              </a:rPr>
              <a:t>https://www.postgresql.org/</a:t>
            </a:r>
            <a:endParaRPr lang="en-US" dirty="0"/>
          </a:p>
          <a:p>
            <a:r>
              <a:rPr lang="en-US" dirty="0"/>
              <a:t>S</a:t>
            </a:r>
            <a:r>
              <a:rPr lang="en-US" altLang="zh-CN" dirty="0"/>
              <a:t>elect your operating system family</a:t>
            </a:r>
          </a:p>
          <a:p>
            <a:r>
              <a:rPr lang="en-US" dirty="0"/>
              <a:t>Select ‘Download the installer’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C9C21-CA7A-8693-DEB7-7EF30F834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079" y="2953826"/>
            <a:ext cx="8238744" cy="245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04BF37-A5A9-1869-158A-E699C041C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8105" y="5516748"/>
            <a:ext cx="6015789" cy="127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5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8394-6481-AF94-AC8C-7801C8FA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53053-205E-5B79-86EA-642B569C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52727"/>
            <a:ext cx="11029615" cy="235915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Set up file directory and data directory (It is recommended to stick to the path suggested by the installer)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Set</a:t>
            </a:r>
            <a:r>
              <a:rPr lang="zh-CN" altLang="en-US" dirty="0"/>
              <a:t> </a:t>
            </a:r>
            <a:r>
              <a:rPr lang="en-US" altLang="zh-CN" dirty="0"/>
              <a:t>up</a:t>
            </a:r>
            <a:r>
              <a:rPr lang="zh-CN" altLang="en-US" dirty="0"/>
              <a:t> </a:t>
            </a:r>
            <a:r>
              <a:rPr lang="en-US" altLang="zh-CN" dirty="0"/>
              <a:t>the password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2.1</a:t>
            </a:r>
            <a:r>
              <a:rPr lang="en-US" altLang="zh-CN" dirty="0"/>
              <a:t> </a:t>
            </a:r>
            <a:r>
              <a:rPr lang="en-US" altLang="zh-CN" sz="1800" dirty="0"/>
              <a:t>You need to use this password to access the database</a:t>
            </a:r>
          </a:p>
          <a:p>
            <a:pPr marL="324000" lvl="1" indent="0"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2.2 </a:t>
            </a:r>
            <a:r>
              <a:rPr lang="en-US" altLang="zh-CN" sz="1800" dirty="0"/>
              <a:t>You will be asked multiple times for creating a password</a:t>
            </a:r>
          </a:p>
          <a:p>
            <a:pPr marL="324000" lvl="1" indent="0">
              <a:buNone/>
            </a:pPr>
            <a: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  <a:t>2.3</a:t>
            </a:r>
            <a:r>
              <a:rPr lang="en-US" altLang="zh-CN" sz="1800" b="1" dirty="0"/>
              <a:t> It is wise to choose the same password for all PostgreSQL related programs</a:t>
            </a:r>
            <a:endParaRPr lang="en-US" altLang="zh-CN" sz="1800" dirty="0"/>
          </a:p>
          <a:p>
            <a:pPr marL="324000" lvl="1" indent="0">
              <a:buNone/>
            </a:pPr>
            <a:endParaRPr lang="en-US" altLang="zh-C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70768-8820-A79A-42B1-AEB211D8C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241" y="3502152"/>
            <a:ext cx="6609551" cy="254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956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63CD-EF2B-1AE1-6DC9-3AA2F8888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9716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78492-F4DF-817A-4422-653726593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371600"/>
            <a:ext cx="11029615" cy="905256"/>
          </a:xfrm>
        </p:spPr>
        <p:txBody>
          <a:bodyPr>
            <a:normAutofit fontScale="85000" lnSpcReduction="20000"/>
          </a:bodyPr>
          <a:lstStyle/>
          <a:p>
            <a:pPr marL="400050" indent="-400050">
              <a:buFont typeface="+mj-lt"/>
              <a:buAutoNum type="arabicPeriod" startAt="3"/>
            </a:pPr>
            <a:r>
              <a:rPr lang="en-US" dirty="0"/>
              <a:t>Set up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3.1</a:t>
            </a:r>
            <a:r>
              <a:rPr lang="en-US" dirty="0"/>
              <a:t> You can accept the default one as your port number</a:t>
            </a:r>
          </a:p>
          <a:p>
            <a:pPr marL="3240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3.2</a:t>
            </a:r>
            <a:r>
              <a:rPr lang="en-US" dirty="0"/>
              <a:t> A port number is a numerical identifier used in networking to distinguish different services or applications on a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A17709-0C7F-8145-30FA-34AF1D1C0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047" y="2907792"/>
            <a:ext cx="6531805" cy="2126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011C93-C919-10C7-A159-A3AFBE666003}"/>
              </a:ext>
            </a:extLst>
          </p:cNvPr>
          <p:cNvSpPr txBox="1"/>
          <p:nvPr/>
        </p:nvSpPr>
        <p:spPr>
          <a:xfrm>
            <a:off x="581191" y="5191704"/>
            <a:ext cx="4224528" cy="58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Accept default locale</a:t>
            </a:r>
          </a:p>
          <a:p>
            <a:pPr marL="400050" indent="-400050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rabicPeriod" startAt="4"/>
            </a:pPr>
            <a: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Click ‘next’ to install the PostgreSQL</a:t>
            </a:r>
          </a:p>
        </p:txBody>
      </p:sp>
    </p:spTree>
    <p:extLst>
      <p:ext uri="{BB962C8B-B14F-4D97-AF65-F5344CB8AC3E}">
        <p14:creationId xmlns:p14="http://schemas.microsoft.com/office/powerpoint/2010/main" val="241013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6433-B38A-002F-2877-865B89DC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800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5FF7-3C21-DE51-1BA5-D29ED8832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53312"/>
            <a:ext cx="3938993" cy="402336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altLang="zh-CN" dirty="0"/>
              <a:t>elect ‘Stack builder’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E2A581-4082-16A4-BD98-A60E37533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4869" y="1143000"/>
            <a:ext cx="5219700" cy="228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740A3-3150-0C28-EA9E-AFE7070C8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869" y="3653235"/>
            <a:ext cx="5219700" cy="289823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898592-25B4-56CB-00CC-A1982D0A7C1B}"/>
              </a:ext>
            </a:extLst>
          </p:cNvPr>
          <p:cNvSpPr txBox="1">
            <a:spLocks/>
          </p:cNvSpPr>
          <p:nvPr/>
        </p:nvSpPr>
        <p:spPr>
          <a:xfrm>
            <a:off x="581193" y="3765145"/>
            <a:ext cx="3938992" cy="402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 the stack builder, S</a:t>
            </a:r>
            <a:r>
              <a:rPr lang="en-US" altLang="zh-CN" dirty="0"/>
              <a:t>elect your 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81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7922-B64B-929B-023F-799B73FC5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2284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1B3608-D106-6948-8813-949E6271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366" y="2191701"/>
            <a:ext cx="5886450" cy="394335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90410D-7E4F-D097-4177-25D291D40519}"/>
              </a:ext>
            </a:extLst>
          </p:cNvPr>
          <p:cNvSpPr txBox="1">
            <a:spLocks/>
          </p:cNvSpPr>
          <p:nvPr/>
        </p:nvSpPr>
        <p:spPr>
          <a:xfrm>
            <a:off x="681776" y="165849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now, you only need to select </a:t>
            </a:r>
            <a:r>
              <a:rPr lang="en-US" dirty="0" err="1"/>
              <a:t>PostGIS</a:t>
            </a:r>
            <a:r>
              <a:rPr lang="en-US" dirty="0"/>
              <a:t> under Spatial Extensions</a:t>
            </a:r>
          </a:p>
        </p:txBody>
      </p:sp>
    </p:spTree>
    <p:extLst>
      <p:ext uri="{BB962C8B-B14F-4D97-AF65-F5344CB8AC3E}">
        <p14:creationId xmlns:p14="http://schemas.microsoft.com/office/powerpoint/2010/main" val="2106706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58E85-4B25-40F3-57FD-14287EE34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0572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A7A3B4-38B5-E481-D2BC-69D07C18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133" y="2212494"/>
            <a:ext cx="5781675" cy="39433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6AAAD3-3B88-6BA8-FCD2-CEA970139DEF}"/>
              </a:ext>
            </a:extLst>
          </p:cNvPr>
          <p:cNvSpPr txBox="1">
            <a:spLocks/>
          </p:cNvSpPr>
          <p:nvPr/>
        </p:nvSpPr>
        <p:spPr>
          <a:xfrm>
            <a:off x="581192" y="1475612"/>
            <a:ext cx="4749759" cy="10664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 up the download directory to store the installer</a:t>
            </a:r>
          </a:p>
        </p:txBody>
      </p:sp>
    </p:spTree>
    <p:extLst>
      <p:ext uri="{BB962C8B-B14F-4D97-AF65-F5344CB8AC3E}">
        <p14:creationId xmlns:p14="http://schemas.microsoft.com/office/powerpoint/2010/main" val="1420819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6738-43E0-B0FF-F824-412E0180D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23140"/>
          </a:xfrm>
        </p:spPr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0308-ED2B-A79D-54E4-12CC7A08F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80745"/>
            <a:ext cx="11029615" cy="987552"/>
          </a:xfrm>
        </p:spPr>
        <p:txBody>
          <a:bodyPr/>
          <a:lstStyle/>
          <a:p>
            <a:r>
              <a:rPr lang="en-US" dirty="0"/>
              <a:t>After download, the several installers for database server and spatial extensions should appear in your downloading directory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E1F9-0E44-A2BB-B6F9-808C73DB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38" y="2606042"/>
            <a:ext cx="8619385" cy="340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45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3990</TotalTime>
  <Words>373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LiberationSans</vt:lpstr>
      <vt:lpstr>Wingdings 2</vt:lpstr>
      <vt:lpstr>DividendVTI</vt:lpstr>
      <vt:lpstr>WEEK 01</vt:lpstr>
      <vt:lpstr>WEEK 01   software installation</vt:lpstr>
      <vt:lpstr>Download</vt:lpstr>
      <vt:lpstr>installation</vt:lpstr>
      <vt:lpstr>installation</vt:lpstr>
      <vt:lpstr>installation</vt:lpstr>
      <vt:lpstr>installation</vt:lpstr>
      <vt:lpstr>installation</vt:lpstr>
      <vt:lpstr>installation</vt:lpstr>
      <vt:lpstr>Installation OF POSTGIS</vt:lpstr>
      <vt:lpstr>Installation OF POSTGIS</vt:lpstr>
      <vt:lpstr>Installation OF POSTGIS</vt:lpstr>
      <vt:lpstr>Installation OF POSTGIS</vt:lpstr>
      <vt:lpstr>Two popular tools come with postgresql</vt:lpstr>
      <vt:lpstr>Access pgadmin 4</vt:lpstr>
      <vt:lpstr>Access server in PGADMIN 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01</dc:title>
  <dc:creator>Yanan Wu</dc:creator>
  <cp:lastModifiedBy>Yanan Wu</cp:lastModifiedBy>
  <cp:revision>21</cp:revision>
  <dcterms:created xsi:type="dcterms:W3CDTF">2024-12-11T19:51:45Z</dcterms:created>
  <dcterms:modified xsi:type="dcterms:W3CDTF">2025-01-13T17:40:12Z</dcterms:modified>
</cp:coreProperties>
</file>