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6" r:id="rId3"/>
    <p:sldId id="353" r:id="rId4"/>
    <p:sldId id="355" r:id="rId5"/>
    <p:sldId id="357" r:id="rId6"/>
    <p:sldId id="358" r:id="rId7"/>
    <p:sldId id="356" r:id="rId8"/>
    <p:sldId id="354" r:id="rId9"/>
    <p:sldId id="359" r:id="rId10"/>
    <p:sldId id="360" r:id="rId11"/>
    <p:sldId id="366" r:id="rId12"/>
    <p:sldId id="361" r:id="rId13"/>
    <p:sldId id="362" r:id="rId14"/>
    <p:sldId id="363" r:id="rId15"/>
    <p:sldId id="364" r:id="rId16"/>
    <p:sldId id="3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687845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07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Proximity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A67A0-7BC4-68ED-2BF4-960A87521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73352"/>
            <a:ext cx="11029615" cy="2551176"/>
          </a:xfrm>
        </p:spPr>
        <p:txBody>
          <a:bodyPr/>
          <a:lstStyle/>
          <a:p>
            <a:r>
              <a:rPr lang="en-US" altLang="zh-CN" dirty="0"/>
              <a:t>Please finds the closest navaid (navigational aid) to each airport and order the result from shortest distance to longest</a:t>
            </a:r>
          </a:p>
          <a:p>
            <a:endParaRPr lang="en-US" altLang="zh-CN" dirty="0"/>
          </a:p>
          <a:p>
            <a:pPr marL="3240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Select  * FROM () AS subquery ORDER BY </a:t>
            </a:r>
            <a:r>
              <a:rPr lang="en-US" altLang="zh-CN" dirty="0" err="1">
                <a:solidFill>
                  <a:srgbClr val="0070C0"/>
                </a:solidFill>
              </a:rPr>
              <a:t>dist_km</a:t>
            </a:r>
            <a:endParaRPr lang="zh-CN" altLang="en-US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C6F70A-A8CD-5B31-0EDB-D4AC79F850E7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87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FIND CLOSET LOCATIONS – EXERCISE 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45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6C74C5-0776-8DB6-0049-AC572626D01B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87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FIND CLOSET LOCATIONS – EXERCISE 02</a:t>
            </a:r>
            <a:endParaRPr lang="zh-CN" altLang="en-US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28D743E-6E10-F375-8B9C-8D1584541FCA}"/>
              </a:ext>
            </a:extLst>
          </p:cNvPr>
          <p:cNvSpPr txBox="1">
            <a:spLocks/>
          </p:cNvSpPr>
          <p:nvPr/>
        </p:nvSpPr>
        <p:spPr>
          <a:xfrm>
            <a:off x="581192" y="1289304"/>
            <a:ext cx="11029615" cy="667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Please finds the closest airport to each navaid (navigational aid)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36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3761-DA3D-375A-975A-8169B46A0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292"/>
          </a:xfrm>
        </p:spPr>
        <p:txBody>
          <a:bodyPr/>
          <a:lstStyle/>
          <a:p>
            <a:r>
              <a:rPr lang="en-US" altLang="zh-CN" dirty="0"/>
              <a:t>Items between distances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0F33-ABBA-0671-C9EA-5F5A79DE1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27048"/>
            <a:ext cx="11029615" cy="2450592"/>
          </a:xfrm>
        </p:spPr>
        <p:txBody>
          <a:bodyPr/>
          <a:lstStyle/>
          <a:p>
            <a:r>
              <a:rPr lang="en-US" altLang="zh-CN" dirty="0"/>
              <a:t>Sometimes, you need to find locations that are within a certain distance but also beyond a minimum distance (e.g., finding a place far enough for a workout but not too far).</a:t>
            </a:r>
          </a:p>
          <a:p>
            <a:pPr lvl="1"/>
            <a:r>
              <a:rPr lang="en-US" altLang="zh-CN" dirty="0"/>
              <a:t>Example: Finding an airport that is close enough to catch a flight but far enough to enjoy a scenic trip.</a:t>
            </a:r>
          </a:p>
          <a:p>
            <a:r>
              <a:rPr lang="en-US" altLang="zh-CN" dirty="0"/>
              <a:t>This type of query requires checking two distance conditions:</a:t>
            </a:r>
          </a:p>
          <a:p>
            <a:pPr lvl="1"/>
            <a:r>
              <a:rPr lang="en-US" altLang="zh-CN" dirty="0"/>
              <a:t>The location should be </a:t>
            </a:r>
            <a:r>
              <a:rPr lang="en-US" altLang="zh-CN" b="1" dirty="0"/>
              <a:t>within the upper distance limit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The location should be </a:t>
            </a:r>
            <a:r>
              <a:rPr lang="en-US" altLang="zh-CN" b="1" dirty="0"/>
              <a:t>beyond the lower distance limit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89CBE-FB83-E64E-B372-8E4EF8ADF595}"/>
              </a:ext>
            </a:extLst>
          </p:cNvPr>
          <p:cNvSpPr txBox="1"/>
          <p:nvPr/>
        </p:nvSpPr>
        <p:spPr>
          <a:xfrm>
            <a:off x="3048762" y="4169664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SELECT name, iso_country, iso_region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FROM ch09.airports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WHERE ST_DWithin(geog, 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        ST_Point(-75.8008, 40.2610)::geography, 100000)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  AND NOT ;</a:t>
            </a:r>
          </a:p>
        </p:txBody>
      </p:sp>
    </p:spTree>
    <p:extLst>
      <p:ext uri="{BB962C8B-B14F-4D97-AF65-F5344CB8AC3E}">
        <p14:creationId xmlns:p14="http://schemas.microsoft.com/office/powerpoint/2010/main" val="2553727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D48C9-15EA-DAED-2298-1C6ED035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altLang="zh-CN" dirty="0"/>
              <a:t>K nearest neighbor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5BA02-0487-8F34-47D9-20054309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71600"/>
            <a:ext cx="11029615" cy="1810512"/>
          </a:xfrm>
        </p:spPr>
        <p:txBody>
          <a:bodyPr/>
          <a:lstStyle/>
          <a:p>
            <a:r>
              <a:rPr lang="en-US" altLang="zh-CN" dirty="0"/>
              <a:t>A classic nearest-neighbor question is finding the N nearest points of interest to a fixed location.</a:t>
            </a:r>
          </a:p>
          <a:p>
            <a:endParaRPr lang="en-US" altLang="zh-CN" dirty="0"/>
          </a:p>
          <a:p>
            <a:r>
              <a:rPr lang="en-US" altLang="zh-CN" dirty="0"/>
              <a:t>&lt;-&gt;—This is the KNN distance operator for both geometry and geography.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altLang="zh-CN" dirty="0"/>
              <a:t>A &lt;-&gt; B returns the distance between two geometries A and B.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5E7A43-17BB-2AF8-4DEC-A8FF0BF62F36}"/>
              </a:ext>
            </a:extLst>
          </p:cNvPr>
          <p:cNvSpPr txBox="1"/>
          <p:nvPr/>
        </p:nvSpPr>
        <p:spPr>
          <a:xfrm>
            <a:off x="3048760" y="4444645"/>
            <a:ext cx="60944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SELECT ident, name,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 err="1">
                <a:solidFill>
                  <a:srgbClr val="0070C0"/>
                </a:solidFill>
              </a:rPr>
              <a:t>geog</a:t>
            </a:r>
            <a:r>
              <a:rPr lang="en-US" altLang="zh-CN" dirty="0">
                <a:solidFill>
                  <a:srgbClr val="0070C0"/>
                </a:solidFill>
              </a:rPr>
              <a:t>,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    geog &lt;-&gt; 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FROM ch09.airports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WHERE ident != 'KBOS' AND type = 'large_airport'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ORDER BY dist LIMIT 10;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933E81-FCE4-CCC6-5CD7-F195BBF56F52}"/>
              </a:ext>
            </a:extLst>
          </p:cNvPr>
          <p:cNvSpPr txBox="1">
            <a:spLocks/>
          </p:cNvSpPr>
          <p:nvPr/>
        </p:nvSpPr>
        <p:spPr>
          <a:xfrm>
            <a:off x="581191" y="3429000"/>
            <a:ext cx="11029615" cy="738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Find 10 nearest large airport (type = ‘</a:t>
            </a:r>
            <a:r>
              <a:rPr lang="en-US" altLang="zh-CN" dirty="0" err="1"/>
              <a:t>large_airport</a:t>
            </a:r>
            <a:r>
              <a:rPr lang="en-US" altLang="zh-CN" dirty="0"/>
              <a:t>’) for Boston airport (ident = 'KBOS’)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9540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2C704-E6DB-0377-5B02-30D067A34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96314"/>
            <a:ext cx="11029615" cy="738886"/>
          </a:xfrm>
        </p:spPr>
        <p:txBody>
          <a:bodyPr/>
          <a:lstStyle/>
          <a:p>
            <a:r>
              <a:rPr lang="en-US" altLang="zh-CN" dirty="0"/>
              <a:t>Find 10 nearest navigation aid for navigation aid (filename = '</a:t>
            </a:r>
            <a:r>
              <a:rPr lang="en-US" altLang="zh-CN" dirty="0" err="1"/>
              <a:t>Bedds_NDB_US</a:t>
            </a:r>
            <a:r>
              <a:rPr lang="en-US" altLang="zh-CN" dirty="0"/>
              <a:t>') </a:t>
            </a:r>
            <a:endParaRPr lang="zh-CN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DFA786-1991-51AF-DFF1-291EAAF6B37D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87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K nearest neighbor – exercise 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0403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10FA9C-E19D-F79E-1F47-76F90DF2D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10589"/>
            <a:ext cx="11029615" cy="3261995"/>
          </a:xfrm>
        </p:spPr>
        <p:txBody>
          <a:bodyPr/>
          <a:lstStyle/>
          <a:p>
            <a:r>
              <a:rPr lang="en-US" altLang="zh-CN" dirty="0"/>
              <a:t>In previous examples, we only output the N closest places but did not number them.</a:t>
            </a:r>
          </a:p>
          <a:p>
            <a:r>
              <a:rPr lang="en-US" altLang="zh-CN" dirty="0"/>
              <a:t>Sometimes, numbering these places instead of just listing distances is useful.</a:t>
            </a:r>
          </a:p>
          <a:p>
            <a:r>
              <a:rPr lang="en-US" altLang="zh-CN" dirty="0"/>
              <a:t>ROW_NUMBER,  and</a:t>
            </a:r>
            <a:r>
              <a:rPr lang="zh-CN" altLang="en-US" dirty="0"/>
              <a:t> </a:t>
            </a:r>
            <a:r>
              <a:rPr lang="en-US" altLang="zh-CN" dirty="0"/>
              <a:t>RANK window functions help in outputting an ordinal ordering of a row.</a:t>
            </a:r>
          </a:p>
          <a:p>
            <a:r>
              <a:rPr lang="en-US" altLang="zh-CN" dirty="0"/>
              <a:t>A window function allows querying across the entire dataset while providing information about each row's position.</a:t>
            </a:r>
          </a:p>
          <a:p>
            <a:r>
              <a:rPr lang="en-US" altLang="zh-CN" dirty="0"/>
              <a:t>Window functions work similarly to aggregate functions, but instead of collapsing multiple rows into one, they return all rows with additional computed values.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178D7E-1149-9A07-4222-0F9AA301A991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87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WINDOW FUNCTION IN K nearest neighbor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1AD873-6BAD-7E40-E409-0450C6684B68}"/>
              </a:ext>
            </a:extLst>
          </p:cNvPr>
          <p:cNvSpPr txBox="1"/>
          <p:nvPr/>
        </p:nvSpPr>
        <p:spPr>
          <a:xfrm>
            <a:off x="1563624" y="4672584"/>
            <a:ext cx="841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difference between RANK and ROW_NUMBER is in how they handle ties. </a:t>
            </a:r>
          </a:p>
          <a:p>
            <a:r>
              <a:rPr lang="en-US" altLang="zh-CN" dirty="0"/>
              <a:t>RANK: 1,2,3,3,3,6,7. </a:t>
            </a:r>
          </a:p>
          <a:p>
            <a:r>
              <a:rPr lang="en-US" altLang="zh-CN" dirty="0"/>
              <a:t>ROW_NUMBER: 1,2,3,4,5,6,7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364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80FD-EFAD-1FEF-9BD9-7241723FE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409" y="2204466"/>
            <a:ext cx="5993344" cy="36344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WITH </a:t>
            </a:r>
            <a:r>
              <a:rPr lang="en-US" altLang="zh-CN" dirty="0" err="1">
                <a:solidFill>
                  <a:srgbClr val="0070C0"/>
                </a:solidFill>
              </a:rPr>
              <a:t>ranked_airports</a:t>
            </a:r>
            <a:r>
              <a:rPr lang="en-US" altLang="zh-CN" dirty="0">
                <a:solidFill>
                  <a:srgbClr val="0070C0"/>
                </a:solidFill>
              </a:rPr>
              <a:t> AS 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SELECT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ident,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name,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</a:t>
            </a:r>
            <a:r>
              <a:rPr lang="en-US" altLang="zh-CN" dirty="0" err="1">
                <a:solidFill>
                  <a:srgbClr val="0070C0"/>
                </a:solidFill>
              </a:rPr>
              <a:t>geog</a:t>
            </a:r>
            <a:r>
              <a:rPr lang="en-US" altLang="zh-CN" dirty="0">
                <a:solidFill>
                  <a:srgbClr val="0070C0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</a:t>
            </a:r>
            <a:r>
              <a:rPr lang="en-US" altLang="zh-CN" dirty="0" err="1">
                <a:solidFill>
                  <a:srgbClr val="0070C0"/>
                </a:solidFill>
              </a:rPr>
              <a:t>geog</a:t>
            </a:r>
            <a:r>
              <a:rPr lang="en-US" altLang="zh-CN" dirty="0">
                <a:solidFill>
                  <a:srgbClr val="0070C0"/>
                </a:solidFill>
              </a:rPr>
              <a:t> &lt;-&gt; (SELECT </a:t>
            </a:r>
            <a:r>
              <a:rPr lang="en-US" altLang="zh-CN" dirty="0" err="1">
                <a:solidFill>
                  <a:srgbClr val="0070C0"/>
                </a:solidFill>
              </a:rPr>
              <a:t>geog</a:t>
            </a:r>
            <a:r>
              <a:rPr lang="en-US" altLang="zh-CN" dirty="0">
                <a:solidFill>
                  <a:srgbClr val="0070C0"/>
                </a:solidFill>
              </a:rPr>
              <a:t> FROM ch09.airports WHERE ident = 'KBOS') AS </a:t>
            </a:r>
            <a:r>
              <a:rPr lang="en-US" altLang="zh-CN" dirty="0" err="1">
                <a:solidFill>
                  <a:srgbClr val="0070C0"/>
                </a:solidFill>
              </a:rPr>
              <a:t>dist</a:t>
            </a:r>
            <a:r>
              <a:rPr lang="en-US" altLang="zh-CN" dirty="0">
                <a:solidFill>
                  <a:srgbClr val="0070C0"/>
                </a:solidFill>
              </a:rPr>
              <a:t>,</a:t>
            </a:r>
          </a:p>
          <a:p>
            <a:pPr marL="0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FROM ch09.airports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    WHERE ident != 'KBOS' AND type = '</a:t>
            </a:r>
            <a:r>
              <a:rPr lang="en-US" altLang="zh-CN" dirty="0" err="1">
                <a:solidFill>
                  <a:srgbClr val="0070C0"/>
                </a:solidFill>
              </a:rPr>
              <a:t>large_airport</a:t>
            </a:r>
            <a:r>
              <a:rPr lang="en-US" altLang="zh-CN" dirty="0">
                <a:solidFill>
                  <a:srgbClr val="0070C0"/>
                </a:solidFill>
              </a:rPr>
              <a:t>'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SELECT </a:t>
            </a:r>
            <a:r>
              <a:rPr lang="en-US" altLang="zh-CN" dirty="0" err="1">
                <a:solidFill>
                  <a:srgbClr val="0070C0"/>
                </a:solidFill>
              </a:rPr>
              <a:t>rank_num</a:t>
            </a:r>
            <a:r>
              <a:rPr lang="en-US" altLang="zh-CN" dirty="0">
                <a:solidFill>
                  <a:srgbClr val="0070C0"/>
                </a:solidFill>
              </a:rPr>
              <a:t>, ident, name, </a:t>
            </a:r>
            <a:r>
              <a:rPr lang="en-US" altLang="zh-CN" dirty="0" err="1">
                <a:solidFill>
                  <a:srgbClr val="0070C0"/>
                </a:solidFill>
              </a:rPr>
              <a:t>geog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 err="1">
                <a:solidFill>
                  <a:srgbClr val="0070C0"/>
                </a:solidFill>
              </a:rPr>
              <a:t>dist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FROM </a:t>
            </a:r>
            <a:r>
              <a:rPr lang="en-US" altLang="zh-CN" dirty="0" err="1">
                <a:solidFill>
                  <a:srgbClr val="0070C0"/>
                </a:solidFill>
              </a:rPr>
              <a:t>ranked_airports</a:t>
            </a:r>
            <a:endParaRPr lang="en-US" altLang="zh-C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WHERE </a:t>
            </a:r>
            <a:r>
              <a:rPr lang="en-US" altLang="zh-CN" dirty="0" err="1">
                <a:solidFill>
                  <a:srgbClr val="0070C0"/>
                </a:solidFill>
              </a:rPr>
              <a:t>rank_num</a:t>
            </a:r>
            <a:r>
              <a:rPr lang="en-US" altLang="zh-CN" dirty="0">
                <a:solidFill>
                  <a:srgbClr val="0070C0"/>
                </a:solidFill>
              </a:rPr>
              <a:t> &lt;= 10;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A3299A-D64C-89AA-33BD-532838EFDBCE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87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K nearest neighbor WITH ROW_NUMBER – exercise 01</a:t>
            </a:r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DA1A98-0EA3-6CC7-DA2E-FE71CF28CEDD}"/>
              </a:ext>
            </a:extLst>
          </p:cNvPr>
          <p:cNvSpPr txBox="1">
            <a:spLocks/>
          </p:cNvSpPr>
          <p:nvPr/>
        </p:nvSpPr>
        <p:spPr>
          <a:xfrm>
            <a:off x="581192" y="1377442"/>
            <a:ext cx="11029615" cy="738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Find 10 nearest airports for Boston Airport(</a:t>
            </a:r>
            <a:r>
              <a:rPr lang="en-US" altLang="zh-CN" dirty="0">
                <a:solidFill>
                  <a:srgbClr val="0070C0"/>
                </a:solidFill>
              </a:rPr>
              <a:t>ident = 'KBOS </a:t>
            </a:r>
            <a:r>
              <a:rPr lang="en-US" altLang="zh-CN" dirty="0"/>
              <a:t>')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55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07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47285-08D3-EC91-8463-2A5573D9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2D04420-2AB9-D2AC-70CF-0CA6573A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69FCF3-0354-7067-F755-370100F65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C1D47E-F4FD-7BE3-C43B-90943448F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05EAFE-DFDF-C62E-2327-4C377542E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F64659B-F474-6D88-A932-ED2DADCFF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836DA-16BB-E600-AE81-25B0BFE59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B47E50-AAA2-0E87-DCBA-69EB2EA60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AF66B-8ECD-DEB9-BC07-69F289EC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7.1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Nearest neighbor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63D324-EB98-15AF-2FBC-DECFBACA2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85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3406-6A9E-E7CF-CC55-E07C6460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BD265D-A19E-8C82-94D5-C5E50C90F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6824" y="1635308"/>
            <a:ext cx="11113984" cy="377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tabLst/>
            </a:pPr>
            <a:r>
              <a:rPr lang="zh-CN" altLang="zh-CN" sz="2000" dirty="0">
                <a:latin typeface="+mn-ea"/>
              </a:rPr>
              <a:t>Proximity Analysis Overview:</a:t>
            </a: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+mn-ea"/>
              </a:rPr>
              <a:t>Determines how far something is located from another object.</a:t>
            </a: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+mn-ea"/>
              </a:rPr>
              <a:t>Examples include finding the nearest highway, estimating commute distances, or assigning field reps efficiently.</a:t>
            </a:r>
          </a:p>
          <a:p>
            <a:pPr marR="0" lvl="0" fontAlgn="base">
              <a:tabLst/>
            </a:pPr>
            <a:r>
              <a:rPr lang="zh-CN" altLang="zh-CN" sz="2000" dirty="0">
                <a:latin typeface="+mn-ea"/>
              </a:rPr>
              <a:t>Methods Covered:</a:t>
            </a: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+mn-ea"/>
              </a:rPr>
              <a:t>Traditional closest neighbor searches.</a:t>
            </a: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+mn-ea"/>
              </a:rPr>
              <a:t>k-Nearest Neighbor (KNN) indexes for performance optimization.</a:t>
            </a: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zh-CN" altLang="zh-CN" sz="2000" dirty="0">
                <a:latin typeface="+mn-ea"/>
              </a:rPr>
              <a:t>PostGIS clustering window functions for spatial grouping.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527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26D7-4DA5-0710-982F-0E2E495A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580"/>
          </a:xfrm>
        </p:spPr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3777AE-734C-CBE4-25B8-CBA9B5D5614E}"/>
              </a:ext>
            </a:extLst>
          </p:cNvPr>
          <p:cNvSpPr txBox="1">
            <a:spLocks/>
          </p:cNvSpPr>
          <p:nvPr/>
        </p:nvSpPr>
        <p:spPr>
          <a:xfrm>
            <a:off x="581192" y="1453817"/>
            <a:ext cx="6520006" cy="3967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ch09_data.sql construct data using SQL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r>
              <a:rPr lang="en-US" altLang="zh-CN" dirty="0"/>
              <a:t>In terminal: </a:t>
            </a:r>
          </a:p>
          <a:p>
            <a:pPr lvl="1"/>
            <a:r>
              <a:rPr lang="en-US" altLang="zh-CN" dirty="0"/>
              <a:t>Load data into </a:t>
            </a:r>
            <a:r>
              <a:rPr lang="en-US" altLang="zh-CN" i="1" dirty="0"/>
              <a:t>spatial</a:t>
            </a:r>
            <a:r>
              <a:rPr lang="en-US" altLang="zh-CN" dirty="0"/>
              <a:t> database in </a:t>
            </a:r>
            <a:r>
              <a:rPr lang="en-US" altLang="zh-CN" dirty="0" err="1"/>
              <a:t>pgadmin</a:t>
            </a:r>
            <a:endParaRPr lang="en-US" altLang="zh-CN" dirty="0"/>
          </a:p>
          <a:p>
            <a:pPr marL="594000" lvl="2" indent="0"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psql</a:t>
            </a:r>
            <a:r>
              <a:rPr lang="en-US" altLang="zh-CN" dirty="0">
                <a:solidFill>
                  <a:srgbClr val="0070C0"/>
                </a:solidFill>
              </a:rPr>
              <a:t> -U </a:t>
            </a:r>
            <a:r>
              <a:rPr lang="en-US" altLang="zh-CN" dirty="0" err="1">
                <a:solidFill>
                  <a:srgbClr val="0070C0"/>
                </a:solidFill>
              </a:rPr>
              <a:t>postgres</a:t>
            </a:r>
            <a:r>
              <a:rPr lang="en-US" altLang="zh-CN" dirty="0">
                <a:solidFill>
                  <a:srgbClr val="0070C0"/>
                </a:solidFill>
              </a:rPr>
              <a:t> -d spatial -f E:/Clark/ch09_data.sql</a:t>
            </a:r>
          </a:p>
          <a:p>
            <a:pPr marL="594000" lvl="2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If your terminal does not recognize </a:t>
            </a:r>
            <a:r>
              <a:rPr lang="en-US" altLang="zh-CN" dirty="0" err="1"/>
              <a:t>psql</a:t>
            </a:r>
            <a:endParaRPr lang="en-US" altLang="zh-CN" dirty="0"/>
          </a:p>
          <a:p>
            <a:pPr lvl="1"/>
            <a:r>
              <a:rPr lang="en-US" altLang="zh-CN" dirty="0"/>
              <a:t>Find the PostgreSQL installation folder</a:t>
            </a:r>
          </a:p>
          <a:p>
            <a:pPr marL="324000" lvl="1" indent="0">
              <a:buNone/>
            </a:pPr>
            <a:r>
              <a:rPr lang="en-US" altLang="zh-CN" dirty="0"/>
              <a:t>        (e.g., C:\Program Files\PostgreSQL\17\bin\)</a:t>
            </a:r>
          </a:p>
          <a:p>
            <a:pPr lvl="1"/>
            <a:r>
              <a:rPr lang="en-US" altLang="zh-CN" dirty="0"/>
              <a:t>Copy the path of </a:t>
            </a:r>
            <a:r>
              <a:rPr lang="en-US" altLang="zh-CN" dirty="0" err="1"/>
              <a:t>postgresql</a:t>
            </a:r>
            <a:r>
              <a:rPr lang="en-US" altLang="zh-CN" dirty="0"/>
              <a:t> installation to system variable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3535CC-F0EA-B1DB-CA10-473922E4E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2188635"/>
            <a:ext cx="4190238" cy="396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0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A0A7-C245-5056-D2C2-15479C06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89076"/>
            <a:ext cx="11029616" cy="587148"/>
          </a:xfrm>
        </p:spPr>
        <p:txBody>
          <a:bodyPr/>
          <a:lstStyle/>
          <a:p>
            <a:r>
              <a:rPr lang="en-US" altLang="zh-CN" dirty="0"/>
              <a:t>Data introduction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F310-F51B-C214-226D-FC219848D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271016"/>
            <a:ext cx="11029615" cy="587148"/>
          </a:xfrm>
        </p:spPr>
        <p:txBody>
          <a:bodyPr/>
          <a:lstStyle/>
          <a:p>
            <a:r>
              <a:rPr lang="en-US" altLang="zh-CN" dirty="0"/>
              <a:t>Airports across U.S</a:t>
            </a:r>
            <a:endParaRPr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B0C8C4-54B9-FAE0-5FA8-726923A97A5C}"/>
              </a:ext>
            </a:extLst>
          </p:cNvPr>
          <p:cNvSpPr txBox="1">
            <a:spLocks/>
          </p:cNvSpPr>
          <p:nvPr/>
        </p:nvSpPr>
        <p:spPr>
          <a:xfrm>
            <a:off x="581190" y="3810000"/>
            <a:ext cx="11029615" cy="58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Navigational aid across U.S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B38F3-BCC9-03A6-1809-017C04A31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506" y="1702631"/>
            <a:ext cx="3971925" cy="1962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FC11BA-4D06-A580-B3EF-9C4590B93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561" y="4542367"/>
            <a:ext cx="4609151" cy="21394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141DD5-D922-7018-7D91-C3FB2BDAF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919" y="4618060"/>
            <a:ext cx="1987106" cy="20637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862EA4-629B-968A-AAB6-5B23D14B9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913" y="1415200"/>
            <a:ext cx="2512695" cy="253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7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4081-6B6B-861E-FCC0-04C11D666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580"/>
          </a:xfrm>
        </p:spPr>
        <p:txBody>
          <a:bodyPr/>
          <a:lstStyle/>
          <a:p>
            <a:r>
              <a:rPr lang="en-US" altLang="zh-CN" dirty="0"/>
              <a:t>NEAREST NEIGHBOR SEARCHES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23CE4-A8E8-6284-36E7-F6CE9EE0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977" y="1417320"/>
            <a:ext cx="4630887" cy="2615184"/>
          </a:xfrm>
        </p:spPr>
        <p:txBody>
          <a:bodyPr/>
          <a:lstStyle/>
          <a:p>
            <a:r>
              <a:rPr lang="en-US" altLang="zh-CN" dirty="0"/>
              <a:t>Which places are within X distance?</a:t>
            </a:r>
          </a:p>
          <a:p>
            <a:pPr lvl="1"/>
            <a:r>
              <a:rPr lang="en-US" altLang="zh-CN" dirty="0" err="1"/>
              <a:t>ST_Dwithin</a:t>
            </a:r>
            <a:endParaRPr lang="en-US" altLang="zh-CN" dirty="0"/>
          </a:p>
          <a:p>
            <a:r>
              <a:rPr lang="en-US" altLang="zh-CN" dirty="0"/>
              <a:t>N closest results</a:t>
            </a:r>
          </a:p>
          <a:p>
            <a:pPr lvl="1"/>
            <a:r>
              <a:rPr lang="en-US" altLang="zh-CN" dirty="0" err="1"/>
              <a:t>ST_Dwithin</a:t>
            </a:r>
            <a:endParaRPr lang="en-US" altLang="zh-CN" dirty="0"/>
          </a:p>
          <a:p>
            <a:pPr lvl="1"/>
            <a:r>
              <a:rPr lang="en-US" altLang="zh-CN" dirty="0" err="1"/>
              <a:t>ST_Distance</a:t>
            </a:r>
            <a:endParaRPr lang="en-US" altLang="zh-CN" dirty="0"/>
          </a:p>
          <a:p>
            <a:pPr lvl="1"/>
            <a:r>
              <a:rPr lang="en-US" altLang="zh-CN" dirty="0"/>
              <a:t>LIMIT5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60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2FC1-A30B-6F0B-DA69-0DA6A8B3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altLang="zh-CN" dirty="0"/>
              <a:t>FIND CLOSET LOCATIONS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7DE91-D1C1-4425-551B-D71A19A83E37}"/>
              </a:ext>
            </a:extLst>
          </p:cNvPr>
          <p:cNvSpPr txBox="1"/>
          <p:nvPr/>
        </p:nvSpPr>
        <p:spPr>
          <a:xfrm>
            <a:off x="665607" y="1569487"/>
            <a:ext cx="10860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The LEFT JOIN keyword returns all records from the left table (table1), and the matching records from the right table (table2). The result is 0 records from the right side, if there is no match.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5CE28B-AAFA-9126-8839-5B26F50A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075" y="3002280"/>
            <a:ext cx="38576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4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888020-8F46-E0AE-F44F-D71708E091A9}"/>
              </a:ext>
            </a:extLst>
          </p:cNvPr>
          <p:cNvSpPr txBox="1">
            <a:spLocks/>
          </p:cNvSpPr>
          <p:nvPr/>
        </p:nvSpPr>
        <p:spPr>
          <a:xfrm>
            <a:off x="581192" y="1444752"/>
            <a:ext cx="11029615" cy="667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Please finds the closest navaid (navigational aid) to each airport</a:t>
            </a:r>
            <a:endParaRPr lang="zh-CN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F4B115-52D2-E120-96B6-25ACC09BEE75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87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FIND CLOSET LOCATIONS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3E06B-1419-B2F9-B6B6-FB5BC5F1C0B2}"/>
              </a:ext>
            </a:extLst>
          </p:cNvPr>
          <p:cNvSpPr txBox="1"/>
          <p:nvPr/>
        </p:nvSpPr>
        <p:spPr>
          <a:xfrm>
            <a:off x="3337560" y="2266990"/>
            <a:ext cx="6318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SELECT DISTINCT ON (</a:t>
            </a:r>
            <a:r>
              <a:rPr lang="en-US" altLang="zh-CN" dirty="0" err="1">
                <a:solidFill>
                  <a:srgbClr val="0070C0"/>
                </a:solidFill>
              </a:rPr>
              <a:t>a.ident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    </a:t>
            </a:r>
            <a:r>
              <a:rPr lang="en-US" altLang="zh-CN" dirty="0" err="1">
                <a:solidFill>
                  <a:srgbClr val="0070C0"/>
                </a:solidFill>
              </a:rPr>
              <a:t>a.ident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	a.name As airport,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	n.name As </a:t>
            </a:r>
            <a:r>
              <a:rPr lang="en-US" altLang="zh-CN" dirty="0" err="1">
                <a:solidFill>
                  <a:srgbClr val="0070C0"/>
                </a:solidFill>
              </a:rPr>
              <a:t>closest_navaid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	(</a:t>
            </a:r>
            <a:r>
              <a:rPr lang="en-US" altLang="zh-CN" dirty="0" err="1">
                <a:solidFill>
                  <a:srgbClr val="0070C0"/>
                </a:solidFill>
              </a:rPr>
              <a:t>ST_Distance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a.geog,n.geog</a:t>
            </a:r>
            <a:r>
              <a:rPr lang="en-US" altLang="zh-CN" dirty="0">
                <a:solidFill>
                  <a:srgbClr val="0070C0"/>
                </a:solidFill>
              </a:rPr>
              <a:t>)/1000)::integer As </a:t>
            </a:r>
            <a:r>
              <a:rPr lang="en-US" altLang="zh-CN" dirty="0" err="1">
                <a:solidFill>
                  <a:srgbClr val="0070C0"/>
                </a:solidFill>
              </a:rPr>
              <a:t>dist_km</a:t>
            </a:r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FROM   LEFT JOIN</a:t>
            </a: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</a:rPr>
              <a:t>ON </a:t>
            </a:r>
            <a:r>
              <a:rPr lang="en-US" altLang="zh-CN" dirty="0" err="1">
                <a:solidFill>
                  <a:srgbClr val="0070C0"/>
                </a:solidFill>
              </a:rPr>
              <a:t>ST_DWithin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a.geog</a:t>
            </a:r>
            <a:r>
              <a:rPr lang="en-US" altLang="zh-CN" dirty="0">
                <a:solidFill>
                  <a:srgbClr val="0070C0"/>
                </a:solidFill>
              </a:rPr>
              <a:t>, n.geog,100000) 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ORDER BY </a:t>
            </a:r>
            <a:r>
              <a:rPr lang="en-US" altLang="zh-CN" dirty="0" err="1">
                <a:solidFill>
                  <a:srgbClr val="0070C0"/>
                </a:solidFill>
              </a:rPr>
              <a:t>a.ident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 err="1">
                <a:solidFill>
                  <a:srgbClr val="0070C0"/>
                </a:solidFill>
              </a:rPr>
              <a:t>dist_km</a:t>
            </a:r>
            <a:r>
              <a:rPr lang="en-US" altLang="zh-CN" dirty="0">
                <a:solidFill>
                  <a:srgbClr val="0070C0"/>
                </a:solidFill>
              </a:rPr>
              <a:t>;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A970C0-368D-A189-78DF-BF253FC1A312}"/>
              </a:ext>
            </a:extLst>
          </p:cNvPr>
          <p:cNvSpPr txBox="1"/>
          <p:nvPr/>
        </p:nvSpPr>
        <p:spPr>
          <a:xfrm>
            <a:off x="672632" y="5284038"/>
            <a:ext cx="11251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This query uses a left join instead of an inner join to ensure that even if you find no navaids, the airport will still be in the results.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8953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13262</TotalTime>
  <Words>1457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Calibri</vt:lpstr>
      <vt:lpstr>Wingdings</vt:lpstr>
      <vt:lpstr>Wingdings 2</vt:lpstr>
      <vt:lpstr>DividendVTI</vt:lpstr>
      <vt:lpstr>WEEK 07 Proximity analysis</vt:lpstr>
      <vt:lpstr>WEEK 07   lecture session</vt:lpstr>
      <vt:lpstr>7.1  Nearest neighbor</vt:lpstr>
      <vt:lpstr>Introduction</vt:lpstr>
      <vt:lpstr>DATA</vt:lpstr>
      <vt:lpstr>Data introduction</vt:lpstr>
      <vt:lpstr>NEAREST NEIGHBOR SEARCHES</vt:lpstr>
      <vt:lpstr>FIND CLOSET LOCATIONS</vt:lpstr>
      <vt:lpstr>PowerPoint Presentation</vt:lpstr>
      <vt:lpstr>PowerPoint Presentation</vt:lpstr>
      <vt:lpstr>PowerPoint Presentation</vt:lpstr>
      <vt:lpstr>Items between distances</vt:lpstr>
      <vt:lpstr>K nearest neighbor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80</cp:revision>
  <dcterms:created xsi:type="dcterms:W3CDTF">2024-12-11T19:51:45Z</dcterms:created>
  <dcterms:modified xsi:type="dcterms:W3CDTF">2025-02-24T03:44:10Z</dcterms:modified>
</cp:coreProperties>
</file>