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353" r:id="rId4"/>
    <p:sldId id="355" r:id="rId5"/>
    <p:sldId id="357" r:id="rId6"/>
    <p:sldId id="358" r:id="rId7"/>
    <p:sldId id="356" r:id="rId8"/>
    <p:sldId id="359" r:id="rId9"/>
    <p:sldId id="360" r:id="rId10"/>
    <p:sldId id="361" r:id="rId11"/>
    <p:sldId id="362" r:id="rId12"/>
    <p:sldId id="3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tepress.com/book/pgr" TargetMode="External"/><Relationship Id="rId2" Type="http://schemas.openxmlformats.org/officeDocument/2006/relationships/hyperlink" Target="https://pgrouting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12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D2B5-A0C0-DA94-0903-6EF750A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9089-BC19-36C5-3323-66468188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4248"/>
            <a:ext cx="11029615" cy="2194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ALTER TABLE ch16.twin_cities ADD COLUMN source integer;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ALTER TABLE ch16.twin_cities ADD COLUMN target integer;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ALTER TABLE ch16.twin_cities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ALTER COLUMN </a:t>
            </a:r>
            <a:r>
              <a:rPr lang="en-US" altLang="zh-CN" dirty="0" err="1">
                <a:solidFill>
                  <a:srgbClr val="00B0F0"/>
                </a:solidFill>
              </a:rPr>
              <a:t>geom</a:t>
            </a:r>
            <a:r>
              <a:rPr lang="en-US" altLang="zh-CN" dirty="0">
                <a:solidFill>
                  <a:srgbClr val="00B0F0"/>
                </a:solidFill>
              </a:rPr>
              <a:t> type geometry(LINESTRING,4326) USING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ST_Transform</a:t>
            </a:r>
            <a:r>
              <a:rPr lang="en-US" altLang="zh-CN" dirty="0">
                <a:solidFill>
                  <a:srgbClr val="00B0F0"/>
                </a:solidFill>
              </a:rPr>
              <a:t>(geom,4326);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2BCF-FB7D-E116-0716-E7A88DC3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/>
              <a:t>CREATE TOPOLOGY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AD714F-A872-1FCD-1D58-74939C6DB3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192" y="1754912"/>
            <a:ext cx="11029950" cy="405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SELECT ch16.pgr_CreateTopology(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'ch16.twin_cities',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0.000001,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'geom',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'gid',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'source',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'target',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'',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clean =&gt; true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5140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62B6-B53C-A6E6-18D4-0420CDE4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87D584-45AD-FECE-8E37-CC935A538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570504"/>
              </p:ext>
            </p:extLst>
          </p:nvPr>
        </p:nvGraphicFramePr>
        <p:xfrm>
          <a:off x="2177114" y="3110906"/>
          <a:ext cx="4005580" cy="1740226"/>
        </p:xfrm>
        <a:graphic>
          <a:graphicData uri="http://schemas.openxmlformats.org/drawingml/2006/table">
            <a:tbl>
              <a:tblPr/>
              <a:tblGrid>
                <a:gridCol w="4005580">
                  <a:extLst>
                    <a:ext uri="{9D8B030D-6E8A-4147-A177-3AD203B41FA5}">
                      <a16:colId xmlns:a16="http://schemas.microsoft.com/office/drawing/2014/main" val="2989509487"/>
                    </a:ext>
                  </a:extLst>
                </a:gridCol>
              </a:tblGrid>
              <a:tr h="870113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ALTER TABLE ch16.twin_cities ADD COLUMN length float8;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416616"/>
                  </a:ext>
                </a:extLst>
              </a:tr>
              <a:tr h="870113">
                <a:tc>
                  <a:txBody>
                    <a:bodyPr/>
                    <a:lstStyle/>
                    <a:p>
                      <a:r>
                        <a:rPr lang="en-US" sz="800" b="0" i="0" dirty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UPDATE ch16.twin_citiesSET length = </a:t>
                      </a:r>
                      <a:r>
                        <a:rPr lang="en-US" sz="800" b="0" i="0" dirty="0" err="1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ST_Length</a:t>
                      </a:r>
                      <a:r>
                        <a:rPr lang="en-US" sz="800" b="0" i="0" dirty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(</a:t>
                      </a:r>
                      <a:r>
                        <a:rPr lang="en-US" sz="800" b="0" i="0" dirty="0" err="1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geom</a:t>
                      </a:r>
                      <a:r>
                        <a:rPr lang="en-US" sz="800" b="0" i="0" dirty="0">
                          <a:solidFill>
                            <a:srgbClr val="262626"/>
                          </a:solidFill>
                          <a:effectLst/>
                          <a:latin typeface="Courier"/>
                        </a:rPr>
                        <a:t>::geography);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266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BF65D3A-8540-C4E4-3C0C-6E886BD17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23436" y="-1012577"/>
            <a:ext cx="215541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61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Loading raster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3406-6A9E-E7CF-CC55-E07C6460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Routing problem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D265D-A19E-8C82-94D5-C5E50C90F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41258"/>
            <a:ext cx="11113984" cy="320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zh-CN" sz="2000" dirty="0">
                <a:latin typeface="+mn-ea"/>
              </a:rPr>
              <a:t>pgRouting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sz="1800" dirty="0"/>
              <a:t>An extension for </a:t>
            </a:r>
            <a:r>
              <a:rPr lang="en-US" altLang="zh-CN" sz="1800" dirty="0" err="1"/>
              <a:t>PostGIS</a:t>
            </a:r>
            <a:r>
              <a:rPr lang="en-US" altLang="zh-CN" sz="1800" dirty="0"/>
              <a:t> and PostgreSQL that adds routing capabilities to your spatial database.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sz="1800" dirty="0"/>
              <a:t>It enables network analysis by providing functions for shortest path, traveling salesman problem, driving distance, isochrones, and more.</a:t>
            </a:r>
          </a:p>
          <a:p>
            <a:r>
              <a:rPr lang="en-US" altLang="zh-CN" sz="2000" dirty="0"/>
              <a:t>Analyze movement through a network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sz="1800" dirty="0"/>
              <a:t>Finding the shortest path from point A to B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sz="1800" dirty="0"/>
              <a:t>Calculating service areas based on travel distance or time</a:t>
            </a:r>
          </a:p>
          <a:p>
            <a:pPr marR="0" lvl="0" fontAlgn="base">
              <a:tabLst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2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2529-B92E-F5A7-45BF-1E230FF2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rmAutofit/>
          </a:bodyPr>
          <a:lstStyle/>
          <a:p>
            <a:r>
              <a:rPr lang="en-US" altLang="zh-CN" dirty="0"/>
              <a:t>Learning resource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41B9-9A06-0861-F5F2-1DAC38E5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2664"/>
            <a:ext cx="11029615" cy="1088136"/>
          </a:xfrm>
        </p:spPr>
        <p:txBody>
          <a:bodyPr/>
          <a:lstStyle/>
          <a:p>
            <a:r>
              <a:rPr lang="en-US" altLang="zh-CN" dirty="0"/>
              <a:t>pgRouting Web Site</a:t>
            </a:r>
            <a:r>
              <a:rPr lang="zh-CN" altLang="en-US" dirty="0"/>
              <a:t>： </a:t>
            </a:r>
            <a:r>
              <a:rPr lang="en-US" altLang="zh-CN" dirty="0">
                <a:hlinkClick r:id="rId2"/>
              </a:rPr>
              <a:t>https://pgrouting.org/</a:t>
            </a:r>
            <a:endParaRPr lang="en-US" altLang="zh-CN" dirty="0"/>
          </a:p>
          <a:p>
            <a:r>
              <a:rPr lang="en-US" altLang="zh-CN" dirty="0"/>
              <a:t>Textbook: </a:t>
            </a:r>
            <a:r>
              <a:rPr lang="en-US" altLang="zh-CN" dirty="0">
                <a:hlinkClick r:id="rId3"/>
              </a:rPr>
              <a:t>https://locatepress.com/book/pgr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93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EB51-0446-4760-D1AD-2EB083A5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US" altLang="zh-CN" dirty="0"/>
              <a:t>Add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2006-8ACA-98B5-F7EF-5BB288BB3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26464"/>
            <a:ext cx="11029615" cy="1551686"/>
          </a:xfrm>
        </p:spPr>
        <p:txBody>
          <a:bodyPr/>
          <a:lstStyle/>
          <a:p>
            <a:r>
              <a:rPr lang="en-US" altLang="zh-CN" dirty="0"/>
              <a:t>In terminal: </a:t>
            </a:r>
          </a:p>
          <a:p>
            <a:pPr marL="324000" lvl="1" indent="0">
              <a:buNone/>
            </a:pPr>
            <a:r>
              <a:rPr lang="en-US" altLang="zh-CN" dirty="0"/>
              <a:t>Load data into </a:t>
            </a:r>
            <a:r>
              <a:rPr lang="en-US" altLang="zh-CN" i="1" dirty="0"/>
              <a:t>spatial</a:t>
            </a:r>
            <a:r>
              <a:rPr lang="en-US" altLang="zh-CN" dirty="0"/>
              <a:t> database in </a:t>
            </a:r>
            <a:r>
              <a:rPr lang="en-US" altLang="zh-CN" dirty="0" err="1"/>
              <a:t>pgadmin</a:t>
            </a:r>
            <a:endParaRPr lang="en-US" altLang="zh-CN" dirty="0"/>
          </a:p>
          <a:p>
            <a:pPr marL="324000" lvl="1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psql</a:t>
            </a:r>
            <a:r>
              <a:rPr lang="en-US" altLang="zh-CN" dirty="0">
                <a:solidFill>
                  <a:srgbClr val="0070C0"/>
                </a:solidFill>
              </a:rPr>
              <a:t> -U </a:t>
            </a:r>
            <a:r>
              <a:rPr lang="en-US" altLang="zh-CN" dirty="0" err="1">
                <a:solidFill>
                  <a:srgbClr val="0070C0"/>
                </a:solidFill>
              </a:rPr>
              <a:t>postgres</a:t>
            </a:r>
            <a:r>
              <a:rPr lang="en-US" altLang="zh-CN" dirty="0">
                <a:solidFill>
                  <a:srgbClr val="0070C0"/>
                </a:solidFill>
              </a:rPr>
              <a:t> -d spatial -f E:/Clark/ch16_data.sql</a:t>
            </a:r>
            <a:endParaRPr lang="zh-CN" altLang="en-US" dirty="0"/>
          </a:p>
          <a:p>
            <a:endParaRPr lang="en-US" altLang="zh-C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3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590B-5A63-D48D-BBF8-45413119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altLang="zh-CN" dirty="0"/>
              <a:t>extension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5D42-7B6C-6661-E913-7660CB19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34414"/>
            <a:ext cx="11029615" cy="5122418"/>
          </a:xfrm>
        </p:spPr>
        <p:txBody>
          <a:bodyPr>
            <a:normAutofit/>
          </a:bodyPr>
          <a:lstStyle/>
          <a:p>
            <a:pPr marR="0" lvl="0" fontAlgn="base">
              <a:tabLst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Add pgrouting extension to schema ch16</a:t>
            </a:r>
          </a:p>
          <a:p>
            <a:pPr marL="324000" lvl="1" indent="0" fontAlgn="base">
              <a:buNone/>
            </a:pPr>
            <a:r>
              <a:rPr lang="en-US" altLang="zh-CN" sz="1800" b="0" i="0" dirty="0">
                <a:solidFill>
                  <a:srgbClr val="00B0F0"/>
                </a:solidFill>
                <a:effectLst/>
                <a:latin typeface="Courier"/>
              </a:rPr>
              <a:t>CREATE EXTENSION pgrouting SCHEMA ch16</a:t>
            </a:r>
            <a:r>
              <a:rPr lang="en-US" altLang="zh-CN" sz="1800" dirty="0">
                <a:solidFill>
                  <a:srgbClr val="00B0F0"/>
                </a:solidFill>
                <a:latin typeface="Courier"/>
              </a:rPr>
              <a:t>;</a:t>
            </a:r>
          </a:p>
          <a:p>
            <a:pPr marL="324000" lvl="1" indent="0" fontAlgn="base">
              <a:buNone/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Check Functions in ch16 to see the complete list</a:t>
            </a:r>
          </a:p>
          <a:p>
            <a:pPr marL="324000" lvl="1" indent="0" fontAlgn="base">
              <a:buNone/>
            </a:pPr>
            <a:endParaRPr lang="en-US" altLang="zh-CN" sz="2000" dirty="0">
              <a:solidFill>
                <a:schemeClr val="tx1"/>
              </a:solidFill>
              <a:latin typeface="+mn-ea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sz="2000" i="1" dirty="0">
                <a:solidFill>
                  <a:schemeClr val="tx1"/>
                </a:solidFill>
                <a:latin typeface="+mn-ea"/>
              </a:rPr>
              <a:t>Upgrade from an earlier version of pgRouting:</a:t>
            </a:r>
          </a:p>
          <a:p>
            <a:pPr marL="324000" lvl="1" indent="0" fontAlgn="base">
              <a:lnSpc>
                <a:spcPct val="110000"/>
              </a:lnSpc>
              <a:buNone/>
            </a:pPr>
            <a:r>
              <a:rPr lang="en-US" altLang="zh-CN" i="1" dirty="0">
                <a:solidFill>
                  <a:srgbClr val="00B0F0"/>
                </a:solidFill>
                <a:latin typeface="Courier"/>
              </a:rPr>
              <a:t>ALTER EXTENSION pgrouting UPDATE; </a:t>
            </a:r>
          </a:p>
          <a:p>
            <a:pPr marL="306000" lvl="1" fontAlgn="base">
              <a:lnSpc>
                <a:spcPct val="110000"/>
              </a:lnSpc>
            </a:pPr>
            <a:r>
              <a:rPr lang="en-US" altLang="zh-CN" sz="2000" i="1" dirty="0">
                <a:solidFill>
                  <a:schemeClr val="tx1"/>
                </a:solidFill>
                <a:latin typeface="+mn-ea"/>
              </a:rPr>
              <a:t>On occasion, especially if you were running a prereleased version, you may run into errors upgrading. In these cases, do this to upgrade:</a:t>
            </a:r>
          </a:p>
          <a:p>
            <a:pPr marL="324000" lvl="1" indent="0" fontAlgn="base">
              <a:lnSpc>
                <a:spcPct val="110000"/>
              </a:lnSpc>
              <a:buNone/>
            </a:pPr>
            <a:r>
              <a:rPr lang="en-US" altLang="zh-CN" i="1" dirty="0">
                <a:solidFill>
                  <a:srgbClr val="00B0F0"/>
                </a:solidFill>
                <a:latin typeface="Courier"/>
              </a:rPr>
              <a:t>DROP EXTENSION pgrouting;</a:t>
            </a:r>
          </a:p>
          <a:p>
            <a:pPr marL="324000" lvl="1" indent="0" fontAlgn="base">
              <a:lnSpc>
                <a:spcPct val="110000"/>
              </a:lnSpc>
              <a:buNone/>
            </a:pPr>
            <a:r>
              <a:rPr lang="en-US" altLang="zh-CN" i="1" dirty="0">
                <a:solidFill>
                  <a:srgbClr val="00B0F0"/>
                </a:solidFill>
                <a:latin typeface="Courier"/>
              </a:rPr>
              <a:t>CREATE EXTENSION pgrouting SCHEMA postgis; </a:t>
            </a:r>
            <a:br>
              <a:rPr lang="en-US" altLang="zh-CN" sz="2400" dirty="0"/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12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206A-3A4F-9F13-2C53-433194BC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network topology 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351545-389F-5AA5-9CA9-9F051BF94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019" y="1631226"/>
            <a:ext cx="7879229" cy="4186290"/>
          </a:xfrm>
        </p:spPr>
      </p:pic>
    </p:spTree>
    <p:extLst>
      <p:ext uri="{BB962C8B-B14F-4D97-AF65-F5344CB8AC3E}">
        <p14:creationId xmlns:p14="http://schemas.microsoft.com/office/powerpoint/2010/main" val="347891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377B-6467-5057-BDAD-FE92D81C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altLang="zh-CN" dirty="0"/>
              <a:t>BUILDING A NETWORK TOPOOGY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C3CFE-AE51-A1D1-C8DA-E6F657C5F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90986"/>
            <a:ext cx="11029616" cy="3176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Prepares your twin_cities line network for routing analysis</a:t>
            </a:r>
          </a:p>
          <a:p>
            <a:pPr marL="666900" lvl="1" indent="-342900" fontAlgn="base">
              <a:buFont typeface="+mj-lt"/>
              <a:buAutoNum type="arabicPeriod"/>
            </a:pP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Adds source and target node IDs for each line</a:t>
            </a:r>
          </a:p>
          <a:p>
            <a:pPr fontAlgn="base"/>
            <a:r>
              <a:rPr lang="zh-CN" altLang="zh-CN" sz="2000" dirty="0">
                <a:solidFill>
                  <a:schemeClr val="tx1"/>
                </a:solidFill>
                <a:latin typeface="+mn-ea"/>
              </a:rPr>
              <a:t>Once this is done, you're ready to:</a:t>
            </a:r>
          </a:p>
          <a:p>
            <a:pPr marL="666900" lvl="1" indent="-342900" fontAlgn="base">
              <a:buFont typeface="+mj-lt"/>
              <a:buAutoNum type="arabicPeriod"/>
            </a:pP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Run shortest path queries (pgr_dijkstra, pgr_astar)</a:t>
            </a:r>
          </a:p>
          <a:p>
            <a:pPr marL="666900" lvl="1" indent="-342900" fontAlgn="base">
              <a:buFont typeface="+mj-lt"/>
              <a:buAutoNum type="arabicPeriod"/>
            </a:pP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Visualize networks</a:t>
            </a:r>
          </a:p>
          <a:p>
            <a:pPr marL="666900" lvl="1" indent="-342900" fontAlgn="base">
              <a:buFont typeface="+mj-lt"/>
              <a:buAutoNum type="arabicPeriod"/>
            </a:pPr>
            <a:r>
              <a:rPr lang="zh-CN" altLang="zh-CN" sz="1800" dirty="0">
                <a:solidFill>
                  <a:schemeClr val="tx1"/>
                </a:solidFill>
                <a:latin typeface="+mn-ea"/>
              </a:rPr>
              <a:t>Perform driving distance or service area analyses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4385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14757</TotalTime>
  <Words>645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</vt:lpstr>
      <vt:lpstr>Helvetica Neue</vt:lpstr>
      <vt:lpstr>Aptos</vt:lpstr>
      <vt:lpstr>Arial</vt:lpstr>
      <vt:lpstr>Calibri</vt:lpstr>
      <vt:lpstr>Wingdings 2</vt:lpstr>
      <vt:lpstr>DividendVTI</vt:lpstr>
      <vt:lpstr>WEEK 12 </vt:lpstr>
      <vt:lpstr>WEEK 12    lecture session</vt:lpstr>
      <vt:lpstr>10.1  Loading raster data</vt:lpstr>
      <vt:lpstr>Routing problem</vt:lpstr>
      <vt:lpstr>Learning resource</vt:lpstr>
      <vt:lpstr>Add data</vt:lpstr>
      <vt:lpstr>extension</vt:lpstr>
      <vt:lpstr>network topology </vt:lpstr>
      <vt:lpstr>BUILDING A NETWORK TOPOOGY</vt:lpstr>
      <vt:lpstr>PowerPoint Presentation</vt:lpstr>
      <vt:lpstr>CREATE TOPOLOGY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97</cp:revision>
  <dcterms:created xsi:type="dcterms:W3CDTF">2024-12-11T19:51:45Z</dcterms:created>
  <dcterms:modified xsi:type="dcterms:W3CDTF">2025-03-31T02:22:56Z</dcterms:modified>
</cp:coreProperties>
</file>