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7" r:id="rId4"/>
    <p:sldId id="262" r:id="rId5"/>
    <p:sldId id="263" r:id="rId6"/>
    <p:sldId id="260" r:id="rId7"/>
    <p:sldId id="264" r:id="rId8"/>
    <p:sldId id="258" r:id="rId9"/>
    <p:sldId id="259" r:id="rId10"/>
    <p:sldId id="261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7"/>
    <a:srgbClr val="FF9933"/>
    <a:srgbClr val="2E2D0D"/>
    <a:srgbClr val="271D0F"/>
    <a:srgbClr val="996600"/>
    <a:srgbClr val="CC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8249" autoAdjust="0"/>
  </p:normalViewPr>
  <p:slideViewPr>
    <p:cSldViewPr>
      <p:cViewPr>
        <p:scale>
          <a:sx n="80" d="100"/>
          <a:sy n="80" d="100"/>
        </p:scale>
        <p:origin x="-8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00C2EB-37B6-4968-B275-1F7BA5BBE248}" type="datetimeFigureOut">
              <a:rPr lang="en-US" altLang="zh-CN"/>
              <a:pPr>
                <a:defRPr/>
              </a:pPr>
              <a:t>4/6/2011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696919-00DB-4E40-B564-3BC4FF08F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419475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744529"/>
            <a:ext cx="8429684" cy="1398587"/>
          </a:xfrm>
        </p:spPr>
        <p:txBody>
          <a:bodyPr/>
          <a:lstStyle>
            <a:lvl1pPr>
              <a:defRPr b="1" cap="none" spc="0">
                <a:ln w="19050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chemeClr val="accent6">
                      <a:lumMod val="50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2E2D0D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32B0A-E8CD-43CC-85A5-C74480288328}" type="datetimeFigureOut">
              <a:rPr lang="en-US" altLang="zh-CN"/>
              <a:pPr>
                <a:defRPr/>
              </a:pPr>
              <a:t>4/6/2011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83C3-BBAD-4E7E-9563-E1C73C45D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1123A-2458-4A8A-9812-65307425D498}" type="datetimeFigureOut">
              <a:rPr lang="en-US" altLang="zh-CN"/>
              <a:pPr>
                <a:defRPr/>
              </a:pPr>
              <a:t>4/6/2011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08F36-E113-43DC-8568-26A25DF4F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61CD4-D6BE-47EB-91EC-57DBA06B5E6A}" type="datetimeFigureOut">
              <a:rPr lang="en-US" altLang="zh-CN"/>
              <a:pPr>
                <a:defRPr/>
              </a:pPr>
              <a:t>4/6/2011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05F6B-0930-469C-BA3E-912B9EAEF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F9E42-5357-4B0D-82E8-389CF2AD47CA}" type="datetimeFigureOut">
              <a:rPr lang="en-US" altLang="zh-CN"/>
              <a:pPr>
                <a:defRPr/>
              </a:pPr>
              <a:t>4/6/2011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D463F-C8C7-4379-A80F-283681D5F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5251-91FB-464A-B5CD-0D4FFA837D4D}" type="datetimeFigureOut">
              <a:rPr lang="en-US" altLang="zh-CN"/>
              <a:pPr>
                <a:defRPr/>
              </a:pPr>
              <a:t>4/6/2011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0A6C-A476-4D73-AAA1-C574E6397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27D-9267-424B-912A-D3DD4AE55F78}" type="datetimeFigureOut">
              <a:rPr lang="en-US" altLang="zh-CN"/>
              <a:pPr>
                <a:defRPr/>
              </a:pPr>
              <a:t>4/6/2011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E90E3-B574-4223-9BBE-B62609F55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EEE47-21B4-42CE-AB0D-ED6F60D4BEBD}" type="datetimeFigureOut">
              <a:rPr lang="en-US" altLang="zh-CN"/>
              <a:pPr>
                <a:defRPr/>
              </a:pPr>
              <a:t>4/6/2011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52D6C-3AFC-4D0E-AB33-B681B612F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B600E-4234-4A58-A40C-1B978344C48B}" type="datetimeFigureOut">
              <a:rPr lang="en-US" altLang="zh-CN"/>
              <a:pPr>
                <a:defRPr/>
              </a:pPr>
              <a:t>4/6/2011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F351-0D85-46EE-9D0E-14E30CF31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C5543-AF2B-476A-96FD-CECF2AA106B3}" type="datetimeFigureOut">
              <a:rPr lang="en-US" altLang="zh-CN"/>
              <a:pPr>
                <a:defRPr/>
              </a:pPr>
              <a:t>4/6/2011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A86E5-6610-4E7A-862D-C1E011801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C40A-D4D3-4C79-B9A1-56E0F1347197}" type="datetimeFigureOut">
              <a:rPr lang="en-US" altLang="zh-CN"/>
              <a:pPr>
                <a:defRPr/>
              </a:pPr>
              <a:t>4/6/2011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2E648-6086-441D-9979-D06847152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CBC7A-BD0D-4719-8ED8-EFC020573E15}" type="datetimeFigureOut">
              <a:rPr lang="en-US" altLang="zh-CN"/>
              <a:pPr>
                <a:defRPr/>
              </a:pPr>
              <a:t>4/6/2011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41E20-E734-4D71-BF29-19C77CEAB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64368-2534-4669-9201-D0F5E415FF71}" type="datetimeFigureOut">
              <a:rPr lang="en-US" altLang="zh-CN"/>
              <a:pPr>
                <a:defRPr/>
              </a:pPr>
              <a:t>4/6/2011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91BB-4917-42B7-AF0F-30937FB67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62F678-FC65-496D-8876-11CD45AF8218}" type="datetimeFigureOut">
              <a:rPr lang="en-US" altLang="zh-CN"/>
              <a:pPr>
                <a:defRPr/>
              </a:pPr>
              <a:t>4/6/2011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DCDD4F-A3FA-4EC7-89C0-685955633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492500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19050">
            <a:solidFill>
              <a:srgbClr val="FF9933"/>
            </a:solidFill>
          </a:ln>
          <a:solidFill>
            <a:srgbClr val="271D0F"/>
          </a:solidFill>
          <a:latin typeface="+mj-lt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sse4j/downloads/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se4j.googlecode.com/svn/trunk/" TargetMode="External"/><Relationship Id="rId2" Type="http://schemas.openxmlformats.org/officeDocument/2006/relationships/hyperlink" Target="http://code.google.com/p/sse4j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sse4j_dux@126.com" TargetMode="External"/><Relationship Id="rId4" Type="http://schemas.openxmlformats.org/officeDocument/2006/relationships/hyperlink" Target="mailto:charmdx@126.co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Spatial Search Engine for Java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POI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2334" name="Group 46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2804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子类别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其他要素共有属性结构</a:t>
            </a:r>
          </a:p>
        </p:txBody>
      </p:sp>
      <p:graphicFrame>
        <p:nvGraphicFramePr>
          <p:cNvPr id="13339" name="Group 27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1280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3337" name="Text Box 46"/>
          <p:cNvSpPr txBox="1">
            <a:spLocks noChangeArrowheads="1"/>
          </p:cNvSpPr>
          <p:nvPr/>
        </p:nvSpPr>
        <p:spPr bwMode="auto">
          <a:xfrm>
            <a:off x="611188" y="2997200"/>
            <a:ext cx="7956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注：实现分类</a:t>
            </a:r>
            <a:r>
              <a:rPr lang="zh-CN" altLang="en-US" dirty="0" smtClean="0"/>
              <a:t>搜索（</a:t>
            </a:r>
            <a:r>
              <a:rPr lang="en-US" altLang="zh-CN" dirty="0" smtClean="0"/>
              <a:t>POI[</a:t>
            </a:r>
            <a:r>
              <a:rPr lang="zh-CN" altLang="en-US" dirty="0" smtClean="0"/>
              <a:t>兴趣点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NET[</a:t>
            </a:r>
            <a:r>
              <a:rPr lang="zh-CN" altLang="en-US" dirty="0" smtClean="0"/>
              <a:t>道路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DIST[</a:t>
            </a:r>
            <a:r>
              <a:rPr lang="zh-CN" altLang="en-US" dirty="0" smtClean="0"/>
              <a:t>行政区划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）的</a:t>
            </a:r>
            <a:r>
              <a:rPr lang="zh-CN" altLang="en-US" dirty="0"/>
              <a:t>共有结构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3.1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接口描述</a:t>
            </a: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79010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用户接口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smtClean="0">
                <a:latin typeface="宋体" charset="-122"/>
              </a:rPr>
              <a:t>Http</a:t>
            </a:r>
            <a:r>
              <a:rPr lang="zh-CN" altLang="en-US" sz="1600" dirty="0" smtClean="0">
                <a:latin typeface="宋体" charset="-122"/>
              </a:rPr>
              <a:t> </a:t>
            </a:r>
            <a:r>
              <a:rPr lang="en-US" altLang="zh-CN" sz="1600" dirty="0" smtClean="0">
                <a:latin typeface="宋体" charset="-122"/>
              </a:rPr>
              <a:t>Post</a:t>
            </a:r>
            <a:r>
              <a:rPr lang="zh-CN" altLang="en-US" sz="1600" dirty="0" smtClean="0">
                <a:latin typeface="宋体" charset="-122"/>
              </a:rPr>
              <a:t>接口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1600" dirty="0" smtClean="0">
                <a:latin typeface="宋体" charset="-122"/>
              </a:rPr>
              <a:t>保持与</a:t>
            </a: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接口输入输出结构的一致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1600" dirty="0" err="1" smtClean="0">
                <a:latin typeface="宋体" charset="-122"/>
              </a:rPr>
              <a:t>Gzip</a:t>
            </a:r>
            <a:r>
              <a:rPr lang="zh-CN" altLang="en-US" sz="1600" dirty="0" smtClean="0">
                <a:latin typeface="宋体" charset="-122"/>
              </a:rPr>
              <a:t>压缩以降低流量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接口分类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搜索接口</a:t>
            </a:r>
            <a:r>
              <a:rPr lang="en-US" altLang="zh-CN" sz="1600" dirty="0" smtClean="0">
                <a:latin typeface="宋体" charset="-122"/>
              </a:rPr>
              <a:t>(Searching)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规划接口（</a:t>
            </a:r>
            <a:r>
              <a:rPr lang="en-US" altLang="zh-CN" sz="1600" dirty="0" smtClean="0">
                <a:latin typeface="宋体" charset="-122"/>
              </a:rPr>
              <a:t>Routing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地址编码接口（</a:t>
            </a:r>
            <a:r>
              <a:rPr lang="en-US" altLang="zh-CN" sz="1600" dirty="0" smtClean="0">
                <a:latin typeface="宋体" charset="-122"/>
              </a:rPr>
              <a:t>Locating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匹配接口（</a:t>
            </a:r>
            <a:r>
              <a:rPr lang="en-US" altLang="zh-CN" sz="1600" dirty="0" smtClean="0">
                <a:latin typeface="宋体" charset="-122"/>
              </a:rPr>
              <a:t>Matching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输入输出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输入参考</a:t>
            </a:r>
            <a:r>
              <a:rPr lang="en-US" altLang="zh-CN" sz="1600" dirty="0" smtClean="0">
                <a:latin typeface="宋体" charset="-122"/>
              </a:rPr>
              <a:t>3.2/3.3/3.4/3.5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输出结构一致</a:t>
            </a:r>
            <a:endParaRPr lang="en-US" altLang="zh-CN" sz="1600" dirty="0">
              <a:latin typeface="宋体" charset="-122"/>
            </a:endParaRPr>
          </a:p>
        </p:txBody>
      </p:sp>
      <p:sp>
        <p:nvSpPr>
          <p:cNvPr id="4" name="Rectangle 46"/>
          <p:cNvSpPr>
            <a:spLocks/>
          </p:cNvSpPr>
          <p:nvPr/>
        </p:nvSpPr>
        <p:spPr bwMode="auto">
          <a:xfrm>
            <a:off x="3857620" y="4786322"/>
            <a:ext cx="4500594" cy="13573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&lt;return&gt;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错误描述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结果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返回代码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[0-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失败  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成功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&lt;/return&gt;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5378" name="Group 18"/>
          <p:cNvGraphicFramePr>
            <a:graphicFrameLocks noGrp="1"/>
          </p:cNvGraphicFramePr>
          <p:nvPr/>
        </p:nvGraphicFramePr>
        <p:xfrm>
          <a:off x="500063" y="2428875"/>
          <a:ext cx="7929562" cy="3538855"/>
        </p:xfrm>
        <a:graphic>
          <a:graphicData uri="http://schemas.openxmlformats.org/drawingml/2006/table">
            <a:tbl>
              <a:tblPr/>
              <a:tblGrid>
                <a:gridCol w="4000500"/>
                <a:gridCol w="392906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新魏" pitchFamily="2" charset="-122"/>
                          <a:cs typeface="Arial" pitchFamily="34" charset="0"/>
                        </a:rPr>
                        <a:t>id&gt;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编号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&lt;/id&gt;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navi.xml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一致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&lt;/key&gt;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“id”:“”,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“kind”:“”,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"phone":"",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"address":"",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"remark":"",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“vertex”:““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[x,y]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{“id”:“1245”,“name”:“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北工院会议中心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”,“kind”:“”,“phone”:“”,“address”:”","remark":"","vertex":"12927183,4859618"}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5374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poiInfo</a:t>
            </a:r>
          </a:p>
          <a:p>
            <a:r>
              <a:rPr lang="zh-CN" altLang="en-US" sz="1600"/>
              <a:t>描述：根据</a:t>
            </a:r>
            <a:r>
              <a:rPr lang="en-US" altLang="zh-CN" sz="1600"/>
              <a:t>ID</a:t>
            </a:r>
            <a:r>
              <a:rPr lang="zh-CN" altLang="en-US" sz="1600"/>
              <a:t>号获取</a:t>
            </a:r>
            <a:r>
              <a:rPr lang="en-US" altLang="zh-CN" sz="1600"/>
              <a:t>POI</a:t>
            </a:r>
            <a:r>
              <a:rPr lang="zh-CN" altLang="en-US" sz="1600"/>
              <a:t>的详细信息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http://&lt;server&gt;:&lt;port&gt;/sse4j/SearchingPort?wsdl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6400" name="Group 16"/>
          <p:cNvGraphicFramePr>
            <a:graphicFrameLocks noGrp="1"/>
          </p:cNvGraphicFramePr>
          <p:nvPr/>
        </p:nvGraphicFramePr>
        <p:xfrm>
          <a:off x="500063" y="2428875"/>
          <a:ext cx="7929562" cy="3538855"/>
        </p:xfrm>
        <a:graphic>
          <a:graphicData uri="http://schemas.openxmlformats.org/drawingml/2006/table">
            <a:tbl>
              <a:tblPr/>
              <a:tblGrid>
                <a:gridCol w="4500562"/>
                <a:gridCol w="3429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&lt;ws:search&gt;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&lt;count&gt;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限制返回条数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&lt;/count&gt;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&lt;!--distance&gt;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周边范围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],WKT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存在时有效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&lt;/distance&gt;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&lt;geometryWKT&gt;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[WGS84]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&lt;/geometryWKT--&gt;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&lt;keyword&gt;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名称或地址，必须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&lt;/keyword&gt;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[POI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NET(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道路搜索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DIST(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区域搜索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&lt;/ws:search&gt;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注：详细参考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org.sse.ws.base.WSFilter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名称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[{"ID":"39538","TITLE":"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国信宾馆餐厅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(12956756 4849609)"},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{"ID":"39699","TITLE":"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仁民居宾馆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(12956931 4849609)“}]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6398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search</a:t>
            </a:r>
          </a:p>
          <a:p>
            <a:r>
              <a:rPr lang="zh-CN" altLang="en-US" sz="1600"/>
              <a:t>描述：根据关键字、范围等条件搜索</a:t>
            </a:r>
            <a:r>
              <a:rPr lang="en-US" altLang="zh-CN" sz="1600"/>
              <a:t>POI</a:t>
            </a:r>
            <a:r>
              <a:rPr lang="zh-CN" altLang="en-US" sz="1600"/>
              <a:t>、道路、行政区划等信息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http://&lt;server&gt;:&lt;port&gt;/sse4j/SearchingPort?wsdl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7424" name="Group 16"/>
          <p:cNvGraphicFramePr>
            <a:graphicFrameLocks noGrp="1"/>
          </p:cNvGraphicFramePr>
          <p:nvPr/>
        </p:nvGraphicFramePr>
        <p:xfrm>
          <a:off x="214313" y="2214563"/>
          <a:ext cx="8572500" cy="4114800"/>
        </p:xfrm>
        <a:graphic>
          <a:graphicData uri="http://schemas.openxmlformats.org/drawingml/2006/table">
            <a:tbl>
              <a:tblPr/>
              <a:tblGrid>
                <a:gridCol w="4500562"/>
                <a:gridCol w="407193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{"dis":,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"miny":,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"maxx":,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"maxy":,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“segs”:[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{“kind”:,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路段等级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“attrib”:,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路段形态特征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“circle”:,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环岛出口序号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“light”:,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路段终点红绿灯标识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“roads”:“”,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ID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集合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[id1,id2]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“vertexes”:““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“guids”:[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路径描述，参考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[webPlan]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描述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{“name”:“”,“state”:“”,“turn”:“”,“len”:,“cost”:,“vertexes”:““}]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org.sse.ws.base.WSRouteDataSet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坐标序列解密参考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org.sse.ws.RGUID2FC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7422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plan</a:t>
            </a:r>
          </a:p>
          <a:p>
            <a:r>
              <a:rPr lang="zh-CN" altLang="en-US" sz="1600"/>
              <a:t>描述：根据起点、终点、途径点规划一条路径，返回路径详细信息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http://&lt;server&gt;:&lt;port&gt;/sse4j/RoutingPort?wsdl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8448" name="Group 16"/>
          <p:cNvGraphicFramePr>
            <a:graphicFrameLocks noGrp="1"/>
          </p:cNvGraphicFramePr>
          <p:nvPr/>
        </p:nvGraphicFramePr>
        <p:xfrm>
          <a:off x="214313" y="2214563"/>
          <a:ext cx="8572500" cy="4114800"/>
        </p:xfrm>
        <a:graphic>
          <a:graphicData uri="http://schemas.openxmlformats.org/drawingml/2006/table">
            <a:tbl>
              <a:tblPr/>
              <a:tblGrid>
                <a:gridCol w="4633912"/>
                <a:gridCol w="393858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{"dis":,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"miny":,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"maxx":,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"maxy":,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“segs”:[],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“guids”:[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“state”:“”,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交通状况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[A(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拥堵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B(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缓行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C(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畅通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“turn”:“”,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转向描述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“len”:,  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路段长度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“cost”:,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旅行时间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秒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“vertexes”:““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org.sse.ws.base.WSRouteDataSet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坐标序列解密参考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org.sse.ws.RGUID2FC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8446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webPlan</a:t>
            </a:r>
          </a:p>
          <a:p>
            <a:r>
              <a:rPr lang="zh-CN" altLang="en-US" sz="1600"/>
              <a:t>描述：根据起点、终点、途径点规划一条路径，返回路径描述信息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http://&lt;server&gt;:&lt;port&gt;/sse4j/RoutingPort?wsdl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&lt;ws:geocoding&gt;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&lt;address&gt;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地址，必须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&lt;/ws:geocoding&gt;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“x”:,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经度经墨卡托投影的值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“y”: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纬度经墨卡托投影的值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9470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geocoding</a:t>
            </a:r>
          </a:p>
          <a:p>
            <a:r>
              <a:rPr lang="zh-CN" altLang="en-US" sz="1600"/>
              <a:t>描述：根据地址获取坐标信息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http://&lt;server&gt;:&lt;port&gt;/sse4j/LocatingPort?wsdl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&lt;ws:reverseGeocoding&gt;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&lt;/ws:reverseGeocoding&gt;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“geoc”:”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地址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reverseGeocoding</a:t>
            </a:r>
          </a:p>
          <a:p>
            <a:r>
              <a:rPr lang="zh-CN" altLang="en-US" sz="1600"/>
              <a:t>描述：根据经纬度获取地址信息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http://&lt;server&gt;:&lt;port&gt;/sse4j/LocatingPort?wsdl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cityCode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provinceCode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“province”:“”,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“city”:“”,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“county”:““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区县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districtMatc</a:t>
            </a:r>
            <a:r>
              <a:rPr lang="en-US" altLang="zh-CN" sz="1600" dirty="0" err="1"/>
              <a:t>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根据经纬度获取所在区域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zh-CN" altLang="en-US" smtClean="0">
                <a:ln>
                  <a:noFill/>
                </a:ln>
                <a:ea typeface="宋体" charset="-122"/>
              </a:rPr>
              <a:t>目录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3313113" cy="45370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简介</a:t>
            </a:r>
          </a:p>
          <a:p>
            <a:pPr lvl="1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1.1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起因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总体描述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1.3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代码工程说明</a:t>
            </a:r>
          </a:p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2.1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LINK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NODE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2.3 POI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2.4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共有结构</a:t>
            </a:r>
          </a:p>
        </p:txBody>
      </p:sp>
      <p:sp>
        <p:nvSpPr>
          <p:cNvPr id="4100" name="内容占位符 2"/>
          <p:cNvSpPr>
            <a:spLocks/>
          </p:cNvSpPr>
          <p:nvPr/>
        </p:nvSpPr>
        <p:spPr bwMode="auto">
          <a:xfrm>
            <a:off x="4572000" y="1484313"/>
            <a:ext cx="331311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3 SSE4J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接口描述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3.2 Searching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3.3 Routing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3.4 Locating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3.5 Matching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00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部署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部署说明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配置说明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3230880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道路名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roadMatch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根据经纬度匹配道路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部署说明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部署环境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容器：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JDK1.6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操作系统：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Linux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部署步骤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  <a:hlinkClick r:id="rId3"/>
              </a:rPr>
              <a:t>http://code.google.com/p/sse4j/downloads/list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下载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sse4j_out_***.zip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，解压并将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\sse4j_out\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wsapp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目录下（或者利用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MyEclipse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直接将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sse4j.ws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工程部署到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目录下），文件夹重新命名为“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”；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根据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\sse4j\WEB-INF\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cfg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\navi.xml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数据配置路径将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工程下的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\sse4j\data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目录复制到对应目录下（默认为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环境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d:\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）；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注：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data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目录下数据为</a:t>
            </a:r>
            <a:r>
              <a:rPr lang="en-US" altLang="zh-CN" dirty="0" err="1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Lucene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索引格式的数据，限于学习研究使用。</a:t>
            </a:r>
            <a:endParaRPr lang="en-US" altLang="zh-CN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4.2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配置说明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285860"/>
            <a:ext cx="8229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路网配置项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北京地区路网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&lt;junction name=“” path=“D:/data/idx/110000/Junction”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&lt;!—NODE--&gt;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pathline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name=“” path=“D:/data/idx/110000/Pathline”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&lt;!—LINK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，支持道路搜索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“&gt;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全国路网，主要由国道和高速公路构成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&lt;/net--&gt;	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&lt;poi key=“110000”&gt;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name=“” path=“D:/data/idx/110000/Poi” /&gt;&lt;!-- support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multipaths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to separate--&gt;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&lt;/poi&gt;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地址匹配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反地址匹配配置项，目前没有数据，临时通过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数据实现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key="560000"&gt;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name="110000" path="data/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idx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/110000"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&lt;dist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区域搜索配置项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name="" path="D:/data/idx/dist"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&lt;/dist&gt;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&lt;buses&gt;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公交换乘配置项，目前没有数据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&lt;/buses&gt;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其他说明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500174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开源工程地址：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hlinkClick r:id="rId2"/>
              </a:rPr>
              <a:t>http://code.google.com/p/sse4j/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SVN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地址：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3"/>
              </a:rPr>
              <a:t>http://sse4j.googlecode.com/svn/trunk/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联系方式：</a:t>
            </a:r>
            <a:r>
              <a:rPr lang="en-US" altLang="zh-CN" sz="2000" dirty="0" smtClean="0">
                <a:hlinkClick r:id="rId4"/>
              </a:rPr>
              <a:t>charmdx@126.com</a:t>
            </a:r>
            <a:r>
              <a:rPr lang="en-US" altLang="zh-CN" sz="2000" dirty="0" smtClean="0"/>
              <a:t>   </a:t>
            </a:r>
            <a:r>
              <a:rPr lang="en-US" altLang="zh-CN" sz="2000" dirty="0" smtClean="0">
                <a:hlinkClick r:id="rId5"/>
              </a:rPr>
              <a:t>sse4j_dux@126.com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欢迎有兴趣的技术人员加入进来，一起把</a:t>
            </a:r>
            <a:r>
              <a:rPr lang="en-US" altLang="zh-CN" sz="2000" dirty="0" smtClean="0"/>
              <a:t>sse4j</a:t>
            </a:r>
            <a:r>
              <a:rPr lang="zh-CN" altLang="en-US" sz="2000" dirty="0" smtClean="0"/>
              <a:t>做得更好。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/>
              <a:t>sse4j</a:t>
            </a:r>
            <a:r>
              <a:rPr lang="zh-CN" altLang="en-US" sz="2000" dirty="0" smtClean="0"/>
              <a:t>需要做的工作非常多，比如：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）提供更为丰富的用户接口（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方式，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接口等）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）完善路径规划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zh-CN" altLang="en-US" sz="2000" dirty="0" smtClean="0">
                <a:solidFill>
                  <a:srgbClr val="C00000"/>
                </a:solidFill>
              </a:rPr>
              <a:t>急需有资源的组织捐赠地址、公交测试数据来完成相关功能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）逐步研发工具集，以便处理数据、客户端地图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集成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Thanks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1.1</a:t>
            </a:r>
            <a:r>
              <a:rPr lang="en-US" altLang="zh-CN" sz="320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为什么要开发？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组织内涵盖多数有代表性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开源项目专业性很强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 smtClean="0">
                <a:latin typeface="宋体" charset="-122"/>
                <a:ea typeface="宋体" charset="-122"/>
              </a:rPr>
              <a:t>OpenStreetMap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自发式地理信息采集和表达平台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定位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针对在线地图服务的服务端技术实现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和其他组织没有发现类似定位的开源项目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SSE4J(Spatial Search Engine for Java)</a:t>
            </a:r>
            <a:endParaRPr lang="zh-CN" altLang="en-US" sz="24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是针对地理信息数据源构建的垂直搜索引擎应用接口；</a:t>
            </a: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是基于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Java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Lucene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 + JTS Topology Suite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开源库设计的框架；</a:t>
            </a:r>
          </a:p>
          <a:p>
            <a:pPr>
              <a:buFontTx/>
              <a:buNone/>
            </a:pPr>
            <a:endParaRPr lang="en-US" altLang="zh-CN" sz="1800" dirty="0" smtClean="0">
              <a:latin typeface="宋体" charset="-122"/>
              <a:ea typeface="宋体" charset="-122"/>
            </a:endParaRPr>
          </a:p>
          <a:p>
            <a:r>
              <a:rPr lang="zh-CN" altLang="en-US" sz="2400" dirty="0" smtClean="0">
                <a:latin typeface="宋体" charset="-122"/>
                <a:ea typeface="宋体" charset="-122"/>
              </a:rPr>
              <a:t>规划的</a:t>
            </a: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功能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1) POI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搜索（名称、地址、类型等关键字搜索；周边搜索）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）道路搜索、区域搜索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3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）地址匹配、反地址匹配、道路匹配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4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）深度信息关联（网页关联）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5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）路径规划（支持途径点、回避路障）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6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）公交换乘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>
                <a:latin typeface="宋体" charset="-122"/>
                <a:ea typeface="宋体" charset="-122"/>
              </a:rPr>
              <a:t>规划的SSE4J包含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1）SSE4J应用开发包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2）SSE4J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用户</a:t>
            </a:r>
            <a:r>
              <a:rPr lang="en-US" altLang="en-US" sz="2000" dirty="0" err="1" smtClean="0">
                <a:latin typeface="宋体" charset="-122"/>
                <a:ea typeface="宋体" charset="-122"/>
              </a:rPr>
              <a:t>接口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Webservice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/Http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3）SSE4J工具集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支持中文分词检索</a:t>
            </a:r>
          </a:p>
          <a:p>
            <a:pPr>
              <a:buFontTx/>
              <a:buNone/>
            </a:pPr>
            <a:endParaRPr lang="zh-CN" altLang="en-US" sz="20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LBS WEB APP = </a:t>
            </a:r>
          </a:p>
          <a:p>
            <a:pPr>
              <a:buFontTx/>
              <a:buNone/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SSE4J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Webservice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接口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+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Openlayers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Modestmaps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有关源代码工程的说明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‘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src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’ and ‘test’ source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jts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and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lucene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library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sse4j.ws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webservice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sse4j.http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web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sse4j.exe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some executable tools</a:t>
            </a:r>
          </a:p>
          <a:p>
            <a:pPr>
              <a:buFontTx/>
              <a:buNone/>
            </a:pPr>
            <a:endParaRPr lang="en-US" altLang="zh-CN" sz="2000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有关源代码工程的说明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[sse4j]</a:t>
            </a:r>
          </a:p>
        </p:txBody>
      </p:sp>
      <p:graphicFrame>
        <p:nvGraphicFramePr>
          <p:cNvPr id="9274" name="Group 58"/>
          <p:cNvGraphicFramePr>
            <a:graphicFrameLocks noGrp="1"/>
          </p:cNvGraphicFramePr>
          <p:nvPr>
            <p:ph idx="1"/>
          </p:nvPr>
        </p:nvGraphicFramePr>
        <p:xfrm>
          <a:off x="457200" y="1341438"/>
          <a:ext cx="8229600" cy="4572000"/>
        </p:xfrm>
        <a:graphic>
          <a:graphicData uri="http://schemas.openxmlformats.org/drawingml/2006/table">
            <a:tbl>
              <a:tblPr/>
              <a:tblGrid>
                <a:gridCol w="2170113"/>
                <a:gridCol w="2736850"/>
                <a:gridCol w="3322637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关键接口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初始化配置管理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NaviConfig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几何定义，要素定义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FeatureCollection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地址编码、区域匹配、道路匹配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Geocoder/Matcher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索引文件管理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IdxReader/Sidxer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org.sse.mcache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等内存初始化管理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IdxNetCacher/StorageBuilderer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搜索服务，路经规划服务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PoiService/SimpleRouteService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类、输出结果类定义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路经算法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AStar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空间搜索类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Searcher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org.sse.util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通用算法应用类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对外提供服务类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Locating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（地址编码接口）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Matching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（道路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区域匹配接口）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Routing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（路经规划接口）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Searching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（搜索接口）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服务输入输出类定义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LINK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0323" name="Group 83"/>
          <p:cNvGraphicFramePr>
            <a:graphicFrameLocks noGrp="1"/>
          </p:cNvGraphicFramePr>
          <p:nvPr>
            <p:ph idx="1"/>
          </p:nvPr>
        </p:nvGraphicFramePr>
        <p:xfrm>
          <a:off x="106363" y="1484313"/>
          <a:ext cx="4321175" cy="4541520"/>
        </p:xfrm>
        <a:graphic>
          <a:graphicData uri="http://schemas.openxmlformats.org/drawingml/2006/table">
            <a:tbl>
              <a:tblPr/>
              <a:tblGrid>
                <a:gridCol w="217487"/>
                <a:gridCol w="1223963"/>
                <a:gridCol w="1150937"/>
                <a:gridCol w="17287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SNODEID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起点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ENODEID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终点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通行方向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：双向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：起点到终点方向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：终点到起点方向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路段等级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：高速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快速路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：国道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：省道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：主要道路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：次要道路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：一般道路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TOLL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：不收费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19" name="Group 79"/>
          <p:cNvGraphicFramePr>
            <a:graphicFrameLocks noGrp="1"/>
          </p:cNvGraphicFramePr>
          <p:nvPr/>
        </p:nvGraphicFramePr>
        <p:xfrm>
          <a:off x="4427538" y="1484313"/>
          <a:ext cx="4608512" cy="4358640"/>
        </p:xfrm>
        <a:graphic>
          <a:graphicData uri="http://schemas.openxmlformats.org/drawingml/2006/table">
            <a:tbl>
              <a:tblPr/>
              <a:tblGrid>
                <a:gridCol w="360362"/>
                <a:gridCol w="863600"/>
                <a:gridCol w="1368425"/>
                <a:gridCol w="2016125"/>
              </a:tblGrid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路段特征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非双线化道路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辅路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环岛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高速与低等级路之间的连接路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主辅路间的连接路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掉头专用道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左转专用道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右转专用道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路口内连接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NODE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1298" name="Group 34"/>
          <p:cNvGraphicFramePr>
            <a:graphicFrameLocks noGrp="1"/>
          </p:cNvGraphicFramePr>
          <p:nvPr>
            <p:ph idx="1"/>
          </p:nvPr>
        </p:nvGraphicFramePr>
        <p:xfrm>
          <a:off x="611188" y="1600200"/>
          <a:ext cx="7777162" cy="210312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NODELINK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关联路段编号集合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以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|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分隔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CROSSFLAG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交叉路口类型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LIGHTFLAG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是否有红绿灯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：没有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094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ppt_094</Template>
  <TotalTime>0</TotalTime>
  <Words>2398</Words>
  <Application>Microsoft Office PowerPoint</Application>
  <PresentationFormat>全屏显示(4:3)</PresentationFormat>
  <Paragraphs>511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ppt_094</vt:lpstr>
      <vt:lpstr>SSE4J Technique</vt:lpstr>
      <vt:lpstr>目录</vt:lpstr>
      <vt:lpstr>1.1 为什么要开发？</vt:lpstr>
      <vt:lpstr>1.2 总体描述</vt:lpstr>
      <vt:lpstr>1.2 总体描述</vt:lpstr>
      <vt:lpstr>1.3 有关源代码工程的说明</vt:lpstr>
      <vt:lpstr>1.3 有关源代码工程的说明[sse4j]</vt:lpstr>
      <vt:lpstr>2.1 路网LINK属性结构</vt:lpstr>
      <vt:lpstr>2.2 路网NODE属性结构</vt:lpstr>
      <vt:lpstr>2.3 POI属性结构</vt:lpstr>
      <vt:lpstr>2.4 其他要素共有属性结构</vt:lpstr>
      <vt:lpstr>3.1 接口描述</vt:lpstr>
      <vt:lpstr>3.2 Searching接口</vt:lpstr>
      <vt:lpstr>3.2 Searching接口</vt:lpstr>
      <vt:lpstr>3.3 Routing接口</vt:lpstr>
      <vt:lpstr>3.3 Routing接口</vt:lpstr>
      <vt:lpstr>3.4 Locating接口</vt:lpstr>
      <vt:lpstr>3.4 Locating接口</vt:lpstr>
      <vt:lpstr>3.5 Matching接口</vt:lpstr>
      <vt:lpstr>3.5 Matching接口</vt:lpstr>
      <vt:lpstr>4.1 部署说明</vt:lpstr>
      <vt:lpstr>4.2 配置说明</vt:lpstr>
      <vt:lpstr>4.3 其他说明</vt:lpstr>
      <vt:lpstr>SSE4J Technique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SSE4J Technique</dc:title>
  <dc:creator/>
  <cp:lastModifiedBy/>
  <cp:revision>138</cp:revision>
  <dcterms:created xsi:type="dcterms:W3CDTF">2010-03-19T11:42:00Z</dcterms:created>
  <dcterms:modified xsi:type="dcterms:W3CDTF">2011-04-06T06:04:11Z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TC103626602052</vt:lpwstr>
  </property>
</Properties>
</file>