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Canva Sans" charset="1" panose="020B0503030501040103"/>
      <p:regular r:id="rId14"/>
    </p:embeddedFont>
    <p:embeddedFont>
      <p:font typeface="Canva Sans Bold" charset="1" panose="020B0803030501040103"/>
      <p:regular r:id="rId15"/>
    </p:embeddedFont>
    <p:embeddedFont>
      <p:font typeface="Canva Sans Italics" charset="1" panose="020B0503030501040103"/>
      <p:regular r:id="rId16"/>
    </p:embeddedFont>
    <p:embeddedFont>
      <p:font typeface="Canva Sans Bold Italics" charset="1" panose="020B0803030501040103"/>
      <p:regular r:id="rId17"/>
    </p:embeddedFont>
    <p:embeddedFont>
      <p:font typeface="Canva Sans Medium" charset="1" panose="020B0603030501040103"/>
      <p:regular r:id="rId18"/>
    </p:embeddedFont>
    <p:embeddedFont>
      <p:font typeface="Canva Sans Medium Italics" charset="1" panose="020B06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slides/slide1.xml" Type="http://schemas.openxmlformats.org/officeDocument/2006/relationships/slide"/><Relationship Id="rId21" Target="slides/slide2.xml" Type="http://schemas.openxmlformats.org/officeDocument/2006/relationships/slide"/><Relationship Id="rId22" Target="slides/slide3.xml" Type="http://schemas.openxmlformats.org/officeDocument/2006/relationships/slide"/><Relationship Id="rId23" Target="slides/slide4.xml" Type="http://schemas.openxmlformats.org/officeDocument/2006/relationships/slide"/><Relationship Id="rId24" Target="slides/slide5.xml" Type="http://schemas.openxmlformats.org/officeDocument/2006/relationships/slide"/><Relationship Id="rId25" Target="slides/slide6.xml" Type="http://schemas.openxmlformats.org/officeDocument/2006/relationships/slide"/><Relationship Id="rId26" Target="slides/slide7.xml" Type="http://schemas.openxmlformats.org/officeDocument/2006/relationships/slide"/><Relationship Id="rId27" Target="slides/slide8.xml" Type="http://schemas.openxmlformats.org/officeDocument/2006/relationships/slide"/><Relationship Id="rId28" Target="slides/slide9.xml" Type="http://schemas.openxmlformats.org/officeDocument/2006/relationships/slide"/><Relationship Id="rId29" Target="slides/slide10.xml" Type="http://schemas.openxmlformats.org/officeDocument/2006/relationships/slide"/><Relationship Id="rId3" Target="viewProps.xml" Type="http://schemas.openxmlformats.org/officeDocument/2006/relationships/viewProps"/><Relationship Id="rId30" Target="slides/slide11.xml" Type="http://schemas.openxmlformats.org/officeDocument/2006/relationships/slide"/><Relationship Id="rId31" Target="slides/slide12.xml" Type="http://schemas.openxmlformats.org/officeDocument/2006/relationships/slide"/><Relationship Id="rId32"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6.png" Type="http://schemas.openxmlformats.org/officeDocument/2006/relationships/image"/><Relationship Id="rId4" Target="../media/image37.png" Type="http://schemas.openxmlformats.org/officeDocument/2006/relationships/image"/><Relationship Id="rId5" Target="../media/image3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11" Target="../media/image34.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3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sz="4381" spc="-87">
                <a:solidFill>
                  <a:srgbClr val="000000"/>
                </a:solidFill>
                <a:latin typeface="DM Sans Bold"/>
              </a:rPr>
              <a:t>Group 36</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720245" y="3926288"/>
            <a:ext cx="19537764" cy="1078494"/>
          </a:xfrm>
          <a:prstGeom prst="rect">
            <a:avLst/>
          </a:prstGeom>
        </p:spPr>
        <p:txBody>
          <a:bodyPr anchor="t" rtlCol="false" tIns="0" lIns="0" bIns="0" rIns="0">
            <a:spAutoFit/>
          </a:bodyPr>
          <a:lstStyle/>
          <a:p>
            <a:pPr algn="ctr">
              <a:lnSpc>
                <a:spcPts val="8805"/>
              </a:lnSpc>
            </a:pPr>
            <a:r>
              <a:rPr lang="en-US" sz="6289">
                <a:solidFill>
                  <a:srgbClr val="000000"/>
                </a:solidFill>
                <a:latin typeface="Canva Sans Bold"/>
              </a:rPr>
              <a:t>RAG  BASED FINANCIAL ANALYSIS SYSTEM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536309" y="3846400"/>
            <a:ext cx="8828930" cy="2594201"/>
          </a:xfrm>
          <a:custGeom>
            <a:avLst/>
            <a:gdLst/>
            <a:ahLst/>
            <a:cxnLst/>
            <a:rect r="r" b="b" t="t" l="l"/>
            <a:pathLst>
              <a:path h="2594201" w="8828930">
                <a:moveTo>
                  <a:pt x="0" y="0"/>
                </a:moveTo>
                <a:lnTo>
                  <a:pt x="8828930" y="0"/>
                </a:lnTo>
                <a:lnTo>
                  <a:pt x="8828930" y="2594200"/>
                </a:lnTo>
                <a:lnTo>
                  <a:pt x="0" y="2594200"/>
                </a:lnTo>
                <a:lnTo>
                  <a:pt x="0" y="0"/>
                </a:lnTo>
                <a:close/>
              </a:path>
            </a:pathLst>
          </a:custGeom>
          <a:blipFill>
            <a:blip r:embed="rId3"/>
            <a:stretch>
              <a:fillRect l="0" t="0" r="0" b="0"/>
            </a:stretch>
          </a:blipFill>
        </p:spPr>
      </p:sp>
      <p:sp>
        <p:nvSpPr>
          <p:cNvPr name="Freeform 4" id="4"/>
          <p:cNvSpPr/>
          <p:nvPr/>
        </p:nvSpPr>
        <p:spPr>
          <a:xfrm flipH="false" flipV="false" rot="0">
            <a:off x="536309" y="1899553"/>
            <a:ext cx="8115300" cy="1549935"/>
          </a:xfrm>
          <a:custGeom>
            <a:avLst/>
            <a:gdLst/>
            <a:ahLst/>
            <a:cxnLst/>
            <a:rect r="r" b="b" t="t" l="l"/>
            <a:pathLst>
              <a:path h="1549935" w="8115300">
                <a:moveTo>
                  <a:pt x="0" y="0"/>
                </a:moveTo>
                <a:lnTo>
                  <a:pt x="8115300" y="0"/>
                </a:lnTo>
                <a:lnTo>
                  <a:pt x="8115300" y="1549935"/>
                </a:lnTo>
                <a:lnTo>
                  <a:pt x="0" y="1549935"/>
                </a:lnTo>
                <a:lnTo>
                  <a:pt x="0" y="0"/>
                </a:lnTo>
                <a:close/>
              </a:path>
            </a:pathLst>
          </a:custGeom>
          <a:blipFill>
            <a:blip r:embed="rId4"/>
            <a:stretch>
              <a:fillRect l="0" t="0" r="0" b="0"/>
            </a:stretch>
          </a:blipFill>
        </p:spPr>
      </p:sp>
      <p:sp>
        <p:nvSpPr>
          <p:cNvPr name="Freeform 5" id="5"/>
          <p:cNvSpPr/>
          <p:nvPr/>
        </p:nvSpPr>
        <p:spPr>
          <a:xfrm flipH="false" flipV="false" rot="0">
            <a:off x="536309" y="6998314"/>
            <a:ext cx="11403553" cy="2710568"/>
          </a:xfrm>
          <a:custGeom>
            <a:avLst/>
            <a:gdLst/>
            <a:ahLst/>
            <a:cxnLst/>
            <a:rect r="r" b="b" t="t" l="l"/>
            <a:pathLst>
              <a:path h="2710568" w="11403553">
                <a:moveTo>
                  <a:pt x="0" y="0"/>
                </a:moveTo>
                <a:lnTo>
                  <a:pt x="11403553" y="0"/>
                </a:lnTo>
                <a:lnTo>
                  <a:pt x="11403553" y="2710569"/>
                </a:lnTo>
                <a:lnTo>
                  <a:pt x="0" y="2710569"/>
                </a:lnTo>
                <a:lnTo>
                  <a:pt x="0" y="0"/>
                </a:lnTo>
                <a:close/>
              </a:path>
            </a:pathLst>
          </a:custGeom>
          <a:blipFill>
            <a:blip r:embed="rId5"/>
            <a:stretch>
              <a:fillRect l="0" t="0" r="0" b="0"/>
            </a:stretch>
          </a:blipFill>
        </p:spPr>
      </p:sp>
      <p:sp>
        <p:nvSpPr>
          <p:cNvPr name="TextBox 6" id="6"/>
          <p:cNvSpPr txBox="true"/>
          <p:nvPr/>
        </p:nvSpPr>
        <p:spPr>
          <a:xfrm rot="0">
            <a:off x="832030" y="566419"/>
            <a:ext cx="17455970" cy="1115061"/>
          </a:xfrm>
          <a:prstGeom prst="rect">
            <a:avLst/>
          </a:prstGeom>
        </p:spPr>
        <p:txBody>
          <a:bodyPr anchor="t" rtlCol="false" tIns="0" lIns="0" bIns="0" rIns="0">
            <a:spAutoFit/>
          </a:bodyPr>
          <a:lstStyle/>
          <a:p>
            <a:pPr algn="ctr">
              <a:lnSpc>
                <a:spcPts val="8332"/>
              </a:lnSpc>
            </a:pPr>
            <a:r>
              <a:rPr lang="en-US" sz="8590">
                <a:solidFill>
                  <a:srgbClr val="000000"/>
                </a:solidFill>
                <a:latin typeface="DM Sans Bold"/>
              </a:rPr>
              <a:t>Results and Comparison</a:t>
            </a:r>
          </a:p>
        </p:txBody>
      </p:sp>
      <p:sp>
        <p:nvSpPr>
          <p:cNvPr name="TextBox 7" id="7"/>
          <p:cNvSpPr txBox="true"/>
          <p:nvPr/>
        </p:nvSpPr>
        <p:spPr>
          <a:xfrm rot="0">
            <a:off x="9365239" y="1842403"/>
            <a:ext cx="8413224" cy="5143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rPr>
              <a:t>Query: How ITC is contributing to Amrit Kaal</a:t>
            </a:r>
          </a:p>
        </p:txBody>
      </p:sp>
      <p:sp>
        <p:nvSpPr>
          <p:cNvPr name="TextBox 8" id="8"/>
          <p:cNvSpPr txBox="true"/>
          <p:nvPr/>
        </p:nvSpPr>
        <p:spPr>
          <a:xfrm rot="0">
            <a:off x="9144000" y="4417973"/>
            <a:ext cx="875693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Results from Falcon model</a:t>
            </a:r>
          </a:p>
        </p:txBody>
      </p:sp>
      <p:sp>
        <p:nvSpPr>
          <p:cNvPr name="TextBox 9" id="9"/>
          <p:cNvSpPr txBox="true"/>
          <p:nvPr/>
        </p:nvSpPr>
        <p:spPr>
          <a:xfrm rot="0">
            <a:off x="10723348" y="8158010"/>
            <a:ext cx="875693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Bold"/>
              </a:rPr>
              <a:t>Results from Llama2.0 model</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906773" y="9430086"/>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6170459" y="8924829"/>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6" id="6"/>
          <p:cNvSpPr txBox="true"/>
          <p:nvPr/>
        </p:nvSpPr>
        <p:spPr>
          <a:xfrm rot="0">
            <a:off x="1453646" y="2299778"/>
            <a:ext cx="15296150" cy="5032289"/>
          </a:xfrm>
          <a:prstGeom prst="rect">
            <a:avLst/>
          </a:prstGeom>
        </p:spPr>
        <p:txBody>
          <a:bodyPr anchor="t" rtlCol="false" tIns="0" lIns="0" bIns="0" rIns="0">
            <a:spAutoFit/>
          </a:bodyPr>
          <a:lstStyle/>
          <a:p>
            <a:pPr>
              <a:lnSpc>
                <a:spcPts val="4029"/>
              </a:lnSpc>
            </a:pPr>
            <a:r>
              <a:rPr lang="en-US" sz="2878">
                <a:solidFill>
                  <a:srgbClr val="000000"/>
                </a:solidFill>
                <a:latin typeface="Canva Sans Bold"/>
              </a:rPr>
              <a:t>Why Llama 2.0 ??</a:t>
            </a:r>
          </a:p>
          <a:p>
            <a:pPr marL="621442" indent="-310721" lvl="1">
              <a:lnSpc>
                <a:spcPts val="4029"/>
              </a:lnSpc>
              <a:buFont typeface="Arial"/>
              <a:buChar char="•"/>
            </a:pPr>
            <a:r>
              <a:rPr lang="en-US" sz="2878">
                <a:solidFill>
                  <a:srgbClr val="000000"/>
                </a:solidFill>
                <a:latin typeface="Canva Sans Bold"/>
              </a:rPr>
              <a:t>ROUGE Score Analysis: Compare the ROUGE (Recall-Oriented Understudy for Gisting Evaluation) scores for generated text between Llama 2.0 and Falcon models to assess their performance in summarization tasks.</a:t>
            </a:r>
          </a:p>
          <a:p>
            <a:pPr marL="621442" indent="-310721" lvl="1">
              <a:lnSpc>
                <a:spcPts val="4029"/>
              </a:lnSpc>
              <a:buFont typeface="Arial"/>
              <a:buChar char="•"/>
            </a:pPr>
            <a:r>
              <a:rPr lang="en-US" sz="2878">
                <a:solidFill>
                  <a:srgbClr val="000000"/>
                </a:solidFill>
                <a:latin typeface="Canva Sans Bold"/>
              </a:rPr>
              <a:t>Model Evaluation: Determine the effectiveness of each model based on ROUGE scores, highlighting strengths and weaknesses in text generation and summarization.</a:t>
            </a:r>
          </a:p>
          <a:p>
            <a:pPr marL="621442" indent="-310721" lvl="1">
              <a:lnSpc>
                <a:spcPts val="4029"/>
              </a:lnSpc>
              <a:buFont typeface="Arial"/>
              <a:buChar char="•"/>
            </a:pPr>
            <a:r>
              <a:rPr lang="en-US" sz="2878">
                <a:solidFill>
                  <a:srgbClr val="000000"/>
                </a:solidFill>
                <a:latin typeface="Canva Sans Bold"/>
              </a:rPr>
              <a:t>Utilized base text generated by ChatGPT 4.0 for ROUGE score comparison due to its recognized accuracy in text generation.</a:t>
            </a:r>
          </a:p>
          <a:p>
            <a:pPr>
              <a:lnSpc>
                <a:spcPts val="4029"/>
              </a:lnSpc>
            </a:pPr>
          </a:p>
        </p:txBody>
      </p:sp>
      <p:sp>
        <p:nvSpPr>
          <p:cNvPr name="TextBox 7" id="7"/>
          <p:cNvSpPr txBox="true"/>
          <p:nvPr/>
        </p:nvSpPr>
        <p:spPr>
          <a:xfrm rot="0">
            <a:off x="832030" y="566419"/>
            <a:ext cx="17455970" cy="1115061"/>
          </a:xfrm>
          <a:prstGeom prst="rect">
            <a:avLst/>
          </a:prstGeom>
        </p:spPr>
        <p:txBody>
          <a:bodyPr anchor="t" rtlCol="false" tIns="0" lIns="0" bIns="0" rIns="0">
            <a:spAutoFit/>
          </a:bodyPr>
          <a:lstStyle/>
          <a:p>
            <a:pPr algn="ctr">
              <a:lnSpc>
                <a:spcPts val="8332"/>
              </a:lnSpc>
            </a:pPr>
            <a:r>
              <a:rPr lang="en-US" sz="8590">
                <a:solidFill>
                  <a:srgbClr val="000000"/>
                </a:solidFill>
                <a:latin typeface="DM Sans Bold"/>
              </a:rPr>
              <a:t>Results and Comparison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32030" y="566419"/>
            <a:ext cx="17455970" cy="1115061"/>
          </a:xfrm>
          <a:prstGeom prst="rect">
            <a:avLst/>
          </a:prstGeom>
        </p:spPr>
        <p:txBody>
          <a:bodyPr anchor="t" rtlCol="false" tIns="0" lIns="0" bIns="0" rIns="0">
            <a:spAutoFit/>
          </a:bodyPr>
          <a:lstStyle/>
          <a:p>
            <a:pPr algn="ctr">
              <a:lnSpc>
                <a:spcPts val="8332"/>
              </a:lnSpc>
            </a:pPr>
            <a:r>
              <a:rPr lang="en-US" sz="8590">
                <a:solidFill>
                  <a:srgbClr val="000000"/>
                </a:solidFill>
                <a:latin typeface="DM Sans Bold"/>
              </a:rPr>
              <a:t>Contributions</a:t>
            </a:r>
          </a:p>
        </p:txBody>
      </p:sp>
      <p:sp>
        <p:nvSpPr>
          <p:cNvPr name="TextBox 4" id="4"/>
          <p:cNvSpPr txBox="true"/>
          <p:nvPr/>
        </p:nvSpPr>
        <p:spPr>
          <a:xfrm rot="0">
            <a:off x="832030" y="2498357"/>
            <a:ext cx="16086189" cy="418084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Bold"/>
              </a:rPr>
              <a:t>Om Garg(2021481)</a:t>
            </a:r>
            <a:r>
              <a:rPr lang="en-US" sz="3399">
                <a:solidFill>
                  <a:srgbClr val="000000"/>
                </a:solidFill>
                <a:latin typeface="Canva Sans"/>
              </a:rPr>
              <a:t>:  Creating the database(full implementation), Embeddings (TF-IDF)</a:t>
            </a:r>
          </a:p>
          <a:p>
            <a:pPr algn="just">
              <a:lnSpc>
                <a:spcPts val="4759"/>
              </a:lnSpc>
            </a:pPr>
            <a:r>
              <a:rPr lang="en-US" sz="3399">
                <a:solidFill>
                  <a:srgbClr val="000000"/>
                </a:solidFill>
                <a:latin typeface="Canva Sans Bold"/>
              </a:rPr>
              <a:t>Aditya Arya(2021510)</a:t>
            </a:r>
            <a:r>
              <a:rPr lang="en-US" sz="3399">
                <a:solidFill>
                  <a:srgbClr val="000000"/>
                </a:solidFill>
                <a:latin typeface="Canva Sans"/>
              </a:rPr>
              <a:t>:  Evaluation, Chunking , Embedding(BERT)</a:t>
            </a:r>
          </a:p>
          <a:p>
            <a:pPr algn="just">
              <a:lnSpc>
                <a:spcPts val="4759"/>
              </a:lnSpc>
            </a:pPr>
            <a:r>
              <a:rPr lang="en-US" sz="3399">
                <a:solidFill>
                  <a:srgbClr val="000000"/>
                </a:solidFill>
                <a:latin typeface="Canva Sans Bold"/>
              </a:rPr>
              <a:t>Vivek Anand(2021503)</a:t>
            </a:r>
            <a:r>
              <a:rPr lang="en-US" sz="3399">
                <a:solidFill>
                  <a:srgbClr val="000000"/>
                </a:solidFill>
                <a:latin typeface="Canva Sans"/>
              </a:rPr>
              <a:t>: Falcon and Llama implementation, Evaluation</a:t>
            </a:r>
          </a:p>
          <a:p>
            <a:pPr algn="just">
              <a:lnSpc>
                <a:spcPts val="4759"/>
              </a:lnSpc>
            </a:pPr>
            <a:r>
              <a:rPr lang="en-US" sz="3399">
                <a:solidFill>
                  <a:srgbClr val="000000"/>
                </a:solidFill>
                <a:latin typeface="Canva Sans Bold"/>
              </a:rPr>
              <a:t>Siddharth Anand(2021494</a:t>
            </a:r>
            <a:r>
              <a:rPr lang="en-US" sz="3399">
                <a:solidFill>
                  <a:srgbClr val="000000"/>
                </a:solidFill>
                <a:latin typeface="Canva Sans"/>
              </a:rPr>
              <a:t>): Data Scraping, Backend</a:t>
            </a:r>
          </a:p>
          <a:p>
            <a:pPr algn="just">
              <a:lnSpc>
                <a:spcPts val="4759"/>
              </a:lnSpc>
            </a:pPr>
            <a:r>
              <a:rPr lang="en-US" sz="3399">
                <a:solidFill>
                  <a:srgbClr val="000000"/>
                </a:solidFill>
                <a:latin typeface="Canva Sans Bold"/>
              </a:rPr>
              <a:t>Vibhav Balhara(2021500)</a:t>
            </a:r>
            <a:r>
              <a:rPr lang="en-US" sz="3399">
                <a:solidFill>
                  <a:srgbClr val="000000"/>
                </a:solidFill>
                <a:latin typeface="Canva Sans"/>
              </a:rPr>
              <a:t>:  Frontend and Backend</a:t>
            </a:r>
          </a:p>
          <a:p>
            <a:pPr algn="just">
              <a:lnSpc>
                <a:spcPts val="4759"/>
              </a:lnSpc>
            </a:pPr>
            <a:r>
              <a:rPr lang="en-US" sz="3399">
                <a:solidFill>
                  <a:srgbClr val="000000"/>
                </a:solidFill>
                <a:latin typeface="Canva Sans Bold"/>
              </a:rPr>
              <a:t>Tanuj Kamboj(2021497)</a:t>
            </a:r>
            <a:r>
              <a:rPr lang="en-US" sz="3399">
                <a:solidFill>
                  <a:srgbClr val="000000"/>
                </a:solidFill>
                <a:latin typeface="Canva Sans"/>
              </a:rPr>
              <a:t>: Literature Review</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4499469"/>
            <a:ext cx="10910396" cy="1754786"/>
          </a:xfrm>
          <a:prstGeom prst="rect">
            <a:avLst/>
          </a:prstGeom>
        </p:spPr>
        <p:txBody>
          <a:bodyPr anchor="t" rtlCol="false" tIns="0" lIns="0" bIns="0" rIns="0">
            <a:spAutoFit/>
          </a:bodyPr>
          <a:lstStyle/>
          <a:p>
            <a:pPr algn="ctr">
              <a:lnSpc>
                <a:spcPts val="12699"/>
              </a:lnSpc>
            </a:pPr>
            <a:r>
              <a:rPr lang="en-US" sz="14597">
                <a:solidFill>
                  <a:srgbClr val="000000"/>
                </a:solidFill>
                <a:latin typeface="DM Sans Bold"/>
              </a:rPr>
              <a:t>Thankyou!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145024" y="2778732"/>
            <a:ext cx="5114276" cy="4114800"/>
          </a:xfrm>
          <a:custGeom>
            <a:avLst/>
            <a:gdLst/>
            <a:ahLst/>
            <a:cxnLst/>
            <a:rect r="r" b="b" t="t" l="l"/>
            <a:pathLst>
              <a:path h="4114800" w="5114276">
                <a:moveTo>
                  <a:pt x="0" y="0"/>
                </a:moveTo>
                <a:lnTo>
                  <a:pt x="5114276" y="0"/>
                </a:lnTo>
                <a:lnTo>
                  <a:pt x="5114276"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5219623" y="1410321"/>
            <a:ext cx="7848753" cy="1177290"/>
          </a:xfrm>
          <a:prstGeom prst="rect">
            <a:avLst/>
          </a:prstGeom>
        </p:spPr>
        <p:txBody>
          <a:bodyPr anchor="t" rtlCol="false" tIns="0" lIns="0" bIns="0" rIns="0">
            <a:spAutoFit/>
          </a:bodyPr>
          <a:lstStyle/>
          <a:p>
            <a:pPr>
              <a:lnSpc>
                <a:spcPts val="8730"/>
              </a:lnSpc>
            </a:pPr>
            <a:r>
              <a:rPr lang="en-US" sz="9000">
                <a:solidFill>
                  <a:srgbClr val="000000"/>
                </a:solidFill>
                <a:latin typeface="DM Sans Bold"/>
              </a:rPr>
              <a:t>Introduction</a:t>
            </a:r>
          </a:p>
        </p:txBody>
      </p:sp>
      <p:sp>
        <p:nvSpPr>
          <p:cNvPr name="TextBox 10" id="10"/>
          <p:cNvSpPr txBox="true"/>
          <p:nvPr/>
        </p:nvSpPr>
        <p:spPr>
          <a:xfrm rot="0">
            <a:off x="1028700" y="2953062"/>
            <a:ext cx="9206773" cy="5980885"/>
          </a:xfrm>
          <a:prstGeom prst="rect">
            <a:avLst/>
          </a:prstGeom>
        </p:spPr>
        <p:txBody>
          <a:bodyPr anchor="t" rtlCol="false" tIns="0" lIns="0" bIns="0" rIns="0">
            <a:spAutoFit/>
          </a:bodyPr>
          <a:lstStyle/>
          <a:p>
            <a:pPr>
              <a:lnSpc>
                <a:spcPts val="3182"/>
              </a:lnSpc>
            </a:pPr>
          </a:p>
          <a:p>
            <a:pPr marL="508988" indent="-254494" lvl="1">
              <a:lnSpc>
                <a:spcPts val="3182"/>
              </a:lnSpc>
              <a:buFont typeface="Arial"/>
              <a:buChar char="•"/>
            </a:pPr>
            <a:r>
              <a:rPr lang="en-US" sz="2357" spc="141">
                <a:solidFill>
                  <a:srgbClr val="000000"/>
                </a:solidFill>
                <a:latin typeface="DM Sans"/>
              </a:rPr>
              <a:t>Financial markets face the challenge of utilizing daily news and articles for trend prediction, especially in the dynamic Indian market.</a:t>
            </a:r>
          </a:p>
          <a:p>
            <a:pPr marL="508988" indent="-254494" lvl="1">
              <a:lnSpc>
                <a:spcPts val="3182"/>
              </a:lnSpc>
              <a:buFont typeface="Arial"/>
              <a:buChar char="•"/>
            </a:pPr>
            <a:r>
              <a:rPr lang="en-US" sz="2357" spc="141">
                <a:solidFill>
                  <a:srgbClr val="000000"/>
                </a:solidFill>
                <a:latin typeface="DM Sans"/>
              </a:rPr>
              <a:t>Extracting actionable insights from complex financial reports can be daunting, hindering informed decision-making for investors and analysts.</a:t>
            </a:r>
          </a:p>
          <a:p>
            <a:pPr marL="508988" indent="-254494" lvl="1">
              <a:lnSpc>
                <a:spcPts val="3182"/>
              </a:lnSpc>
              <a:buFont typeface="Arial"/>
              <a:buChar char="•"/>
            </a:pPr>
            <a:r>
              <a:rPr lang="en-US" sz="2357" spc="141">
                <a:solidFill>
                  <a:srgbClr val="000000"/>
                </a:solidFill>
                <a:latin typeface="DM Sans"/>
              </a:rPr>
              <a:t>Addressing these challenges requires the development of an advanced financial system leveraging Information Retrieval (IR) techniques and NLP to facilitate easier access to critical information and enhance comprehension.</a:t>
            </a:r>
          </a:p>
          <a:p>
            <a:pPr>
              <a:lnSpc>
                <a:spcPts val="3182"/>
              </a:lnSpc>
            </a:pPr>
          </a:p>
          <a:p>
            <a:pPr>
              <a:lnSpc>
                <a:spcPts val="3182"/>
              </a:lnSpc>
            </a:pPr>
          </a:p>
          <a:p>
            <a:pPr marL="0" indent="0" lvl="0">
              <a:lnSpc>
                <a:spcPts val="3182"/>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59709" t="-1636" r="-86314" b="-4741"/>
            </a:stretch>
          </a:blipFill>
        </p:spPr>
      </p:sp>
      <p:sp>
        <p:nvSpPr>
          <p:cNvPr name="TextBox 3" id="3"/>
          <p:cNvSpPr txBox="true"/>
          <p:nvPr/>
        </p:nvSpPr>
        <p:spPr>
          <a:xfrm rot="0">
            <a:off x="-403518" y="1219200"/>
            <a:ext cx="18288000" cy="1177290"/>
          </a:xfrm>
          <a:prstGeom prst="rect">
            <a:avLst/>
          </a:prstGeom>
        </p:spPr>
        <p:txBody>
          <a:bodyPr anchor="t" rtlCol="false" tIns="0" lIns="0" bIns="0" rIns="0">
            <a:spAutoFit/>
          </a:bodyPr>
          <a:lstStyle/>
          <a:p>
            <a:pPr algn="ctr">
              <a:lnSpc>
                <a:spcPts val="8730"/>
              </a:lnSpc>
            </a:pPr>
            <a:r>
              <a:rPr lang="en-US" sz="9000">
                <a:solidFill>
                  <a:srgbClr val="000000"/>
                </a:solidFill>
                <a:latin typeface="DM Sans Bold"/>
              </a:rPr>
              <a:t>Problem Statement</a:t>
            </a:r>
          </a:p>
        </p:txBody>
      </p:sp>
      <p:sp>
        <p:nvSpPr>
          <p:cNvPr name="Freeform 4" id="4"/>
          <p:cNvSpPr/>
          <p:nvPr/>
        </p:nvSpPr>
        <p:spPr>
          <a:xfrm flipH="false" flipV="false" rot="0">
            <a:off x="-848571" y="9523092"/>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965790" y="8690143"/>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0" y="2396490"/>
            <a:ext cx="6471916" cy="6783702"/>
          </a:xfrm>
          <a:custGeom>
            <a:avLst/>
            <a:gdLst/>
            <a:ahLst/>
            <a:cxnLst/>
            <a:rect r="r" b="b" t="t" l="l"/>
            <a:pathLst>
              <a:path h="6783702" w="6471916">
                <a:moveTo>
                  <a:pt x="0" y="0"/>
                </a:moveTo>
                <a:lnTo>
                  <a:pt x="6471916" y="0"/>
                </a:lnTo>
                <a:lnTo>
                  <a:pt x="6471916" y="6783702"/>
                </a:lnTo>
                <a:lnTo>
                  <a:pt x="0" y="678370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5512931" y="0"/>
            <a:ext cx="3197413" cy="3275199"/>
          </a:xfrm>
          <a:custGeom>
            <a:avLst/>
            <a:gdLst/>
            <a:ahLst/>
            <a:cxnLst/>
            <a:rect r="r" b="b" t="t" l="l"/>
            <a:pathLst>
              <a:path h="3275199" w="3197413">
                <a:moveTo>
                  <a:pt x="0" y="0"/>
                </a:moveTo>
                <a:lnTo>
                  <a:pt x="3197413" y="0"/>
                </a:lnTo>
                <a:lnTo>
                  <a:pt x="3197413" y="3275199"/>
                </a:lnTo>
                <a:lnTo>
                  <a:pt x="0" y="3275199"/>
                </a:lnTo>
                <a:lnTo>
                  <a:pt x="0" y="0"/>
                </a:lnTo>
                <a:close/>
              </a:path>
            </a:pathLst>
          </a:custGeom>
          <a:blipFill>
            <a:blip r:embed="rId11"/>
            <a:stretch>
              <a:fillRect l="0" t="0" r="0" b="0"/>
            </a:stretch>
          </a:blipFill>
        </p:spPr>
      </p:sp>
      <p:sp>
        <p:nvSpPr>
          <p:cNvPr name="TextBox 9" id="9"/>
          <p:cNvSpPr txBox="true"/>
          <p:nvPr/>
        </p:nvSpPr>
        <p:spPr>
          <a:xfrm rot="0">
            <a:off x="7220440" y="3502317"/>
            <a:ext cx="10664043" cy="4580600"/>
          </a:xfrm>
          <a:prstGeom prst="rect">
            <a:avLst/>
          </a:prstGeom>
        </p:spPr>
        <p:txBody>
          <a:bodyPr anchor="t" rtlCol="false" tIns="0" lIns="0" bIns="0" rIns="0">
            <a:spAutoFit/>
          </a:bodyPr>
          <a:lstStyle/>
          <a:p>
            <a:pPr>
              <a:lnSpc>
                <a:spcPts val="3646"/>
              </a:lnSpc>
            </a:pPr>
          </a:p>
          <a:p>
            <a:pPr>
              <a:lnSpc>
                <a:spcPts val="3646"/>
              </a:lnSpc>
            </a:pPr>
            <a:r>
              <a:rPr lang="en-US" sz="2701" spc="162">
                <a:solidFill>
                  <a:srgbClr val="000000"/>
                </a:solidFill>
                <a:latin typeface="DM Sans Bold"/>
              </a:rPr>
              <a:t>    Proposed Solution:</a:t>
            </a:r>
          </a:p>
          <a:p>
            <a:pPr marL="583162" indent="-291581" lvl="1">
              <a:lnSpc>
                <a:spcPts val="3646"/>
              </a:lnSpc>
              <a:buFont typeface="Arial"/>
              <a:buChar char="•"/>
            </a:pPr>
            <a:r>
              <a:rPr lang="en-US" sz="2701" spc="162">
                <a:solidFill>
                  <a:srgbClr val="000000"/>
                </a:solidFill>
                <a:latin typeface="DM Sans"/>
              </a:rPr>
              <a:t>Construction of an advanced financial system..</a:t>
            </a:r>
          </a:p>
          <a:p>
            <a:pPr marL="583162" indent="-291581" lvl="1">
              <a:lnSpc>
                <a:spcPts val="3646"/>
              </a:lnSpc>
              <a:buFont typeface="Arial"/>
              <a:buChar char="•"/>
            </a:pPr>
            <a:r>
              <a:rPr lang="en-US" sz="2701" spc="162">
                <a:solidFill>
                  <a:srgbClr val="000000"/>
                </a:solidFill>
                <a:latin typeface="DM Sans"/>
              </a:rPr>
              <a:t>Development of a RAG based system for user queries.</a:t>
            </a:r>
          </a:p>
          <a:p>
            <a:pPr marL="583162" indent="-291581" lvl="1">
              <a:lnSpc>
                <a:spcPts val="3646"/>
              </a:lnSpc>
              <a:buFont typeface="Arial"/>
              <a:buChar char="•"/>
            </a:pPr>
            <a:r>
              <a:rPr lang="en-US" sz="2701" spc="162">
                <a:solidFill>
                  <a:srgbClr val="000000"/>
                </a:solidFill>
                <a:latin typeface="DM Sans"/>
              </a:rPr>
              <a:t>Deriving insights from daily news and articles.</a:t>
            </a:r>
          </a:p>
          <a:p>
            <a:pPr marL="583162" indent="-291581" lvl="1">
              <a:lnSpc>
                <a:spcPts val="3646"/>
              </a:lnSpc>
              <a:buFont typeface="Arial"/>
              <a:buChar char="•"/>
            </a:pPr>
            <a:r>
              <a:rPr lang="en-US" sz="2701" spc="162">
                <a:solidFill>
                  <a:srgbClr val="000000"/>
                </a:solidFill>
                <a:latin typeface="DM Sans"/>
              </a:rPr>
              <a:t>Summarizing and simplifying complex financial reports.</a:t>
            </a:r>
          </a:p>
          <a:p>
            <a:pPr marL="583162" indent="-291581" lvl="1">
              <a:lnSpc>
                <a:spcPts val="3646"/>
              </a:lnSpc>
              <a:buFont typeface="Arial"/>
              <a:buChar char="•"/>
            </a:pPr>
            <a:r>
              <a:rPr lang="en-US" sz="2701" spc="162">
                <a:solidFill>
                  <a:srgbClr val="000000"/>
                </a:solidFill>
                <a:latin typeface="DM Sans"/>
              </a:rPr>
              <a:t>Parsing and analyzing company financial statements for key metrics and narratives.</a:t>
            </a:r>
          </a:p>
          <a:p>
            <a:pPr>
              <a:lnSpc>
                <a:spcPts val="3646"/>
              </a:lnSpc>
            </a:pPr>
          </a:p>
          <a:p>
            <a:pPr marL="0" indent="0" lvl="0">
              <a:lnSpc>
                <a:spcPts val="3646"/>
              </a:lnSpc>
              <a:spcBef>
                <a:spcPct val="0"/>
              </a:spcBef>
            </a:pPr>
          </a:p>
        </p:txBody>
      </p:sp>
      <p:sp>
        <p:nvSpPr>
          <p:cNvPr name="TextBox 10" id="10"/>
          <p:cNvSpPr txBox="true"/>
          <p:nvPr/>
        </p:nvSpPr>
        <p:spPr>
          <a:xfrm rot="0">
            <a:off x="462202" y="3492792"/>
            <a:ext cx="6009714" cy="4053423"/>
          </a:xfrm>
          <a:prstGeom prst="rect">
            <a:avLst/>
          </a:prstGeom>
        </p:spPr>
        <p:txBody>
          <a:bodyPr anchor="t" rtlCol="false" tIns="0" lIns="0" bIns="0" rIns="0">
            <a:spAutoFit/>
          </a:bodyPr>
          <a:lstStyle/>
          <a:p>
            <a:pPr marL="561588" indent="-280794" lvl="1">
              <a:lnSpc>
                <a:spcPts val="3641"/>
              </a:lnSpc>
              <a:buAutoNum type="arabicPeriod" startAt="1"/>
            </a:pPr>
            <a:r>
              <a:rPr lang="en-US" sz="2601">
                <a:solidFill>
                  <a:srgbClr val="000000"/>
                </a:solidFill>
                <a:latin typeface="DM Sans Bold"/>
              </a:rPr>
              <a:t>Financial Market Challenges:</a:t>
            </a:r>
          </a:p>
          <a:p>
            <a:pPr marL="1123176" indent="-374392" lvl="2">
              <a:lnSpc>
                <a:spcPts val="3641"/>
              </a:lnSpc>
              <a:buFont typeface="Arial"/>
              <a:buChar char="⚬"/>
            </a:pPr>
            <a:r>
              <a:rPr lang="en-US" sz="2601">
                <a:solidFill>
                  <a:srgbClr val="000000"/>
                </a:solidFill>
                <a:latin typeface="DM Sans Bold"/>
              </a:rPr>
              <a:t>Utilizing daily news and articles for trend prediction.</a:t>
            </a:r>
          </a:p>
          <a:p>
            <a:pPr marL="1123176" indent="-374392" lvl="2">
              <a:lnSpc>
                <a:spcPts val="3641"/>
              </a:lnSpc>
              <a:buFont typeface="Arial"/>
              <a:buChar char="⚬"/>
            </a:pPr>
            <a:r>
              <a:rPr lang="en-US" sz="2601">
                <a:solidFill>
                  <a:srgbClr val="000000"/>
                </a:solidFill>
                <a:latin typeface="DM Sans Bold"/>
              </a:rPr>
              <a:t>Navigating through intricate financial reports for actionable insights.</a:t>
            </a:r>
          </a:p>
          <a:p>
            <a:pPr marL="1123176" indent="-374392" lvl="2">
              <a:lnSpc>
                <a:spcPts val="3641"/>
              </a:lnSpc>
              <a:buFont typeface="Arial"/>
              <a:buChar char="⚬"/>
            </a:pPr>
            <a:r>
              <a:rPr lang="en-US" sz="2601">
                <a:solidFill>
                  <a:srgbClr val="000000"/>
                </a:solidFill>
                <a:latin typeface="DM Sans Bold"/>
              </a:rPr>
              <a:t>Unique complexities of the Indian market.</a:t>
            </a:r>
          </a:p>
          <a:p>
            <a:pPr>
              <a:lnSpc>
                <a:spcPts val="3641"/>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145024" y="3246388"/>
            <a:ext cx="5114276" cy="4114800"/>
          </a:xfrm>
          <a:custGeom>
            <a:avLst/>
            <a:gdLst/>
            <a:ahLst/>
            <a:cxnLst/>
            <a:rect r="r" b="b" t="t" l="l"/>
            <a:pathLst>
              <a:path h="4114800" w="5114276">
                <a:moveTo>
                  <a:pt x="0" y="0"/>
                </a:moveTo>
                <a:lnTo>
                  <a:pt x="5114276" y="0"/>
                </a:lnTo>
                <a:lnTo>
                  <a:pt x="5114276"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6162744" y="1509868"/>
            <a:ext cx="5962511" cy="1162688"/>
          </a:xfrm>
          <a:prstGeom prst="rect">
            <a:avLst/>
          </a:prstGeom>
        </p:spPr>
        <p:txBody>
          <a:bodyPr anchor="t" rtlCol="false" tIns="0" lIns="0" bIns="0" rIns="0">
            <a:spAutoFit/>
          </a:bodyPr>
          <a:lstStyle/>
          <a:p>
            <a:pPr>
              <a:lnSpc>
                <a:spcPts val="8636"/>
              </a:lnSpc>
            </a:pPr>
            <a:r>
              <a:rPr lang="en-US" sz="8903">
                <a:solidFill>
                  <a:srgbClr val="000000"/>
                </a:solidFill>
                <a:latin typeface="DM Sans Bold"/>
              </a:rPr>
              <a:t>Motivation</a:t>
            </a:r>
          </a:p>
        </p:txBody>
      </p:sp>
      <p:sp>
        <p:nvSpPr>
          <p:cNvPr name="TextBox 10" id="10"/>
          <p:cNvSpPr txBox="true"/>
          <p:nvPr/>
        </p:nvSpPr>
        <p:spPr>
          <a:xfrm rot="0">
            <a:off x="1028700" y="2929731"/>
            <a:ext cx="10890111" cy="7078712"/>
          </a:xfrm>
          <a:prstGeom prst="rect">
            <a:avLst/>
          </a:prstGeom>
        </p:spPr>
        <p:txBody>
          <a:bodyPr anchor="t" rtlCol="false" tIns="0" lIns="0" bIns="0" rIns="0">
            <a:spAutoFit/>
          </a:bodyPr>
          <a:lstStyle/>
          <a:p>
            <a:pPr>
              <a:lnSpc>
                <a:spcPts val="3764"/>
              </a:lnSpc>
            </a:pPr>
          </a:p>
          <a:p>
            <a:pPr marL="602050" indent="-301025" lvl="1">
              <a:lnSpc>
                <a:spcPts val="3764"/>
              </a:lnSpc>
              <a:buFont typeface="Arial"/>
              <a:buChar char="•"/>
            </a:pPr>
            <a:r>
              <a:rPr lang="en-US" sz="2788" spc="167">
                <a:solidFill>
                  <a:srgbClr val="000000"/>
                </a:solidFill>
                <a:latin typeface="DM Sans"/>
              </a:rPr>
              <a:t>Automation of financial statement retrieval reduces time and effort for analysts, enhancing efficiency and facilitating quicker decision-making processes.</a:t>
            </a:r>
          </a:p>
          <a:p>
            <a:pPr marL="602050" indent="-301025" lvl="1">
              <a:lnSpc>
                <a:spcPts val="3764"/>
              </a:lnSpc>
              <a:buFont typeface="Arial"/>
              <a:buChar char="•"/>
            </a:pPr>
            <a:r>
              <a:rPr lang="en-US" sz="2788" spc="167">
                <a:solidFill>
                  <a:srgbClr val="000000"/>
                </a:solidFill>
                <a:latin typeface="DM Sans"/>
              </a:rPr>
              <a:t>Reducing reliance on manual labor for data retrieval and accelerating data processing can significantly lower costs associated with financial analysis and research, maximizing efficiency and profitability.</a:t>
            </a:r>
          </a:p>
          <a:p>
            <a:pPr marL="602050" indent="-301025" lvl="1">
              <a:lnSpc>
                <a:spcPts val="3764"/>
              </a:lnSpc>
              <a:buFont typeface="Arial"/>
              <a:buChar char="•"/>
            </a:pPr>
            <a:r>
              <a:rPr lang="en-US" sz="2788" spc="167">
                <a:solidFill>
                  <a:srgbClr val="000000"/>
                </a:solidFill>
                <a:latin typeface="DM Sans"/>
              </a:rPr>
              <a:t>RAG-based system scalability allows retrieval of data from numerous companies without increased operational complexity or resource requirement.</a:t>
            </a:r>
          </a:p>
          <a:p>
            <a:pPr>
              <a:lnSpc>
                <a:spcPts val="3764"/>
              </a:lnSpc>
            </a:pPr>
          </a:p>
          <a:p>
            <a:pPr>
              <a:lnSpc>
                <a:spcPts val="3764"/>
              </a:lnSpc>
            </a:pPr>
          </a:p>
          <a:p>
            <a:pPr>
              <a:lnSpc>
                <a:spcPts val="3764"/>
              </a:lnSpc>
            </a:pPr>
          </a:p>
          <a:p>
            <a:pPr marL="0" indent="0" lvl="0">
              <a:lnSpc>
                <a:spcPts val="3764"/>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32030" y="566419"/>
            <a:ext cx="17455970" cy="1115061"/>
          </a:xfrm>
          <a:prstGeom prst="rect">
            <a:avLst/>
          </a:prstGeom>
        </p:spPr>
        <p:txBody>
          <a:bodyPr anchor="t" rtlCol="false" tIns="0" lIns="0" bIns="0" rIns="0">
            <a:spAutoFit/>
          </a:bodyPr>
          <a:lstStyle/>
          <a:p>
            <a:pPr algn="ctr">
              <a:lnSpc>
                <a:spcPts val="8332"/>
              </a:lnSpc>
            </a:pPr>
            <a:r>
              <a:rPr lang="en-US" sz="8590">
                <a:solidFill>
                  <a:srgbClr val="000000"/>
                </a:solidFill>
                <a:latin typeface="DM Sans Bold"/>
              </a:rPr>
              <a:t> Literature Review</a:t>
            </a:r>
          </a:p>
        </p:txBody>
      </p:sp>
      <p:sp>
        <p:nvSpPr>
          <p:cNvPr name="Freeform 4" id="4"/>
          <p:cNvSpPr/>
          <p:nvPr/>
        </p:nvSpPr>
        <p:spPr>
          <a:xfrm flipH="false" flipV="false" rot="0">
            <a:off x="-906773" y="9430086"/>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170459" y="8924829"/>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7" id="7"/>
          <p:cNvSpPr txBox="true"/>
          <p:nvPr/>
        </p:nvSpPr>
        <p:spPr>
          <a:xfrm rot="0">
            <a:off x="1028700" y="2004546"/>
            <a:ext cx="9548019" cy="511810"/>
          </a:xfrm>
          <a:prstGeom prst="rect">
            <a:avLst/>
          </a:prstGeom>
        </p:spPr>
        <p:txBody>
          <a:bodyPr anchor="t" rtlCol="false" tIns="0" lIns="0" bIns="0" rIns="0">
            <a:spAutoFit/>
          </a:bodyPr>
          <a:lstStyle/>
          <a:p>
            <a:pPr algn="ctr" marL="669289" indent="-334645" lvl="1">
              <a:lnSpc>
                <a:spcPts val="4339"/>
              </a:lnSpc>
              <a:buAutoNum type="arabicPeriod" startAt="1"/>
            </a:pPr>
            <a:r>
              <a:rPr lang="en-US" sz="3099">
                <a:solidFill>
                  <a:srgbClr val="000000"/>
                </a:solidFill>
                <a:latin typeface="Canva Sans Bold"/>
              </a:rPr>
              <a:t>Advancements in Financial Report Chunking</a:t>
            </a:r>
          </a:p>
        </p:txBody>
      </p:sp>
      <p:sp>
        <p:nvSpPr>
          <p:cNvPr name="TextBox 8" id="8"/>
          <p:cNvSpPr txBox="true"/>
          <p:nvPr/>
        </p:nvSpPr>
        <p:spPr>
          <a:xfrm rot="0">
            <a:off x="1028700" y="2737832"/>
            <a:ext cx="14763486" cy="1262668"/>
          </a:xfrm>
          <a:prstGeom prst="rect">
            <a:avLst/>
          </a:prstGeom>
        </p:spPr>
        <p:txBody>
          <a:bodyPr anchor="t" rtlCol="false" tIns="0" lIns="0" bIns="0" rIns="0">
            <a:spAutoFit/>
          </a:bodyPr>
          <a:lstStyle/>
          <a:p>
            <a:pPr marL="521105" indent="-260553" lvl="1">
              <a:lnSpc>
                <a:spcPts val="3379"/>
              </a:lnSpc>
              <a:buFont typeface="Arial"/>
              <a:buChar char="•"/>
            </a:pPr>
            <a:r>
              <a:rPr lang="en-US" sz="2413">
                <a:solidFill>
                  <a:srgbClr val="000000"/>
                </a:solidFill>
                <a:latin typeface="Canva Sans"/>
              </a:rPr>
              <a:t>Prioritizing structural elements over traditional paragraph-level segmentation</a:t>
            </a:r>
          </a:p>
          <a:p>
            <a:pPr marL="521105" indent="-260553" lvl="1">
              <a:lnSpc>
                <a:spcPts val="3379"/>
              </a:lnSpc>
              <a:buFont typeface="Arial"/>
              <a:buChar char="•"/>
            </a:pPr>
            <a:r>
              <a:rPr lang="en-US" sz="2413">
                <a:solidFill>
                  <a:srgbClr val="000000"/>
                </a:solidFill>
                <a:latin typeface="Canva Sans"/>
              </a:rPr>
              <a:t>Focusing on document structure,this method significantly enhances the precision and relevance of retrieved information, particularly in complex financial documents</a:t>
            </a:r>
          </a:p>
        </p:txBody>
      </p:sp>
      <p:sp>
        <p:nvSpPr>
          <p:cNvPr name="TextBox 9" id="9"/>
          <p:cNvSpPr txBox="true"/>
          <p:nvPr/>
        </p:nvSpPr>
        <p:spPr>
          <a:xfrm rot="0">
            <a:off x="1293510" y="4415083"/>
            <a:ext cx="11861049" cy="511810"/>
          </a:xfrm>
          <a:prstGeom prst="rect">
            <a:avLst/>
          </a:prstGeom>
        </p:spPr>
        <p:txBody>
          <a:bodyPr anchor="t" rtlCol="false" tIns="0" lIns="0" bIns="0" rIns="0">
            <a:spAutoFit/>
          </a:bodyPr>
          <a:lstStyle/>
          <a:p>
            <a:pPr>
              <a:lnSpc>
                <a:spcPts val="4339"/>
              </a:lnSpc>
            </a:pPr>
            <a:r>
              <a:rPr lang="en-US" sz="3099">
                <a:solidFill>
                  <a:srgbClr val="000000"/>
                </a:solidFill>
                <a:latin typeface="Canva Sans Bold"/>
              </a:rPr>
              <a:t>2. Enhancements in RAG for Financial Question Answering</a:t>
            </a:r>
          </a:p>
        </p:txBody>
      </p:sp>
      <p:sp>
        <p:nvSpPr>
          <p:cNvPr name="TextBox 10" id="10"/>
          <p:cNvSpPr txBox="true"/>
          <p:nvPr/>
        </p:nvSpPr>
        <p:spPr>
          <a:xfrm rot="0">
            <a:off x="1028700" y="7655636"/>
            <a:ext cx="17259300" cy="2412107"/>
          </a:xfrm>
          <a:prstGeom prst="rect">
            <a:avLst/>
          </a:prstGeom>
        </p:spPr>
        <p:txBody>
          <a:bodyPr anchor="t" rtlCol="false" tIns="0" lIns="0" bIns="0" rIns="0">
            <a:spAutoFit/>
          </a:bodyPr>
          <a:lstStyle/>
          <a:p>
            <a:pPr marL="497092" indent="-248546" lvl="1">
              <a:lnSpc>
                <a:spcPts val="3223"/>
              </a:lnSpc>
              <a:buFont typeface="Arial"/>
              <a:buChar char="•"/>
            </a:pPr>
            <a:r>
              <a:rPr lang="en-US" sz="2302">
                <a:solidFill>
                  <a:srgbClr val="000000"/>
                </a:solidFill>
                <a:latin typeface="Canva Sans"/>
              </a:rPr>
              <a:t>Introduces an innovative approach using LLMs to automate the analysis of complex annual reports, streamlining the extraction of key financial data and enhancing efficiency.</a:t>
            </a:r>
          </a:p>
          <a:p>
            <a:pPr marL="497092" indent="-248546" lvl="1">
              <a:lnSpc>
                <a:spcPts val="3223"/>
              </a:lnSpc>
              <a:buFont typeface="Arial"/>
              <a:buChar char="•"/>
            </a:pPr>
            <a:r>
              <a:rPr lang="en-US" sz="2302">
                <a:solidFill>
                  <a:srgbClr val="000000"/>
                </a:solidFill>
                <a:latin typeface="Canva Sans"/>
              </a:rPr>
              <a:t>Integrating machine learning techniques improves the accuracy of stock performance predictions as well as gives more precise and actionable insights for investment strategies</a:t>
            </a:r>
          </a:p>
          <a:p>
            <a:pPr>
              <a:lnSpc>
                <a:spcPts val="3223"/>
              </a:lnSpc>
            </a:pPr>
          </a:p>
          <a:p>
            <a:pPr>
              <a:lnSpc>
                <a:spcPts val="3223"/>
              </a:lnSpc>
            </a:pPr>
          </a:p>
        </p:txBody>
      </p:sp>
      <p:sp>
        <p:nvSpPr>
          <p:cNvPr name="TextBox 11" id="11"/>
          <p:cNvSpPr txBox="true"/>
          <p:nvPr/>
        </p:nvSpPr>
        <p:spPr>
          <a:xfrm rot="0">
            <a:off x="1161105" y="6333041"/>
            <a:ext cx="16773828" cy="1054735"/>
          </a:xfrm>
          <a:prstGeom prst="rect">
            <a:avLst/>
          </a:prstGeom>
        </p:spPr>
        <p:txBody>
          <a:bodyPr anchor="t" rtlCol="false" tIns="0" lIns="0" bIns="0" rIns="0">
            <a:spAutoFit/>
          </a:bodyPr>
          <a:lstStyle/>
          <a:p>
            <a:pPr>
              <a:lnSpc>
                <a:spcPts val="4339"/>
              </a:lnSpc>
            </a:pPr>
            <a:r>
              <a:rPr lang="en-US" sz="3099">
                <a:solidFill>
                  <a:srgbClr val="000000"/>
                </a:solidFill>
                <a:latin typeface="Canva Sans Bold"/>
              </a:rPr>
              <a:t>3. Enhancing Stock Investment Strategies through Annual Report Analysis with Large Language Models</a:t>
            </a:r>
          </a:p>
        </p:txBody>
      </p:sp>
      <p:sp>
        <p:nvSpPr>
          <p:cNvPr name="TextBox 12" id="12"/>
          <p:cNvSpPr txBox="true"/>
          <p:nvPr/>
        </p:nvSpPr>
        <p:spPr>
          <a:xfrm rot="0">
            <a:off x="832030" y="5250743"/>
            <a:ext cx="17235308" cy="814438"/>
          </a:xfrm>
          <a:prstGeom prst="rect">
            <a:avLst/>
          </a:prstGeom>
        </p:spPr>
        <p:txBody>
          <a:bodyPr anchor="t" rtlCol="false" tIns="0" lIns="0" bIns="0" rIns="0">
            <a:spAutoFit/>
          </a:bodyPr>
          <a:lstStyle/>
          <a:p>
            <a:pPr algn="just" marL="513506" indent="-256753" lvl="1">
              <a:lnSpc>
                <a:spcPts val="3329"/>
              </a:lnSpc>
              <a:buFont typeface="Arial"/>
              <a:buChar char="•"/>
            </a:pPr>
            <a:r>
              <a:rPr lang="en-US" sz="2378">
                <a:solidFill>
                  <a:srgbClr val="000000"/>
                </a:solidFill>
                <a:latin typeface="Canva Sans"/>
              </a:rPr>
              <a:t>Leveraging advanced techniques such as chunking, query expansion, metadata annotations, and re-ranking algorithms, paper aims to enhance the precision and reliability of LLMs in responding to complex financial queries,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028700" y="844379"/>
            <a:ext cx="17455970" cy="1115061"/>
          </a:xfrm>
          <a:prstGeom prst="rect">
            <a:avLst/>
          </a:prstGeom>
        </p:spPr>
        <p:txBody>
          <a:bodyPr anchor="t" rtlCol="false" tIns="0" lIns="0" bIns="0" rIns="0">
            <a:spAutoFit/>
          </a:bodyPr>
          <a:lstStyle/>
          <a:p>
            <a:pPr algn="ctr">
              <a:lnSpc>
                <a:spcPts val="8332"/>
              </a:lnSpc>
            </a:pPr>
            <a:r>
              <a:rPr lang="en-US" sz="8590">
                <a:solidFill>
                  <a:srgbClr val="000000"/>
                </a:solidFill>
                <a:latin typeface="DM Sans Bold"/>
              </a:rPr>
              <a:t>Proposed novelty</a:t>
            </a:r>
          </a:p>
        </p:txBody>
      </p:sp>
      <p:sp>
        <p:nvSpPr>
          <p:cNvPr name="Freeform 4" id="4"/>
          <p:cNvSpPr/>
          <p:nvPr/>
        </p:nvSpPr>
        <p:spPr>
          <a:xfrm flipH="false" flipV="false" rot="0">
            <a:off x="-906773" y="9430086"/>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170459" y="8924829"/>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7" id="7"/>
          <p:cNvSpPr txBox="true"/>
          <p:nvPr/>
        </p:nvSpPr>
        <p:spPr>
          <a:xfrm rot="0">
            <a:off x="1388728" y="2730695"/>
            <a:ext cx="15510544" cy="5467985"/>
          </a:xfrm>
          <a:prstGeom prst="rect">
            <a:avLst/>
          </a:prstGeom>
        </p:spPr>
        <p:txBody>
          <a:bodyPr anchor="t" rtlCol="false" tIns="0" lIns="0" bIns="0" rIns="0">
            <a:spAutoFit/>
          </a:bodyPr>
          <a:lstStyle/>
          <a:p>
            <a:pPr algn="just" marL="561342" indent="-280671" lvl="1">
              <a:lnSpc>
                <a:spcPts val="3640"/>
              </a:lnSpc>
              <a:buFont typeface="Arial"/>
              <a:buChar char="•"/>
            </a:pPr>
            <a:r>
              <a:rPr lang="en-US" sz="2600">
                <a:solidFill>
                  <a:srgbClr val="000000"/>
                </a:solidFill>
                <a:latin typeface="DM Sans Bold"/>
              </a:rPr>
              <a:t>Integrated Reference System: </a:t>
            </a:r>
            <a:r>
              <a:rPr lang="en-US" sz="2600">
                <a:solidFill>
                  <a:srgbClr val="000000"/>
                </a:solidFill>
                <a:latin typeface="DM Sans"/>
              </a:rPr>
              <a:t>Developed a system where specific text chunks in a PDF containing financial statements are linked to relevant tables. This mapping ensures that retrieving any text segment through cosine similarity also pulls the associated table, providing comprehensive context and enhancing understanding.</a:t>
            </a:r>
          </a:p>
          <a:p>
            <a:pPr algn="just" marL="561342" indent="-280671" lvl="1">
              <a:lnSpc>
                <a:spcPts val="3640"/>
              </a:lnSpc>
              <a:buFont typeface="Arial"/>
              <a:buChar char="•"/>
            </a:pPr>
            <a:r>
              <a:rPr lang="en-US" sz="2600">
                <a:solidFill>
                  <a:srgbClr val="000000"/>
                </a:solidFill>
                <a:latin typeface="DM Sans Bold"/>
              </a:rPr>
              <a:t>Enhanced Retrieval Accuracy: </a:t>
            </a:r>
            <a:r>
              <a:rPr lang="en-US" sz="2600">
                <a:solidFill>
                  <a:srgbClr val="000000"/>
                </a:solidFill>
                <a:latin typeface="DM Sans"/>
              </a:rPr>
              <a:t>Utilizes cosine similarity for efficient retrieval of text chunks, ensuring that the most relevant information and its corresponding tables are easily accessible. This approach greatly improves the accuracy and relevance of information retrieved from complex financial documents.</a:t>
            </a:r>
          </a:p>
          <a:p>
            <a:pPr algn="just" marL="561342" indent="-280671" lvl="1">
              <a:lnSpc>
                <a:spcPts val="3640"/>
              </a:lnSpc>
              <a:buFont typeface="Arial"/>
              <a:buChar char="•"/>
            </a:pPr>
            <a:r>
              <a:rPr lang="en-US" sz="2600">
                <a:solidFill>
                  <a:srgbClr val="000000"/>
                </a:solidFill>
                <a:latin typeface="DM Sans Bold"/>
              </a:rPr>
              <a:t>RAG-Based Financial Analysis Tool: </a:t>
            </a:r>
            <a:r>
              <a:rPr lang="en-US" sz="2600">
                <a:solidFill>
                  <a:srgbClr val="000000"/>
                </a:solidFill>
                <a:latin typeface="DM Sans"/>
              </a:rPr>
              <a:t>Implemented a Retrieval-Augmented Generation (RAG) approach tailored for the financial domain to handle the complexity and volume of data in financial statements. This system aids in better comprehension and navigation of detailed financial reports, making them more user-friendly and accessible.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32030" y="566419"/>
            <a:ext cx="17455970" cy="1115061"/>
          </a:xfrm>
          <a:prstGeom prst="rect">
            <a:avLst/>
          </a:prstGeom>
        </p:spPr>
        <p:txBody>
          <a:bodyPr anchor="t" rtlCol="false" tIns="0" lIns="0" bIns="0" rIns="0">
            <a:spAutoFit/>
          </a:bodyPr>
          <a:lstStyle/>
          <a:p>
            <a:pPr algn="ctr">
              <a:lnSpc>
                <a:spcPts val="8332"/>
              </a:lnSpc>
            </a:pPr>
            <a:r>
              <a:rPr lang="en-US" sz="8590">
                <a:solidFill>
                  <a:srgbClr val="000000"/>
                </a:solidFill>
                <a:latin typeface="DM Sans Bold"/>
              </a:rPr>
              <a:t>Methodology</a:t>
            </a:r>
          </a:p>
        </p:txBody>
      </p:sp>
      <p:sp>
        <p:nvSpPr>
          <p:cNvPr name="Freeform 4" id="4"/>
          <p:cNvSpPr/>
          <p:nvPr/>
        </p:nvSpPr>
        <p:spPr>
          <a:xfrm flipH="false" flipV="false" rot="0">
            <a:off x="-906773" y="9430086"/>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170459" y="8924829"/>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7" id="7"/>
          <p:cNvSpPr txBox="true"/>
          <p:nvPr/>
        </p:nvSpPr>
        <p:spPr>
          <a:xfrm rot="0">
            <a:off x="1635505" y="2342800"/>
            <a:ext cx="15510544" cy="3509013"/>
          </a:xfrm>
          <a:prstGeom prst="rect">
            <a:avLst/>
          </a:prstGeom>
        </p:spPr>
        <p:txBody>
          <a:bodyPr anchor="t" rtlCol="false" tIns="0" lIns="0" bIns="0" rIns="0">
            <a:spAutoFit/>
          </a:bodyPr>
          <a:lstStyle/>
          <a:p>
            <a:pPr>
              <a:lnSpc>
                <a:spcPts val="3989"/>
              </a:lnSpc>
            </a:pPr>
            <a:r>
              <a:rPr lang="en-US" sz="2849">
                <a:solidFill>
                  <a:srgbClr val="000000"/>
                </a:solidFill>
                <a:latin typeface="Canva Sans Bold"/>
              </a:rPr>
              <a:t>1. Document Reading and Pre-processing:</a:t>
            </a:r>
          </a:p>
          <a:p>
            <a:pPr marL="615292" indent="-307646" lvl="1">
              <a:lnSpc>
                <a:spcPts val="3989"/>
              </a:lnSpc>
              <a:buFont typeface="Arial"/>
              <a:buChar char="•"/>
            </a:pPr>
            <a:r>
              <a:rPr lang="en-US" sz="2849">
                <a:solidFill>
                  <a:srgbClr val="000000"/>
                </a:solidFill>
                <a:latin typeface="Canva Sans"/>
              </a:rPr>
              <a:t>Utilizes PyPDF2 for PDF text extraction and Camelot for table reading.</a:t>
            </a:r>
          </a:p>
          <a:p>
            <a:pPr marL="615292" indent="-307646" lvl="1">
              <a:lnSpc>
                <a:spcPts val="3989"/>
              </a:lnSpc>
              <a:buFont typeface="Arial"/>
              <a:buChar char="•"/>
            </a:pPr>
            <a:r>
              <a:rPr lang="en-US" sz="2849">
                <a:solidFill>
                  <a:srgbClr val="000000"/>
                </a:solidFill>
                <a:latin typeface="Canva Sans"/>
              </a:rPr>
              <a:t>Segments text data into 100-word chunks with a 30-word overlap for context preservation.</a:t>
            </a:r>
          </a:p>
          <a:p>
            <a:pPr marL="615292" indent="-307646" lvl="1">
              <a:lnSpc>
                <a:spcPts val="3989"/>
              </a:lnSpc>
              <a:buFont typeface="Arial"/>
              <a:buChar char="•"/>
            </a:pPr>
            <a:r>
              <a:rPr lang="en-US" sz="2849">
                <a:solidFill>
                  <a:srgbClr val="000000"/>
                </a:solidFill>
                <a:latin typeface="Canva Sans"/>
              </a:rPr>
              <a:t>Converts table data into .txt files for integration with textual data.</a:t>
            </a:r>
          </a:p>
          <a:p>
            <a:pPr>
              <a:lnSpc>
                <a:spcPts val="3989"/>
              </a:lnSpc>
            </a:pPr>
          </a:p>
          <a:p>
            <a:pPr>
              <a:lnSpc>
                <a:spcPts val="3989"/>
              </a:lnSpc>
            </a:pPr>
          </a:p>
        </p:txBody>
      </p:sp>
      <p:sp>
        <p:nvSpPr>
          <p:cNvPr name="TextBox 8" id="8"/>
          <p:cNvSpPr txBox="true"/>
          <p:nvPr/>
        </p:nvSpPr>
        <p:spPr>
          <a:xfrm rot="0">
            <a:off x="1635505" y="5338871"/>
            <a:ext cx="15623795" cy="3523719"/>
          </a:xfrm>
          <a:prstGeom prst="rect">
            <a:avLst/>
          </a:prstGeom>
        </p:spPr>
        <p:txBody>
          <a:bodyPr anchor="t" rtlCol="false" tIns="0" lIns="0" bIns="0" rIns="0">
            <a:spAutoFit/>
          </a:bodyPr>
          <a:lstStyle/>
          <a:p>
            <a:pPr>
              <a:lnSpc>
                <a:spcPts val="4042"/>
              </a:lnSpc>
            </a:pPr>
            <a:r>
              <a:rPr lang="en-US" sz="2887">
                <a:solidFill>
                  <a:srgbClr val="000000"/>
                </a:solidFill>
                <a:latin typeface="Canva Sans Bold"/>
              </a:rPr>
              <a:t>2. Data Mapping and Word Embedding:</a:t>
            </a:r>
          </a:p>
          <a:p>
            <a:pPr marL="623402" indent="-311701" lvl="1">
              <a:lnSpc>
                <a:spcPts val="4042"/>
              </a:lnSpc>
              <a:buFont typeface="Arial"/>
              <a:buChar char="•"/>
            </a:pPr>
            <a:r>
              <a:rPr lang="en-US" sz="2887">
                <a:solidFill>
                  <a:srgbClr val="000000"/>
                </a:solidFill>
                <a:latin typeface="Canva Sans"/>
              </a:rPr>
              <a:t>Establishes mapping between text chunks and corresponding tables for holistic analysis.</a:t>
            </a:r>
          </a:p>
          <a:p>
            <a:pPr marL="623402" indent="-311701" lvl="1">
              <a:lnSpc>
                <a:spcPts val="4042"/>
              </a:lnSpc>
              <a:buFont typeface="Arial"/>
              <a:buChar char="•"/>
            </a:pPr>
            <a:r>
              <a:rPr lang="en-US" sz="2887">
                <a:solidFill>
                  <a:srgbClr val="000000"/>
                </a:solidFill>
                <a:latin typeface="Canva Sans"/>
              </a:rPr>
              <a:t>Generates word embeddings for each chunk to transform textual information into a numerical format.</a:t>
            </a:r>
          </a:p>
          <a:p>
            <a:pPr>
              <a:lnSpc>
                <a:spcPts val="4042"/>
              </a:lnSpc>
            </a:pPr>
          </a:p>
          <a:p>
            <a:pPr>
              <a:lnSpc>
                <a:spcPts val="4042"/>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832030" y="566419"/>
            <a:ext cx="17455970" cy="1115061"/>
          </a:xfrm>
          <a:prstGeom prst="rect">
            <a:avLst/>
          </a:prstGeom>
        </p:spPr>
        <p:txBody>
          <a:bodyPr anchor="t" rtlCol="false" tIns="0" lIns="0" bIns="0" rIns="0">
            <a:spAutoFit/>
          </a:bodyPr>
          <a:lstStyle/>
          <a:p>
            <a:pPr algn="ctr">
              <a:lnSpc>
                <a:spcPts val="8332"/>
              </a:lnSpc>
            </a:pPr>
            <a:r>
              <a:rPr lang="en-US" sz="8590">
                <a:solidFill>
                  <a:srgbClr val="000000"/>
                </a:solidFill>
                <a:latin typeface="DM Sans Bold"/>
              </a:rPr>
              <a:t>Methodology</a:t>
            </a:r>
          </a:p>
        </p:txBody>
      </p:sp>
      <p:sp>
        <p:nvSpPr>
          <p:cNvPr name="Freeform 4" id="4"/>
          <p:cNvSpPr/>
          <p:nvPr/>
        </p:nvSpPr>
        <p:spPr>
          <a:xfrm flipH="false" flipV="false" rot="0">
            <a:off x="-906773" y="9430086"/>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170459" y="8924829"/>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TextBox 7" id="7"/>
          <p:cNvSpPr txBox="true"/>
          <p:nvPr/>
        </p:nvSpPr>
        <p:spPr>
          <a:xfrm rot="0">
            <a:off x="1453646" y="5635391"/>
            <a:ext cx="15623795" cy="4029420"/>
          </a:xfrm>
          <a:prstGeom prst="rect">
            <a:avLst/>
          </a:prstGeom>
        </p:spPr>
        <p:txBody>
          <a:bodyPr anchor="t" rtlCol="false" tIns="0" lIns="0" bIns="0" rIns="0">
            <a:spAutoFit/>
          </a:bodyPr>
          <a:lstStyle/>
          <a:p>
            <a:pPr>
              <a:lnSpc>
                <a:spcPts val="4042"/>
              </a:lnSpc>
            </a:pPr>
            <a:r>
              <a:rPr lang="en-US" sz="2887">
                <a:solidFill>
                  <a:srgbClr val="000000"/>
                </a:solidFill>
                <a:latin typeface="Canva Sans Bold"/>
              </a:rPr>
              <a:t>4. Performance Comparison and Analysis:</a:t>
            </a:r>
          </a:p>
          <a:p>
            <a:pPr marL="623402" indent="-311701" lvl="1">
              <a:lnSpc>
                <a:spcPts val="4042"/>
              </a:lnSpc>
              <a:buFont typeface="Arial"/>
              <a:buChar char="•"/>
            </a:pPr>
            <a:r>
              <a:rPr lang="en-US" sz="2887">
                <a:solidFill>
                  <a:srgbClr val="000000"/>
                </a:solidFill>
                <a:latin typeface="Canva Sans"/>
              </a:rPr>
              <a:t>Compares outputs from Llama and Falcon models to refine model selection based on accuracy and relevance.</a:t>
            </a:r>
          </a:p>
          <a:p>
            <a:pPr marL="623402" indent="-311701" lvl="1">
              <a:lnSpc>
                <a:spcPts val="4042"/>
              </a:lnSpc>
              <a:buFont typeface="Arial"/>
              <a:buChar char="•"/>
            </a:pPr>
            <a:r>
              <a:rPr lang="en-US" sz="2887">
                <a:solidFill>
                  <a:srgbClr val="000000"/>
                </a:solidFill>
                <a:latin typeface="Canva Sans"/>
              </a:rPr>
              <a:t>Evaluates performance in terms of accuracy, reliability, and relevance of financial predictions.</a:t>
            </a:r>
          </a:p>
          <a:p>
            <a:pPr>
              <a:lnSpc>
                <a:spcPts val="4042"/>
              </a:lnSpc>
            </a:pPr>
          </a:p>
          <a:p>
            <a:pPr>
              <a:lnSpc>
                <a:spcPts val="4042"/>
              </a:lnSpc>
            </a:pPr>
          </a:p>
          <a:p>
            <a:pPr>
              <a:lnSpc>
                <a:spcPts val="4042"/>
              </a:lnSpc>
            </a:pPr>
          </a:p>
        </p:txBody>
      </p:sp>
      <p:sp>
        <p:nvSpPr>
          <p:cNvPr name="TextBox 8" id="8"/>
          <p:cNvSpPr txBox="true"/>
          <p:nvPr/>
        </p:nvSpPr>
        <p:spPr>
          <a:xfrm rot="0">
            <a:off x="1453646" y="2299778"/>
            <a:ext cx="15296150" cy="3517814"/>
          </a:xfrm>
          <a:prstGeom prst="rect">
            <a:avLst/>
          </a:prstGeom>
        </p:spPr>
        <p:txBody>
          <a:bodyPr anchor="t" rtlCol="false" tIns="0" lIns="0" bIns="0" rIns="0">
            <a:spAutoFit/>
          </a:bodyPr>
          <a:lstStyle/>
          <a:p>
            <a:pPr>
              <a:lnSpc>
                <a:spcPts val="4029"/>
              </a:lnSpc>
            </a:pPr>
            <a:r>
              <a:rPr lang="en-US" sz="2878">
                <a:solidFill>
                  <a:srgbClr val="000000"/>
                </a:solidFill>
                <a:latin typeface="Canva Sans Bold"/>
              </a:rPr>
              <a:t>3. Contextual Analysis Using NLP Models:</a:t>
            </a:r>
          </a:p>
          <a:p>
            <a:pPr marL="621442" indent="-310721" lvl="1">
              <a:lnSpc>
                <a:spcPts val="4029"/>
              </a:lnSpc>
              <a:buFont typeface="Arial"/>
              <a:buChar char="•"/>
            </a:pPr>
            <a:r>
              <a:rPr lang="en-US" sz="2878">
                <a:solidFill>
                  <a:srgbClr val="000000"/>
                </a:solidFill>
                <a:latin typeface="Canva Sans"/>
              </a:rPr>
              <a:t>Employs TF-IDF model for known stocks and BERT for less common or generalized financial data.</a:t>
            </a:r>
          </a:p>
          <a:p>
            <a:pPr marL="621442" indent="-310721" lvl="1">
              <a:lnSpc>
                <a:spcPts val="4029"/>
              </a:lnSpc>
              <a:buFont typeface="Arial"/>
              <a:buChar char="•"/>
            </a:pPr>
            <a:r>
              <a:rPr lang="en-US" sz="2878">
                <a:solidFill>
                  <a:srgbClr val="000000"/>
                </a:solidFill>
                <a:latin typeface="Canva Sans"/>
              </a:rPr>
              <a:t>Integrates embeddings and contextual data with LLMs Llama2.0 for advanced predictions.</a:t>
            </a:r>
          </a:p>
          <a:p>
            <a:pPr>
              <a:lnSpc>
                <a:spcPts val="4029"/>
              </a:lnSpc>
            </a:pPr>
          </a:p>
          <a:p>
            <a:pPr>
              <a:lnSpc>
                <a:spcPts val="402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572280" y="1924540"/>
            <a:ext cx="17143441" cy="7333760"/>
          </a:xfrm>
          <a:custGeom>
            <a:avLst/>
            <a:gdLst/>
            <a:ahLst/>
            <a:cxnLst/>
            <a:rect r="r" b="b" t="t" l="l"/>
            <a:pathLst>
              <a:path h="7333760" w="17143441">
                <a:moveTo>
                  <a:pt x="0" y="0"/>
                </a:moveTo>
                <a:lnTo>
                  <a:pt x="17143440" y="0"/>
                </a:lnTo>
                <a:lnTo>
                  <a:pt x="17143440" y="7333760"/>
                </a:lnTo>
                <a:lnTo>
                  <a:pt x="0" y="7333760"/>
                </a:lnTo>
                <a:lnTo>
                  <a:pt x="0" y="0"/>
                </a:lnTo>
                <a:close/>
              </a:path>
            </a:pathLst>
          </a:custGeom>
          <a:blipFill>
            <a:blip r:embed="rId3"/>
            <a:stretch>
              <a:fillRect l="0" t="-216" r="0" b="-216"/>
            </a:stretch>
          </a:blipFill>
        </p:spPr>
      </p:sp>
      <p:sp>
        <p:nvSpPr>
          <p:cNvPr name="TextBox 4" id="4"/>
          <p:cNvSpPr txBox="true"/>
          <p:nvPr/>
        </p:nvSpPr>
        <p:spPr>
          <a:xfrm rot="0">
            <a:off x="7306146" y="342850"/>
            <a:ext cx="3675708" cy="1238350"/>
          </a:xfrm>
          <a:prstGeom prst="rect">
            <a:avLst/>
          </a:prstGeom>
        </p:spPr>
        <p:txBody>
          <a:bodyPr anchor="t" rtlCol="false" tIns="0" lIns="0" bIns="0" rIns="0">
            <a:spAutoFit/>
          </a:bodyPr>
          <a:lstStyle/>
          <a:p>
            <a:pPr algn="ctr">
              <a:lnSpc>
                <a:spcPts val="10159"/>
              </a:lnSpc>
            </a:pPr>
            <a:r>
              <a:rPr lang="en-US" sz="7256">
                <a:solidFill>
                  <a:srgbClr val="000000"/>
                </a:solidFill>
                <a:latin typeface="Canva Sans Bold"/>
              </a:rPr>
              <a:t>Pipeline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DAGDAA9TwyU</dc:identifier>
  <dcterms:modified xsi:type="dcterms:W3CDTF">2011-08-01T06:04:30Z</dcterms:modified>
  <cp:revision>1</cp:revision>
  <dc:title>project deadline</dc:title>
</cp:coreProperties>
</file>