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5" r:id="rId2"/>
    <p:sldId id="363" r:id="rId3"/>
    <p:sldId id="266" r:id="rId4"/>
    <p:sldId id="335" r:id="rId5"/>
    <p:sldId id="347" r:id="rId6"/>
    <p:sldId id="348" r:id="rId7"/>
    <p:sldId id="336" r:id="rId8"/>
    <p:sldId id="339" r:id="rId9"/>
    <p:sldId id="355" r:id="rId10"/>
    <p:sldId id="362" r:id="rId11"/>
    <p:sldId id="357" r:id="rId12"/>
    <p:sldId id="356" r:id="rId13"/>
    <p:sldId id="358" r:id="rId14"/>
    <p:sldId id="359" r:id="rId15"/>
    <p:sldId id="360" r:id="rId16"/>
    <p:sldId id="361" r:id="rId17"/>
    <p:sldId id="340" r:id="rId18"/>
    <p:sldId id="341" r:id="rId19"/>
    <p:sldId id="364" r:id="rId20"/>
    <p:sldId id="333" r:id="rId21"/>
    <p:sldId id="345" r:id="rId2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9" autoAdjust="0"/>
    <p:restoredTop sz="94660"/>
  </p:normalViewPr>
  <p:slideViewPr>
    <p:cSldViewPr>
      <p:cViewPr varScale="1">
        <p:scale>
          <a:sx n="108" d="100"/>
          <a:sy n="108" d="100"/>
        </p:scale>
        <p:origin x="677" y="-5"/>
      </p:cViewPr>
      <p:guideLst>
        <p:guide orient="horz" pos="1621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55CF8-6833-4208-B620-CF5477A7652B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4062-B43C-459B-8DB1-0ECD05292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4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4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85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42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6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67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57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8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82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49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0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0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1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94062-B43C-459B-8DB1-0ECD052926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1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6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8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0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48CA556-735B-496B-8CB4-38C09E419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教学背景</a:t>
            </a:r>
          </a:p>
        </p:txBody>
      </p:sp>
    </p:spTree>
    <p:extLst>
      <p:ext uri="{BB962C8B-B14F-4D97-AF65-F5344CB8AC3E}">
        <p14:creationId xmlns:p14="http://schemas.microsoft.com/office/powerpoint/2010/main" val="106441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823B3C-2F91-45F6-A0C1-4B94BA33F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教学分析</a:t>
            </a:r>
          </a:p>
        </p:txBody>
      </p:sp>
    </p:spTree>
    <p:extLst>
      <p:ext uri="{BB962C8B-B14F-4D97-AF65-F5344CB8AC3E}">
        <p14:creationId xmlns:p14="http://schemas.microsoft.com/office/powerpoint/2010/main" val="140850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49E823-B89C-402A-9913-708E1AB76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教学过程</a:t>
            </a:r>
          </a:p>
        </p:txBody>
      </p:sp>
    </p:spTree>
    <p:extLst>
      <p:ext uri="{BB962C8B-B14F-4D97-AF65-F5344CB8AC3E}">
        <p14:creationId xmlns:p14="http://schemas.microsoft.com/office/powerpoint/2010/main" val="2267018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63C8B4E-50D5-49E2-9858-BD5264B9D1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4985" y="304292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37"/>
          <p:cNvSpPr txBox="1"/>
          <p:nvPr userDrawn="1"/>
        </p:nvSpPr>
        <p:spPr>
          <a:xfrm>
            <a:off x="810430" y="340296"/>
            <a:ext cx="95924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rPr>
              <a:t>板书设计</a:t>
            </a:r>
          </a:p>
        </p:txBody>
      </p:sp>
    </p:spTree>
    <p:extLst>
      <p:ext uri="{BB962C8B-B14F-4D97-AF65-F5344CB8AC3E}">
        <p14:creationId xmlns:p14="http://schemas.microsoft.com/office/powerpoint/2010/main" val="373782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0E76-E6F9-4125-90CD-90F8EE17D5E5}" type="datetime1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5481"/>
            <a:ext cx="2133600" cy="273929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62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70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2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248" y="195547"/>
            <a:ext cx="3250704" cy="395759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60040" y="195546"/>
            <a:ext cx="360040" cy="36015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35190" y="342624"/>
            <a:ext cx="290264" cy="2903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897462" y="608722"/>
            <a:ext cx="83550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8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  <a:pPr/>
              <a:t>2021/8/21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43508" cy="3960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59048" y="248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D18E-2C87-472D-9D6F-1ED03D8B57B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F925-1A0D-4504-88CC-F755884E07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7" r:id="rId9"/>
    <p:sldLayoutId id="2147483668" r:id="rId10"/>
    <p:sldLayoutId id="2147483669" r:id="rId11"/>
    <p:sldLayoutId id="2147483677" r:id="rId12"/>
    <p:sldLayoutId id="2147483678" r:id="rId13"/>
    <p:sldLayoutId id="2147483679" r:id="rId14"/>
    <p:sldLayoutId id="2147483680" r:id="rId15"/>
    <p:sldLayoutId id="2147483656" r:id="rId16"/>
    <p:sldLayoutId id="2147483657" r:id="rId17"/>
    <p:sldLayoutId id="2147483658" r:id="rId18"/>
    <p:sldLayoutId id="2147483659" r:id="rId19"/>
    <p:sldLayoutId id="2147483660" r:id="rId20"/>
    <p:sldLayoutId id="2147483662" r:id="rId21"/>
    <p:sldLayoutId id="2147483664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son.cn/" TargetMode="External"/><Relationship Id="rId4" Type="http://schemas.openxmlformats.org/officeDocument/2006/relationships/hyperlink" Target="https://www.bejson.com/jsonviewernew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.chinaz.com/tools/unicode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35117" y="1923160"/>
            <a:ext cx="7020780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If for </a:t>
            </a:r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函数</a:t>
            </a:r>
            <a:endParaRPr lang="en-US" altLang="zh-CN" sz="4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</a:rPr>
              <a:t>第三讲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4AE1A4-FFA6-460D-966A-D2E335F5A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6222244" y="3264304"/>
            <a:ext cx="2670235" cy="168323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3B1B05-1AC1-471B-9D13-11CCFE0F6B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 t="11686" r="21460" b="66621"/>
          <a:stretch/>
        </p:blipFill>
        <p:spPr>
          <a:xfrm>
            <a:off x="0" y="3364632"/>
            <a:ext cx="2670235" cy="1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冒泡排序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4196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45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try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程序的语法是正确的，在运行它的时候，也有可能发生错误。运行期检测到的错误被称为异常。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数字与字符串不能相加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数字与字符串不能相加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3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923928" y="2283641"/>
            <a:ext cx="4824536" cy="576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</a:t>
            </a:r>
            <a:endParaRPr lang="en-US" altLang="zh-CN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03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31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函数是组织好的，可重复使用的，用来实现单一，或相关联功能的代码段。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nn-NO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n-NO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</a:t>
            </a:r>
            <a:r>
              <a:rPr lang="nn-NO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ride(10,2)</a:t>
            </a:r>
          </a:p>
          <a:p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n-NO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n-NO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n-NO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有返回值的函数</a:t>
            </a:r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 print(ride(10,2))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</a:p>
          <a:p>
            <a:endParaRPr lang="en-US" altLang="zh-CN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带默认值的函数</a:t>
            </a: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print(ride(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=2))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n-NO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n-NO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不定长参数</a:t>
            </a:r>
            <a:endParaRPr lang="en-US" altLang="zh-CN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    #</a:t>
            </a:r>
            <a:r>
              <a:rPr lang="zh-CN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以元组的方式导入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ride(1)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print(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ride(1,2)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ride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(**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     #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字典的方式传入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递归</a:t>
            </a:r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6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闭包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在一个内部函数中，对外部作用域的变量进行引用，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并且一般外部函数的返回值为内部函数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r>
              <a:rPr lang="zh-CN" altLang="en-US" sz="1600" dirty="0">
                <a:solidFill>
                  <a:schemeClr val="bg1"/>
                </a:solidFill>
              </a:rPr>
              <a:t>，那么内部函数就被认为是闭包。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deom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外方法返回内方法，内方法可以使用外法的参数</a:t>
            </a:r>
            <a:endParaRPr lang="en-US" altLang="zh-CN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6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装饰器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让其他函数在不需要做任何代码变动的前提下增加额外功能，原理就是闭包，调用时把方法本身做为参数传给装饰器的方法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方法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deom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@test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4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4824536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04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986" y="-163760"/>
            <a:ext cx="9901100" cy="5724636"/>
          </a:xfrm>
          <a:prstGeom prst="rect">
            <a:avLst/>
          </a:prstGeom>
        </p:spPr>
      </p:pic>
      <p:sp>
        <p:nvSpPr>
          <p:cNvPr id="48" name="Rectangle 13" descr="FD1DDF730CE4456e89755B07FE1653D0# #Rectangle 13">
            <a:extLst>
              <a:ext uri="{FF2B5EF4-FFF2-40B4-BE49-F238E27FC236}">
                <a16:creationId xmlns:a16="http://schemas.microsoft.com/office/drawing/2014/main" id="{703FF398-3F41-45ED-89F0-EEAECDAC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51" y="3122771"/>
            <a:ext cx="1459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13EB27-7339-495A-9B0D-AB46557D33C5}"/>
              </a:ext>
            </a:extLst>
          </p:cNvPr>
          <p:cNvSpPr txBox="1"/>
          <p:nvPr/>
        </p:nvSpPr>
        <p:spPr>
          <a:xfrm>
            <a:off x="143508" y="159401"/>
            <a:ext cx="892899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6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课后作业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手写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把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文件中的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“name”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xiaowang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改为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“name”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zhangsha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二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函数的形式 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至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的和（例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至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50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的和）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函数的形式 统计列表中重复的数，并打印出下标的方法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四</a:t>
            </a:r>
            <a:r>
              <a:rPr lang="en-US" altLang="zh-CN" sz="1600" dirty="0">
                <a:solidFill>
                  <a:srgbClr val="DCDCAA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函数的形式 冒泡排序</a:t>
            </a:r>
            <a:endParaRPr lang="en-US" altLang="zh-CN" sz="16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3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78550" y="-127756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面向对象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继承</a:t>
            </a: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6220" y="2467620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Requests</a:t>
            </a:r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基本</a:t>
            </a:r>
            <a:r>
              <a:rPr lang="zh-CN" altLang="en-US" sz="2000" b="1" dirty="0">
                <a:solidFill>
                  <a:schemeClr val="bg1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使用</a:t>
            </a:r>
            <a:endParaRPr lang="zh-CN" altLang="en-US" sz="2000" b="1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4DCA7FE-7CCF-4500-BE16-62D49FF0BD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32556" y="-163760"/>
            <a:ext cx="10009112" cy="5724636"/>
          </a:xfrm>
          <a:prstGeom prst="rect">
            <a:avLst/>
          </a:prstGeom>
        </p:spPr>
      </p:pic>
      <p:sp>
        <p:nvSpPr>
          <p:cNvPr id="48" name="Rectangle 13" descr="FD1DDF730CE4456e89755B07FE1653D0# #Rectangle 13">
            <a:extLst>
              <a:ext uri="{FF2B5EF4-FFF2-40B4-BE49-F238E27FC236}">
                <a16:creationId xmlns:a16="http://schemas.microsoft.com/office/drawing/2014/main" id="{703FF398-3F41-45ED-89F0-EEAECDAC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51" y="3122771"/>
            <a:ext cx="14591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13EB27-7339-495A-9B0D-AB46557D33C5}"/>
              </a:ext>
            </a:extLst>
          </p:cNvPr>
          <p:cNvSpPr txBox="1"/>
          <p:nvPr/>
        </p:nvSpPr>
        <p:spPr>
          <a:xfrm>
            <a:off x="827584" y="1459500"/>
            <a:ext cx="5580620" cy="226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abcdefg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”把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移动到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后面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二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aaccbcccc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”取出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aacc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.[1,2,3,4,5,6]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在列表后添加‘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’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四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.[9,,5,6,3,545]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删除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.[‘a’,’b’,’a’,’4’,’6’,’7’]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统计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出现的次数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.[9,,5,6,3,545]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输出列表长度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98DFC-328A-43E9-91FC-525AC6F6200D}"/>
              </a:ext>
            </a:extLst>
          </p:cNvPr>
          <p:cNvSpPr txBox="1"/>
          <p:nvPr/>
        </p:nvSpPr>
        <p:spPr>
          <a:xfrm>
            <a:off x="2355371" y="471531"/>
            <a:ext cx="5007934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课后作业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手写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2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67844" y="1924472"/>
            <a:ext cx="5473302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添加小助手微信</a:t>
            </a:r>
            <a:endParaRPr lang="en-US" altLang="zh-CN" sz="4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ea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获取本堂课视频回放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D9CE2-D981-415E-991A-73631385D7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1524363"/>
            <a:ext cx="2096362" cy="20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5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63760"/>
            <a:ext cx="9901100" cy="572463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31840" y="2084021"/>
            <a:ext cx="3456384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8197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A0A606B6-7174-4193-BDAB-3AE94704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grpSp>
        <p:nvGrpSpPr>
          <p:cNvPr id="2" name="组合 27"/>
          <p:cNvGrpSpPr/>
          <p:nvPr/>
        </p:nvGrpSpPr>
        <p:grpSpPr>
          <a:xfrm>
            <a:off x="1654423" y="2467620"/>
            <a:ext cx="470000" cy="464421"/>
            <a:chOff x="4965079" y="546100"/>
            <a:chExt cx="588369" cy="581025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67744" y="2530449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Json</a:t>
            </a:r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解析</a:t>
            </a:r>
          </a:p>
        </p:txBody>
      </p:sp>
      <p:grpSp>
        <p:nvGrpSpPr>
          <p:cNvPr id="3" name="组合 31"/>
          <p:cNvGrpSpPr/>
          <p:nvPr/>
        </p:nvGrpSpPr>
        <p:grpSpPr>
          <a:xfrm>
            <a:off x="1654423" y="3152833"/>
            <a:ext cx="470000" cy="464421"/>
            <a:chOff x="4965079" y="546100"/>
            <a:chExt cx="588369" cy="581025"/>
          </a:xfrm>
        </p:grpSpPr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1"/>
                  </a:solidFill>
                </a:rPr>
                <a:t>02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3215662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If </a:t>
            </a:r>
            <a:r>
              <a:rPr lang="en-US" altLang="zh-CN" sz="2000" dirty="0" err="1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for,try</a:t>
            </a:r>
            <a:endParaRPr lang="zh-CN" altLang="en-US" sz="2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4" name="组合 46"/>
          <p:cNvGrpSpPr/>
          <p:nvPr/>
        </p:nvGrpSpPr>
        <p:grpSpPr>
          <a:xfrm>
            <a:off x="5290827" y="2471522"/>
            <a:ext cx="470000" cy="464421"/>
            <a:chOff x="4965079" y="546100"/>
            <a:chExt cx="588369" cy="581025"/>
          </a:xfrm>
        </p:grpSpPr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965079" y="586175"/>
              <a:ext cx="588369" cy="500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3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868144" y="252533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函数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00092" y="1240396"/>
            <a:ext cx="1261884" cy="523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目录页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2881875" y="1317388"/>
            <a:ext cx="2446854" cy="369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CONTENTS   PAGE </a:t>
            </a: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F5E686BE-F984-406E-9D02-BCB0034A0499}"/>
              </a:ext>
            </a:extLst>
          </p:cNvPr>
          <p:cNvSpPr txBox="1"/>
          <p:nvPr/>
        </p:nvSpPr>
        <p:spPr>
          <a:xfrm>
            <a:off x="5866221" y="3226555"/>
            <a:ext cx="2342183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课后作业</a:t>
            </a:r>
          </a:p>
        </p:txBody>
      </p:sp>
      <p:grpSp>
        <p:nvGrpSpPr>
          <p:cNvPr id="19" name="组合 46">
            <a:extLst>
              <a:ext uri="{FF2B5EF4-FFF2-40B4-BE49-F238E27FC236}">
                <a16:creationId xmlns:a16="http://schemas.microsoft.com/office/drawing/2014/main" id="{4CA89ED2-BE21-4B75-BE21-B85CF1B9781B}"/>
              </a:ext>
            </a:extLst>
          </p:cNvPr>
          <p:cNvGrpSpPr/>
          <p:nvPr/>
        </p:nvGrpSpPr>
        <p:grpSpPr>
          <a:xfrm>
            <a:off x="5290132" y="3152239"/>
            <a:ext cx="470000" cy="464421"/>
            <a:chOff x="4965079" y="546100"/>
            <a:chExt cx="588369" cy="581025"/>
          </a:xfrm>
        </p:grpSpPr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D12643AF-9B1B-48C7-B24F-294AE53D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752" y="546100"/>
              <a:ext cx="581024" cy="58102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E260143C-996A-48AB-8154-CBDFE2A91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79" y="586174"/>
              <a:ext cx="588369" cy="500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zh-CN" sz="20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4</a:t>
              </a:r>
              <a:endParaRPr lang="zh-CN" altLang="zh-CN" sz="2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851920" y="2357237"/>
            <a:ext cx="3348372" cy="432202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json</a:t>
            </a:r>
            <a:endParaRPr lang="zh-CN" altLang="en-US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01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459559" y="-173051"/>
            <a:ext cx="9901100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" y="356893"/>
            <a:ext cx="889698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一</a:t>
            </a:r>
            <a:r>
              <a:rPr lang="en-US" altLang="zh-CN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.Json</a:t>
            </a:r>
            <a:r>
              <a:rPr lang="zh-CN" altLang="en-US" sz="20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读取解析</a:t>
            </a:r>
            <a:endParaRPr lang="en-US" altLang="zh-CN" sz="2000" b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指的是 </a:t>
            </a:r>
            <a:r>
              <a:rPr lang="en-US" altLang="zh-CN" dirty="0">
                <a:solidFill>
                  <a:schemeClr val="bg1"/>
                </a:solidFill>
              </a:rPr>
              <a:t>JavaScript </a:t>
            </a:r>
            <a:r>
              <a:rPr lang="zh-CN" altLang="en-US" dirty="0">
                <a:solidFill>
                  <a:schemeClr val="bg1"/>
                </a:solidFill>
              </a:rPr>
              <a:t>对象表示法（</a:t>
            </a:r>
            <a:r>
              <a:rPr lang="en-US" altLang="zh-CN" b="1" dirty="0">
                <a:solidFill>
                  <a:schemeClr val="bg1"/>
                </a:solidFill>
              </a:rPr>
              <a:t>J</a:t>
            </a:r>
            <a:r>
              <a:rPr lang="en-US" altLang="zh-CN" dirty="0">
                <a:solidFill>
                  <a:schemeClr val="bg1"/>
                </a:solidFill>
              </a:rPr>
              <a:t>ava</a:t>
            </a:r>
            <a:r>
              <a:rPr lang="en-US" altLang="zh-CN" b="1" dirty="0">
                <a:solidFill>
                  <a:schemeClr val="bg1"/>
                </a:solidFill>
              </a:rPr>
              <a:t>S</a:t>
            </a:r>
            <a:r>
              <a:rPr lang="en-US" altLang="zh-CN" dirty="0">
                <a:solidFill>
                  <a:schemeClr val="bg1"/>
                </a:solidFill>
              </a:rPr>
              <a:t>cript </a:t>
            </a:r>
            <a:r>
              <a:rPr lang="en-US" altLang="zh-CN" b="1" dirty="0">
                <a:solidFill>
                  <a:schemeClr val="bg1"/>
                </a:solidFill>
              </a:rPr>
              <a:t>O</a:t>
            </a:r>
            <a:r>
              <a:rPr lang="en-US" altLang="zh-CN" dirty="0">
                <a:solidFill>
                  <a:schemeClr val="bg1"/>
                </a:solidFill>
              </a:rPr>
              <a:t>bject 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en-US" altLang="zh-CN" dirty="0">
                <a:solidFill>
                  <a:schemeClr val="bg1"/>
                </a:solidFill>
              </a:rPr>
              <a:t>otation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是轻量级的文本数据交换格式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独立于语言：</a:t>
            </a: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-US" altLang="zh-CN" dirty="0" err="1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语法来描述数据对象，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但是 </a:t>
            </a: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仍然独立于语言和平台。</a:t>
            </a: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解析器和 </a:t>
            </a: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库支持许多不同的编程语言。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目前非常多的动态（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JSP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.NET</a:t>
            </a:r>
            <a:r>
              <a:rPr lang="zh-CN" altLang="en-US" dirty="0">
                <a:solidFill>
                  <a:schemeClr val="bg1"/>
                </a:solidFill>
              </a:rPr>
              <a:t>）编程语言都支持</a:t>
            </a:r>
            <a:r>
              <a:rPr lang="en-US" altLang="zh-CN" dirty="0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JSON </a:t>
            </a:r>
            <a:r>
              <a:rPr lang="zh-CN" altLang="en-US" dirty="0">
                <a:solidFill>
                  <a:schemeClr val="bg1"/>
                </a:solidFill>
              </a:rPr>
              <a:t>具有自我描述性，更易理解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在线</a:t>
            </a: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 </a:t>
            </a:r>
            <a:r>
              <a:rPr lang="zh-CN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解析</a:t>
            </a:r>
            <a:endParaRPr lang="en-US" altLang="zh-CN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https://www.bejson.com/jsonviewernew/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https://www.json.cn/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"./utils/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json_data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#json.load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文件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转换成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python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字典类型</a:t>
            </a:r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‘{“name”:“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xiaowang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”}’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6A9955"/>
                </a:solidFill>
                <a:latin typeface="Consolas" panose="020B0609020204030204" pitchFamily="49" charset="0"/>
              </a:rPr>
              <a:t>) #</a:t>
            </a:r>
            <a:r>
              <a:rPr lang="zh-CN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字符串转换成字典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#json.dumps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python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字典转换成</a:t>
            </a:r>
            <a:r>
              <a:rPr lang="en-US" altLang="zh-C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json,json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其实就是字符串</a:t>
            </a:r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6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40D20F5-D7D6-40E6-8DF6-C877C0F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60548" y="-127756"/>
            <a:ext cx="9901100" cy="57246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649CC0-3D59-40E7-9672-3B915667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753328"/>
            <a:ext cx="869496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EA6A0-8589-42E1-8998-488895F7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14CE0A-D130-4166-8A60-05191270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232284"/>
            <a:ext cx="77748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二</a:t>
            </a:r>
            <a:r>
              <a:rPr lang="en-US" altLang="zh-CN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.Json</a:t>
            </a:r>
            <a:r>
              <a:rPr lang="zh-CN" alt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写入</a:t>
            </a:r>
            <a:endParaRPr lang="en-US" altLang="zh-CN" b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写</a:t>
            </a: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zh-CN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文件</a:t>
            </a: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中文要注意编码</a:t>
            </a: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http://tool.chinaz.com/tools/unicode.aspx</a:t>
            </a:r>
            <a:r>
              <a:rPr lang="en-US" altLang="zh-CN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在线</a:t>
            </a:r>
            <a:r>
              <a:rPr lang="en-US" altLang="zh-CN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Unicode</a:t>
            </a:r>
            <a:r>
              <a:rPr lang="zh-CN" altLang="en-US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编码转换</a:t>
            </a:r>
            <a:endParaRPr lang="en-US" altLang="zh-CN" b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"./utils/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w"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 {"name":"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王五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","age":18,"sex":"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男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"}</a:t>
            </a: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ensure_ascii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ncoding 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指定编码</a:t>
            </a:r>
            <a:endParaRPr lang="en-US" altLang="zh-CN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ensure_ascii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不使用</a:t>
            </a:r>
            <a:r>
              <a:rPr lang="en-US" altLang="zh-CN" dirty="0">
                <a:solidFill>
                  <a:schemeClr val="bg1"/>
                </a:solidFill>
              </a:rPr>
              <a:t>ascii</a:t>
            </a:r>
            <a:r>
              <a:rPr lang="zh-CN" altLang="en-US" dirty="0">
                <a:solidFill>
                  <a:schemeClr val="bg1"/>
                </a:solidFill>
              </a:rPr>
              <a:t>码写到文件中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总结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Json.load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   --json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文件转字典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US" altLang="zh-CN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zh-CN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 --</a:t>
            </a:r>
            <a:r>
              <a:rPr lang="zh-CN" altLang="en-US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字符串</a:t>
            </a:r>
            <a:r>
              <a:rPr lang="en-US" altLang="zh-CN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zh-CN" altLang="en-US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转字典</a:t>
            </a:r>
            <a:endParaRPr lang="en-US" altLang="zh-CN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Json.dump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   --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把字典写入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文件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Json.</a:t>
            </a:r>
            <a:r>
              <a:rPr lang="en-US" altLang="zh-CN" sz="1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  --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把字典转换成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7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31740" y="1996480"/>
            <a:ext cx="1263360" cy="117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96"/>
            <a:endParaRPr lang="zh-CN" altLang="en-US" sz="1699">
              <a:solidFill>
                <a:schemeClr val="bg1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923928" y="2283641"/>
            <a:ext cx="4824536" cy="576935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r>
              <a:rPr lang="en-US" altLang="zh-CN" sz="400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If for</a:t>
            </a:r>
            <a:endParaRPr lang="zh-CN" altLang="en-US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endParaRPr lang="zh-CN" altLang="en-US" sz="40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748" y="1880183"/>
            <a:ext cx="1191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996"/>
            <a:r>
              <a:rPr lang="en-US" altLang="zh-CN" sz="8000" b="1" dirty="0">
                <a:solidFill>
                  <a:schemeClr val="bg1"/>
                </a:solidFill>
                <a:latin typeface="DotumChe" pitchFamily="49" charset="-127"/>
                <a:ea typeface="DotumChe" pitchFamily="49" charset="-127"/>
              </a:rPr>
              <a:t>02</a:t>
            </a:r>
            <a:endParaRPr lang="zh-CN" altLang="en-US" sz="8000" b="1" dirty="0">
              <a:solidFill>
                <a:schemeClr val="bg1"/>
              </a:solidFill>
              <a:latin typeface="DotumChe" pitchFamily="49" charset="-127"/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8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条件语句是通过一条或多条语句的执行结果（</a:t>
            </a:r>
            <a:r>
              <a:rPr lang="en-US" altLang="zh-CN" dirty="0">
                <a:solidFill>
                  <a:schemeClr val="bg1"/>
                </a:solidFill>
              </a:rPr>
              <a:t>True </a:t>
            </a:r>
            <a:r>
              <a:rPr lang="zh-CN" altLang="en-US" dirty="0">
                <a:solidFill>
                  <a:schemeClr val="bg1"/>
                </a:solidFill>
              </a:rPr>
              <a:t>或者 </a:t>
            </a:r>
            <a:r>
              <a:rPr lang="en-US" altLang="zh-CN" dirty="0">
                <a:solidFill>
                  <a:schemeClr val="bg1"/>
                </a:solidFill>
              </a:rPr>
              <a:t>False</a:t>
            </a:r>
            <a:r>
              <a:rPr lang="zh-CN" altLang="en-US" dirty="0">
                <a:solidFill>
                  <a:schemeClr val="bg1"/>
                </a:solidFill>
              </a:rPr>
              <a:t>）来决定执行的代码块。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这是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大于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不是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也不是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6EAA4C7-87DB-49BE-AFE3-D4D8620F02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69841" r="15094" b="3431"/>
          <a:stretch/>
        </p:blipFill>
        <p:spPr>
          <a:xfrm>
            <a:off x="-396552" y="-136479"/>
            <a:ext cx="9901100" cy="5724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39E2FB-90C0-4269-83F0-667E5DA99C6F}"/>
              </a:ext>
            </a:extLst>
          </p:cNvPr>
          <p:cNvSpPr txBox="1"/>
          <p:nvPr/>
        </p:nvSpPr>
        <p:spPr>
          <a:xfrm>
            <a:off x="251520" y="268288"/>
            <a:ext cx="46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88B5D-3F3C-417F-B3EF-7DD1056F5396}"/>
              </a:ext>
            </a:extLst>
          </p:cNvPr>
          <p:cNvSpPr txBox="1"/>
          <p:nvPr/>
        </p:nvSpPr>
        <p:spPr>
          <a:xfrm>
            <a:off x="287524" y="719221"/>
            <a:ext cx="856895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循环结构是在一定条件下反复执行某段程序的流程结构，被反复执行的程序被称为循环体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循环语句是由循环体及循环的终止条件两部分组成的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遍历列表</a:t>
            </a:r>
            <a:endParaRPr lang="en-US" altLang="zh-CN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ccca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dddd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遍历字典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王五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男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zh-CN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{key}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{dict1[key]}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6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9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1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AA88E"/>
      </a:accent1>
      <a:accent2>
        <a:srgbClr val="8CBF03"/>
      </a:accent2>
      <a:accent3>
        <a:srgbClr val="5AA88E"/>
      </a:accent3>
      <a:accent4>
        <a:srgbClr val="8CBF03"/>
      </a:accent4>
      <a:accent5>
        <a:srgbClr val="5AA88E"/>
      </a:accent5>
      <a:accent6>
        <a:srgbClr val="8CBF0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1328</Words>
  <Application>Microsoft Office PowerPoint</Application>
  <PresentationFormat>自定义</PresentationFormat>
  <Paragraphs>203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DotumChe</vt:lpstr>
      <vt:lpstr>方正粗黑宋简体</vt:lpstr>
      <vt:lpstr>隶书</vt:lpstr>
      <vt:lpstr>微软雅黑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 </cp:lastModifiedBy>
  <cp:revision>189</cp:revision>
  <dcterms:created xsi:type="dcterms:W3CDTF">2017-06-18T08:54:36Z</dcterms:created>
  <dcterms:modified xsi:type="dcterms:W3CDTF">2021-08-21T13:14:27Z</dcterms:modified>
</cp:coreProperties>
</file>