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5" r:id="rId2"/>
    <p:sldId id="266" r:id="rId3"/>
    <p:sldId id="267" r:id="rId4"/>
    <p:sldId id="337" r:id="rId5"/>
    <p:sldId id="346" r:id="rId6"/>
    <p:sldId id="335" r:id="rId7"/>
    <p:sldId id="347" r:id="rId8"/>
    <p:sldId id="348" r:id="rId9"/>
    <p:sldId id="349" r:id="rId10"/>
    <p:sldId id="350" r:id="rId11"/>
    <p:sldId id="356" r:id="rId12"/>
    <p:sldId id="336" r:id="rId13"/>
    <p:sldId id="339" r:id="rId14"/>
    <p:sldId id="351" r:id="rId15"/>
    <p:sldId id="352" r:id="rId16"/>
    <p:sldId id="353" r:id="rId17"/>
    <p:sldId id="354" r:id="rId18"/>
    <p:sldId id="340" r:id="rId19"/>
    <p:sldId id="341" r:id="rId20"/>
    <p:sldId id="355" r:id="rId21"/>
    <p:sldId id="345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94660"/>
  </p:normalViewPr>
  <p:slideViewPr>
    <p:cSldViewPr>
      <p:cViewPr varScale="1">
        <p:scale>
          <a:sx n="108" d="100"/>
          <a:sy n="108" d="100"/>
        </p:scale>
        <p:origin x="677" y="-14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6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50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6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8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0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5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7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9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2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1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B7E21F-1B90-4EB0-A760-F7ACEE837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基础语法数据类型</a:t>
            </a:r>
            <a:endParaRPr lang="en-US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第二讲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27756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56320"/>
            <a:ext cx="77948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元组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元组与列表类似，不同之处在于元组的元素不能修改。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元组使用小括号 </a:t>
            </a:r>
            <a:r>
              <a:rPr lang="en-US" altLang="zh-CN" dirty="0">
                <a:solidFill>
                  <a:schemeClr val="bg1"/>
                </a:solidFill>
              </a:rPr>
              <a:t>( )</a:t>
            </a:r>
            <a:r>
              <a:rPr lang="zh-CN" altLang="en-US" dirty="0">
                <a:solidFill>
                  <a:schemeClr val="bg1"/>
                </a:solidFill>
              </a:rPr>
              <a:t>，列表使用方括号 </a:t>
            </a:r>
            <a:r>
              <a:rPr lang="en-US" altLang="zh-CN" dirty="0">
                <a:solidFill>
                  <a:schemeClr val="bg1"/>
                </a:solidFill>
              </a:rPr>
              <a:t>[ ]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tup1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Runoob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AFB4A2-62E6-49A6-98CE-2DB67989B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8" y="761306"/>
            <a:ext cx="779486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字典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字典是另一种可变容器模型，且可存储任意类型对象。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字典的每个键值 key=&gt;value 对用冒号 : 分割，每个对之间用逗号(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)分割，整个字典包括在花括号 {} 中 ,格式如下所示：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d = {key1 : value1, key2 : value2, key3 : value3 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bg1"/>
                </a:solidFill>
              </a:rPr>
              <a:t>不允许同一个键出现两次。创建时如果同一个键被赋值两次，后一个值会被记住，如下实例：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bg1"/>
                </a:solidFill>
              </a:rPr>
              <a:t>键必须不可变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xiaowang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zhangshan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‘name’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xiaowang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‘age’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sex’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“"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"information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'180'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"weight"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‘alias’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xiaozhang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#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赋值，和添加新的键</a:t>
            </a:r>
            <a:endParaRPr lang="en-US" altLang="zh-CN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删除键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'name’</a:t>
            </a:r>
          </a:p>
        </p:txBody>
      </p:sp>
    </p:spTree>
    <p:extLst>
      <p:ext uri="{BB962C8B-B14F-4D97-AF65-F5344CB8AC3E}">
        <p14:creationId xmlns:p14="http://schemas.microsoft.com/office/powerpoint/2010/main" val="45308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23928" y="2283641"/>
            <a:ext cx="4824536" cy="576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运算符</a:t>
            </a:r>
          </a:p>
          <a:p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8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E82C3C-139A-427B-9496-1740F88FE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28D2D7-37CA-4821-84C7-86987109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89183"/>
              </p:ext>
            </p:extLst>
          </p:nvPr>
        </p:nvGraphicFramePr>
        <p:xfrm>
          <a:off x="395536" y="700336"/>
          <a:ext cx="8208912" cy="2666884"/>
        </p:xfrm>
        <a:graphic>
          <a:graphicData uri="http://schemas.openxmlformats.org/drawingml/2006/table">
            <a:tbl>
              <a:tblPr/>
              <a:tblGrid>
                <a:gridCol w="732938">
                  <a:extLst>
                    <a:ext uri="{9D8B030D-6E8A-4147-A177-3AD203B41FA5}">
                      <a16:colId xmlns:a16="http://schemas.microsoft.com/office/drawing/2014/main" val="2892086841"/>
                    </a:ext>
                  </a:extLst>
                </a:gridCol>
                <a:gridCol w="4739670">
                  <a:extLst>
                    <a:ext uri="{9D8B030D-6E8A-4147-A177-3AD203B41FA5}">
                      <a16:colId xmlns:a16="http://schemas.microsoft.com/office/drawing/2014/main" val="4183471166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24970838"/>
                    </a:ext>
                  </a:extLst>
                </a:gridCol>
              </a:tblGrid>
              <a:tr h="334351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加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两个对象相加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 + 2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625369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减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得到负数或是一个数减去另一个数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1 - 5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25373"/>
                  </a:ext>
                </a:extLst>
              </a:tr>
              <a:tr h="586184"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乘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两个数相乘或是返回一个被重复若干次的字符串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2* 2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77330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除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除以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21 / 10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20186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取模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返回除法的余数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21 % 10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63364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bg1"/>
                          </a:solidFill>
                        </a:rPr>
                        <a:t>**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幂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的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次幂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10**21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为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的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次方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9215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bg1"/>
                          </a:solidFill>
                        </a:rPr>
                        <a:t>//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取整除 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向下取接近商的整数</a:t>
                      </a:r>
                    </a:p>
                  </a:txBody>
                  <a:tcPr marL="84892" marR="84892" marT="42446" marB="42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29//10 </a:t>
                      </a:r>
                      <a:r>
                        <a:rPr lang="zh-CN" altLang="en-US" sz="1700" dirty="0">
                          <a:solidFill>
                            <a:schemeClr val="bg1"/>
                          </a:solidFill>
                        </a:rPr>
                        <a:t>输出结果</a:t>
                      </a:r>
                      <a:r>
                        <a:rPr lang="en-US" altLang="zh-CN" sz="17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4892" marR="84892" marT="42446" marB="42446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77738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395536" y="26828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算数运算符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5A9F26-552C-4675-B56D-4372515FC58D}"/>
              </a:ext>
            </a:extLst>
          </p:cNvPr>
          <p:cNvSpPr txBox="1"/>
          <p:nvPr/>
        </p:nvSpPr>
        <p:spPr>
          <a:xfrm>
            <a:off x="323528" y="3508648"/>
            <a:ext cx="3052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也可以做字符串的拼接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例：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结果：</a:t>
            </a:r>
            <a:r>
              <a:rPr lang="en-US" altLang="zh-CN" dirty="0" err="1">
                <a:solidFill>
                  <a:schemeClr val="bg1"/>
                </a:solidFill>
              </a:rPr>
              <a:t>aaaabbb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299E0C-B026-4C9E-B3A6-BF4AA554B2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416844" y="4390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比较运算符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D5E29C-8FBC-4E1F-8F5A-6B07A6E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1009"/>
              </p:ext>
            </p:extLst>
          </p:nvPr>
        </p:nvGraphicFramePr>
        <p:xfrm>
          <a:off x="413538" y="1046828"/>
          <a:ext cx="8316924" cy="3397924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16156553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528701761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1827437582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==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等于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比较对象是否相等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(‘a’== ‘b’)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False。 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451054"/>
                  </a:ext>
                </a:extLst>
              </a:tr>
              <a:tr h="4952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!=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不等于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比较两个对象是否不相等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(‘a’ != ‘b’)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True。 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4571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大于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是否大于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(10 &gt; 11)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False。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397442"/>
                  </a:ext>
                </a:extLst>
              </a:tr>
              <a:tr h="134411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&lt;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小于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是否小于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。所有比较运算符返回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表示真，返回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表示假。这分别与特殊的变量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和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等价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(10 &lt; 11)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True。 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23131"/>
                  </a:ext>
                </a:extLst>
              </a:tr>
              <a:tr h="49520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&gt;=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大于等于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是否大于等于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y。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(10 &gt;=11 )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False。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881259"/>
                  </a:ext>
                </a:extLst>
              </a:tr>
              <a:tr h="49520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小于等于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是否小于等于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y。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(10 &lt;= 11)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True。 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3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4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F7940D-6741-4E15-8AF7-E7BD10DF17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560860" y="47502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赋值运算符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88E430-D811-425A-A5A0-27C5BE94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12674"/>
              </p:ext>
            </p:extLst>
          </p:nvPr>
        </p:nvGraphicFramePr>
        <p:xfrm>
          <a:off x="611560" y="983952"/>
          <a:ext cx="7560840" cy="3424796"/>
        </p:xfrm>
        <a:graphic>
          <a:graphicData uri="http://schemas.openxmlformats.org/drawingml/2006/table">
            <a:tbl>
              <a:tblPr/>
              <a:tblGrid>
                <a:gridCol w="756084">
                  <a:extLst>
                    <a:ext uri="{9D8B030D-6E8A-4147-A177-3AD203B41FA5}">
                      <a16:colId xmlns:a16="http://schemas.microsoft.com/office/drawing/2014/main" val="3046278497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68558098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6993070"/>
                    </a:ext>
                  </a:extLst>
                </a:gridCol>
              </a:tblGrid>
              <a:tr h="41701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简单的赋值运算符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 = a + b 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将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 + b 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的运算结果赋值为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38372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+=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加法赋值运算符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+= a 等效于 c = c +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88318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-=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减法赋值运算符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-= a 等效于 c = c -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604295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乘法赋值运算符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*= a 等效于 c = c *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28746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/=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除法赋值运算符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/= a 等效于 c = c /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775586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%=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取模赋值运算符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%= a 等效于 c = c %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86292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**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幂赋值运算符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**= a 等效于 c = c **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981365"/>
                  </a:ext>
                </a:extLst>
              </a:tr>
              <a:tr h="2382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//=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取整除赋值运算符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 //= a 等效于 c = c // a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93582"/>
                  </a:ext>
                </a:extLst>
              </a:tr>
              <a:tr h="131060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:=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海象运算符，可在表达式内部为变量赋值。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Python3.8 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版本新增运算符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在这个示例中，赋值表达式可以避免调用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 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两次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if (n :=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(a)) &gt; 10: print(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f"List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is too long ({n} elements, expected &lt;= 10)")</a:t>
                      </a:r>
                    </a:p>
                  </a:txBody>
                  <a:tcPr marL="59573" marR="59573" marT="29787" marB="29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92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2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1672D8-5AAE-492C-A5D8-A5185A1E95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704876" y="69104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逻辑运算符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72B1E1-BCCD-4B13-8072-E692787E9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01110"/>
              </p:ext>
            </p:extLst>
          </p:nvPr>
        </p:nvGraphicFramePr>
        <p:xfrm>
          <a:off x="719572" y="1236050"/>
          <a:ext cx="7848873" cy="2560630"/>
        </p:xfrm>
        <a:graphic>
          <a:graphicData uri="http://schemas.openxmlformats.org/drawingml/2006/table">
            <a:tbl>
              <a:tblPr/>
              <a:tblGrid>
                <a:gridCol w="647046">
                  <a:extLst>
                    <a:ext uri="{9D8B030D-6E8A-4147-A177-3AD203B41FA5}">
                      <a16:colId xmlns:a16="http://schemas.microsoft.com/office/drawing/2014/main" val="1814946312"/>
                    </a:ext>
                  </a:extLst>
                </a:gridCol>
                <a:gridCol w="1297170">
                  <a:extLst>
                    <a:ext uri="{9D8B030D-6E8A-4147-A177-3AD203B41FA5}">
                      <a16:colId xmlns:a16="http://schemas.microsoft.com/office/drawing/2014/main" val="573586936"/>
                    </a:ext>
                  </a:extLst>
                </a:gridCol>
                <a:gridCol w="3504048">
                  <a:extLst>
                    <a:ext uri="{9D8B030D-6E8A-4147-A177-3AD203B41FA5}">
                      <a16:colId xmlns:a16="http://schemas.microsoft.com/office/drawing/2014/main" val="3250471834"/>
                    </a:ext>
                  </a:extLst>
                </a:gridCol>
                <a:gridCol w="2400609">
                  <a:extLst>
                    <a:ext uri="{9D8B030D-6E8A-4147-A177-3AD203B41FA5}">
                      <a16:colId xmlns:a16="http://schemas.microsoft.com/office/drawing/2014/main" val="1353632484"/>
                    </a:ext>
                  </a:extLst>
                </a:gridCol>
              </a:tblGrid>
              <a:tr h="92520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nd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and y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可以理解为‘并且’，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和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都为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时返回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(1==1 and 2==2 )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89444"/>
                  </a:ext>
                </a:extLst>
              </a:tr>
              <a:tr h="73312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or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or y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可以理解为‘或者’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只要有一个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时就返回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(1==2 and 2==2 ) 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89399"/>
                  </a:ext>
                </a:extLst>
              </a:tr>
              <a:tr h="90230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not x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可以理解为‘非’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not(1==1)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False </a:t>
                      </a:r>
                    </a:p>
                  </a:txBody>
                  <a:tcPr marL="80849" marR="80849" marT="40425" marB="40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12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3BD25D-5487-409B-BF35-5F7ADA7535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683568" y="59648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成员运算符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8DF08E-2BAB-4441-A1F2-136FFA84B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61572"/>
              </p:ext>
            </p:extLst>
          </p:nvPr>
        </p:nvGraphicFramePr>
        <p:xfrm>
          <a:off x="791580" y="1420416"/>
          <a:ext cx="6300699" cy="934680"/>
        </p:xfrm>
        <a:graphic>
          <a:graphicData uri="http://schemas.openxmlformats.org/drawingml/2006/table">
            <a:tbl>
              <a:tblPr/>
              <a:tblGrid>
                <a:gridCol w="848657">
                  <a:extLst>
                    <a:ext uri="{9D8B030D-6E8A-4147-A177-3AD203B41FA5}">
                      <a16:colId xmlns:a16="http://schemas.microsoft.com/office/drawing/2014/main" val="462028810"/>
                    </a:ext>
                  </a:extLst>
                </a:gridCol>
                <a:gridCol w="1328992">
                  <a:extLst>
                    <a:ext uri="{9D8B030D-6E8A-4147-A177-3AD203B41FA5}">
                      <a16:colId xmlns:a16="http://schemas.microsoft.com/office/drawing/2014/main" val="115863450"/>
                    </a:ext>
                  </a:extLst>
                </a:gridCol>
                <a:gridCol w="4123050">
                  <a:extLst>
                    <a:ext uri="{9D8B030D-6E8A-4147-A177-3AD203B41FA5}">
                      <a16:colId xmlns:a16="http://schemas.microsoft.com/office/drawing/2014/main" val="3679743986"/>
                    </a:ext>
                  </a:extLst>
                </a:gridCol>
              </a:tblGrid>
              <a:tr h="2955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包含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‘a’ in  ‘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’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1583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not 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不包含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‘a’ in  ‘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’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6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4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B4BA3A-8AD9-490D-A0AE-DD1D158755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DCA7FE-7CCF-4500-BE16-62D49FF0BD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827584" y="1459500"/>
            <a:ext cx="5580620" cy="22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abcdefg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”把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移动到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后面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二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aaccbcccc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”取出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aacc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.[1,2,3,4,5,6]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在列表后添加‘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四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.[9,,5,6,3,545]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.[‘a’,’b’,’a’,’4’,’6’,’7’]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统计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出现的次数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.[9,,5,6,3,545]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输出列表长度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98DFC-328A-43E9-91FC-525AC6F6200D}"/>
              </a:ext>
            </a:extLst>
          </p:cNvPr>
          <p:cNvSpPr txBox="1"/>
          <p:nvPr/>
        </p:nvSpPr>
        <p:spPr>
          <a:xfrm>
            <a:off x="2355371" y="471531"/>
            <a:ext cx="500793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课后作业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手写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F503DD2-32DF-44BE-8E48-9E402D9BE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基础语法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基本数据类型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8144" y="252533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运算符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7D6EC1F-CE27-45AE-9310-4FE595DB54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字典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json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8144" y="252533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If </a:t>
            </a:r>
            <a:r>
              <a:rPr lang="en-US" altLang="zh-CN" sz="2000" dirty="0" err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for,try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3764EB-89CC-45B4-B91F-8760CADC7E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A1133F-BF0A-4938-85DE-AE0CA24CFF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基础语法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49" y="739820"/>
            <a:ext cx="7947883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一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.print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输出语句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"aaa"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’11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二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关键字（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33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保留字即关键字，我们不能把它们用作任何标识符名称。Python 的标准库提供了一个 keyword 模块，可以输出当前版本的所有关键字：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'assert'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'break'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'class’, 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'continue'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'else'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'except'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'finally'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'from'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'global'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'if'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'is'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'lambda’, 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'nonlocal'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'raise'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'return'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'try'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'while'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'with'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'yield’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</a:p>
          <a:p>
            <a:endParaRPr lang="en-US" altLang="zh-CN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1E4DFC-8FB6-4503-9447-873E998B63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64" y="880356"/>
            <a:ext cx="65167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三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语句块</a:t>
            </a:r>
            <a:endParaRPr lang="en-US" altLang="zh-CN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缩进的空格数是可变的，但是同一个代码块的语句必须包含相同的缩进空格数</a:t>
            </a:r>
            <a:r>
              <a:rPr lang="en-US" altLang="zh-CN" sz="1200" dirty="0">
                <a:solidFill>
                  <a:schemeClr val="bg1"/>
                </a:solidFill>
              </a:rPr>
              <a:t>,</a:t>
            </a:r>
            <a:r>
              <a:rPr lang="zh-CN" altLang="en-US" sz="1200" dirty="0">
                <a:solidFill>
                  <a:schemeClr val="bg1"/>
                </a:solidFill>
              </a:rPr>
              <a:t>一般默认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个空格， </a:t>
            </a:r>
            <a:r>
              <a:rPr lang="en-US" altLang="zh-CN" sz="1200" dirty="0">
                <a:solidFill>
                  <a:schemeClr val="bg1"/>
                </a:solidFill>
              </a:rPr>
              <a:t>ide</a:t>
            </a:r>
            <a:r>
              <a:rPr lang="zh-CN" altLang="en-US" sz="1200" dirty="0">
                <a:solidFill>
                  <a:schemeClr val="bg1"/>
                </a:solidFill>
              </a:rPr>
              <a:t>都自动识别，快捷键</a:t>
            </a:r>
            <a:r>
              <a:rPr lang="en-US" altLang="zh-CN" sz="1200" dirty="0">
                <a:solidFill>
                  <a:schemeClr val="bg1"/>
                </a:solidFill>
              </a:rPr>
              <a:t>tab</a:t>
            </a:r>
            <a:r>
              <a:rPr lang="zh-CN" altLang="en-US" sz="1200" dirty="0">
                <a:solidFill>
                  <a:schemeClr val="bg1"/>
                </a:solidFill>
              </a:rPr>
              <a:t>也可以实现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Tab+Shift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去掉缩进</a:t>
            </a:r>
            <a:endParaRPr lang="en-US" altLang="zh-CN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四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注释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相当于说明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单行注释 </a:t>
            </a: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#   </a:t>
            </a:r>
            <a:r>
              <a:rPr lang="zh-CN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快捷键 </a:t>
            </a: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ctrl + /</a:t>
            </a:r>
            <a:r>
              <a:rPr lang="zh-CN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zh-CN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多行注释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""""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我是注释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""“ '''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我是注释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9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C3223C-AF9C-4229-8682-02AFCC9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基本数据类型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60548" y="-127756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82" y="643421"/>
            <a:ext cx="730360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动态语言，赋值是什么类型的数据就是什么类型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Number（数字）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zh-CN" altLang="en-US" dirty="0">
                <a:solidFill>
                  <a:schemeClr val="bg1"/>
                </a:solidFill>
              </a:rPr>
              <a:t>整数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如 </a:t>
            </a:r>
            <a:r>
              <a:rPr lang="en-US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只有一种整数类型 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，表示为长整型。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bool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zh-CN" altLang="en-US" dirty="0">
                <a:solidFill>
                  <a:schemeClr val="bg1"/>
                </a:solidFill>
              </a:rPr>
              <a:t>布尔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da-DK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float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zh-CN" altLang="en-US" dirty="0">
                <a:solidFill>
                  <a:schemeClr val="bg1"/>
                </a:solidFill>
              </a:rPr>
              <a:t>浮点数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如 </a:t>
            </a:r>
            <a:r>
              <a:rPr lang="en-US" altLang="zh-CN" dirty="0">
                <a:solidFill>
                  <a:schemeClr val="bg1"/>
                </a:solidFill>
              </a:rPr>
              <a:t>1.23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3E-2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complex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zh-CN" altLang="en-US" dirty="0">
                <a:solidFill>
                  <a:schemeClr val="bg1"/>
                </a:solidFill>
              </a:rPr>
              <a:t>复数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如 </a:t>
            </a:r>
            <a:r>
              <a:rPr lang="en-US" altLang="zh-CN" dirty="0">
                <a:solidFill>
                  <a:schemeClr val="bg1"/>
                </a:solidFill>
              </a:rPr>
              <a:t>1 + 2j</a:t>
            </a:r>
            <a:r>
              <a:rPr lang="zh-CN" altLang="en-US" dirty="0">
                <a:solidFill>
                  <a:schemeClr val="bg1"/>
                </a:solidFill>
              </a:rPr>
              <a:t>、 </a:t>
            </a:r>
            <a:r>
              <a:rPr lang="en-US" altLang="zh-CN" dirty="0">
                <a:solidFill>
                  <a:schemeClr val="bg1"/>
                </a:solidFill>
              </a:rPr>
              <a:t>1.1 + 2.2j </a:t>
            </a:r>
            <a:r>
              <a:rPr lang="zh-CN" altLang="en-US" dirty="0">
                <a:solidFill>
                  <a:schemeClr val="bg1"/>
                </a:solidFill>
              </a:rPr>
              <a:t>每个数都是一个对象</a:t>
            </a:r>
            <a:r>
              <a:rPr lang="en-US" altLang="zh-CN" dirty="0">
                <a:solidFill>
                  <a:schemeClr val="bg1"/>
                </a:solidFill>
              </a:rPr>
              <a:t>(Object)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在计算机内存中都有自己的一个 “家”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即地址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，这象征着它的身份。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da-DK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a-DK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a-DK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a-DK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a-DK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da-DK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a-DK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多个变量赋值</a:t>
            </a:r>
            <a:endParaRPr lang="en-US" altLang="zh-CN" b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“test"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27756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6" y="853928"/>
            <a:ext cx="70230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String（字符串）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effectLst/>
              </a:rPr>
              <a:t>单引号和双引号使用完全相同。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effectLst/>
              </a:rPr>
              <a:t>转义符 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\</a:t>
            </a:r>
            <a:r>
              <a:rPr lang="zh-CN" altLang="en-US" dirty="0">
                <a:solidFill>
                  <a:schemeClr val="bg1"/>
                </a:solidFill>
              </a:rPr>
              <a:t>反斜杠可以用来转义，使用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可以让反斜杠不发生转义。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如 </a:t>
            </a:r>
            <a:r>
              <a:rPr lang="en-US" altLang="zh-CN" dirty="0" err="1">
                <a:solidFill>
                  <a:schemeClr val="bg1"/>
                </a:solidFill>
              </a:rPr>
              <a:t>r"this</a:t>
            </a:r>
            <a:r>
              <a:rPr lang="en-US" altLang="zh-CN" dirty="0">
                <a:solidFill>
                  <a:schemeClr val="bg1"/>
                </a:solidFill>
              </a:rPr>
              <a:t> is a line with \n" </a:t>
            </a:r>
            <a:r>
              <a:rPr lang="zh-CN" altLang="en-US" dirty="0">
                <a:solidFill>
                  <a:schemeClr val="bg1"/>
                </a:solidFill>
              </a:rPr>
              <a:t>则</a:t>
            </a:r>
            <a:r>
              <a:rPr lang="en-US" altLang="zh-CN" dirty="0">
                <a:solidFill>
                  <a:schemeClr val="bg1"/>
                </a:solidFill>
              </a:rPr>
              <a:t>\n</a:t>
            </a:r>
            <a:r>
              <a:rPr lang="zh-CN" altLang="en-US" dirty="0">
                <a:solidFill>
                  <a:schemeClr val="bg1"/>
                </a:solidFill>
              </a:rPr>
              <a:t>会显示，并不是换行。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字符串可以用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运算符连接在一起。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plit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截取，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replace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替换</a:t>
            </a:r>
            <a:endParaRPr lang="zh-CN" altLang="en-US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‘ab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aaaaa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naaaa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a line with 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bbbbb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abcdeaghi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结果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['', '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bcde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'ghi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))</a:t>
            </a:r>
          </a:p>
        </p:txBody>
      </p:sp>
    </p:spTree>
    <p:extLst>
      <p:ext uri="{BB962C8B-B14F-4D97-AF65-F5344CB8AC3E}">
        <p14:creationId xmlns:p14="http://schemas.microsoft.com/office/powerpoint/2010/main" val="15257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68560" y="-184666"/>
            <a:ext cx="10036115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C7BB8B-A519-4F1E-90D0-06533B16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277000"/>
            <a:ext cx="89562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List（列表）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列表可以完成大多数集合类的数据结构实现。列表中元素的类型可以不相同，它支持数字，字符串甚至可以包含列表（所谓嵌套）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列表是写在方括号 [] 之间、用逗号分隔开的元素列表。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和字符串一样，列表同样可以被索引和截取，列表被截取后返回一个包含所需元素的新列表。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列表截取的语法格式如下：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变量[头下标:尾下标]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786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runoob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70.2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cccc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把索引为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的数，改为</a:t>
            </a:r>
            <a:r>
              <a:rPr lang="en-US" altLang="zh-C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cccc</a:t>
            </a:r>
            <a:endParaRPr lang="en-US" altLang="zh-CN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'1111'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在列表最后面添加一个新的元素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删除索引为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的元素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删除索引为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的元素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并且返回该元素的值，不添加索引值，则默认删除列表中的最后一个元素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‘aa'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删除值为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的元素，多个值时删除第一个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列表元素个数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返回列表元素最大值  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和字符串不能进行比较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返回列表元素最小值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‘c'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统计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在列表中出现的次数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786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786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的索引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排序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69B148-E5CE-49CF-BBD1-2368E62C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91604"/>
              </p:ext>
            </p:extLst>
          </p:nvPr>
        </p:nvGraphicFramePr>
        <p:xfrm>
          <a:off x="1763688" y="360362"/>
          <a:ext cx="42001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07">
                  <a:extLst>
                    <a:ext uri="{9D8B030D-6E8A-4147-A177-3AD203B41FA5}">
                      <a16:colId xmlns:a16="http://schemas.microsoft.com/office/drawing/2014/main" val="2586939040"/>
                    </a:ext>
                  </a:extLst>
                </a:gridCol>
                <a:gridCol w="744707">
                  <a:extLst>
                    <a:ext uri="{9D8B030D-6E8A-4147-A177-3AD203B41FA5}">
                      <a16:colId xmlns:a16="http://schemas.microsoft.com/office/drawing/2014/main" val="3971527405"/>
                    </a:ext>
                  </a:extLst>
                </a:gridCol>
                <a:gridCol w="744707">
                  <a:extLst>
                    <a:ext uri="{9D8B030D-6E8A-4147-A177-3AD203B41FA5}">
                      <a16:colId xmlns:a16="http://schemas.microsoft.com/office/drawing/2014/main" val="1483851106"/>
                    </a:ext>
                  </a:extLst>
                </a:gridCol>
                <a:gridCol w="744707">
                  <a:extLst>
                    <a:ext uri="{9D8B030D-6E8A-4147-A177-3AD203B41FA5}">
                      <a16:colId xmlns:a16="http://schemas.microsoft.com/office/drawing/2014/main" val="2288398312"/>
                    </a:ext>
                  </a:extLst>
                </a:gridCol>
                <a:gridCol w="744707">
                  <a:extLst>
                    <a:ext uri="{9D8B030D-6E8A-4147-A177-3AD203B41FA5}">
                      <a16:colId xmlns:a16="http://schemas.microsoft.com/office/drawing/2014/main" val="989587386"/>
                    </a:ext>
                  </a:extLst>
                </a:gridCol>
                <a:gridCol w="476593">
                  <a:extLst>
                    <a:ext uri="{9D8B030D-6E8A-4147-A177-3AD203B41FA5}">
                      <a16:colId xmlns:a16="http://schemas.microsoft.com/office/drawing/2014/main" val="147722372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‘c’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‘b’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‘aa’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2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5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1681</Words>
  <Application>Microsoft Office PowerPoint</Application>
  <PresentationFormat>自定义</PresentationFormat>
  <Paragraphs>252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176</cp:revision>
  <dcterms:created xsi:type="dcterms:W3CDTF">2017-06-18T08:54:36Z</dcterms:created>
  <dcterms:modified xsi:type="dcterms:W3CDTF">2021-08-15T12:54:31Z</dcterms:modified>
</cp:coreProperties>
</file>