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5" r:id="rId2"/>
    <p:sldId id="379" r:id="rId3"/>
    <p:sldId id="335" r:id="rId4"/>
    <p:sldId id="359" r:id="rId5"/>
    <p:sldId id="380" r:id="rId6"/>
    <p:sldId id="369" r:id="rId7"/>
    <p:sldId id="360" r:id="rId8"/>
    <p:sldId id="370" r:id="rId9"/>
    <p:sldId id="361" r:id="rId10"/>
    <p:sldId id="340" r:id="rId11"/>
    <p:sldId id="341" r:id="rId12"/>
    <p:sldId id="364" r:id="rId13"/>
    <p:sldId id="333" r:id="rId14"/>
    <p:sldId id="345" r:id="rId15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30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9" autoAdjust="0"/>
    <p:restoredTop sz="94660"/>
  </p:normalViewPr>
  <p:slideViewPr>
    <p:cSldViewPr>
      <p:cViewPr varScale="1">
        <p:scale>
          <a:sx n="133" d="100"/>
          <a:sy n="133" d="100"/>
        </p:scale>
        <p:origin x="414" y="726"/>
      </p:cViewPr>
      <p:guideLst>
        <p:guide orient="horz" pos="1621"/>
        <p:guide pos="30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55CF8-6833-4208-B620-CF5477A7652B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94062-B43C-459B-8DB1-0ECD05292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55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94062-B43C-459B-8DB1-0ECD052926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644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57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482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7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94062-B43C-459B-8DB1-0ECD052926A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49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94062-B43C-459B-8DB1-0ECD052926A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307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604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007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236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496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930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88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61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67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2021/10/16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59048" y="2485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2021/10/16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59048" y="2485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投资回报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48CA556-735B-496B-8CB4-38C09E419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2021/10/16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4985" y="304292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rPr>
              <a:t>教学背景</a:t>
            </a:r>
          </a:p>
        </p:txBody>
      </p:sp>
    </p:spTree>
    <p:extLst>
      <p:ext uri="{BB962C8B-B14F-4D97-AF65-F5344CB8AC3E}">
        <p14:creationId xmlns:p14="http://schemas.microsoft.com/office/powerpoint/2010/main" val="1064411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5823B3C-2F91-45F6-A0C1-4B94BA33F2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2021/10/16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4985" y="304292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rPr>
              <a:t>教学分析</a:t>
            </a:r>
          </a:p>
        </p:txBody>
      </p:sp>
    </p:spTree>
    <p:extLst>
      <p:ext uri="{BB962C8B-B14F-4D97-AF65-F5344CB8AC3E}">
        <p14:creationId xmlns:p14="http://schemas.microsoft.com/office/powerpoint/2010/main" val="1408507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249E823-B89C-402A-9913-708E1AB76B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2021/10/16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4985" y="304292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rPr>
              <a:t>教学过程</a:t>
            </a:r>
          </a:p>
        </p:txBody>
      </p:sp>
    </p:spTree>
    <p:extLst>
      <p:ext uri="{BB962C8B-B14F-4D97-AF65-F5344CB8AC3E}">
        <p14:creationId xmlns:p14="http://schemas.microsoft.com/office/powerpoint/2010/main" val="2267018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63C8B4E-50D5-49E2-9858-BD5264B9D1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2021/10/16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4985" y="304292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rPr>
              <a:t>板书设计</a:t>
            </a:r>
          </a:p>
        </p:txBody>
      </p:sp>
    </p:spTree>
    <p:extLst>
      <p:ext uri="{BB962C8B-B14F-4D97-AF65-F5344CB8AC3E}">
        <p14:creationId xmlns:p14="http://schemas.microsoft.com/office/powerpoint/2010/main" val="3737821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2"/>
            <a:ext cx="2057400" cy="43899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2"/>
            <a:ext cx="6019800" cy="43899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0E76-E6F9-4125-90CD-90F8EE17D5E5}" type="datetime1">
              <a:rPr lang="zh-CN" altLang="en-US" smtClean="0"/>
              <a:pPr/>
              <a:t>2021/10/16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5481"/>
            <a:ext cx="2133600" cy="273929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0E76-E6F9-4125-90CD-90F8EE17D5E5}" type="datetime1">
              <a:rPr lang="zh-CN" altLang="en-US" smtClean="0"/>
              <a:pPr/>
              <a:t>2021/10/16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5481"/>
            <a:ext cx="2133600" cy="273929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762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70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124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9248" y="195547"/>
            <a:ext cx="3250704" cy="395759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360040" y="195546"/>
            <a:ext cx="360040" cy="36015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35190" y="342624"/>
            <a:ext cx="290264" cy="29035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897462" y="608722"/>
            <a:ext cx="83550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3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581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2021/10/16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59048" y="2485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2021/10/16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59048" y="2485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产品运行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D18E-2C87-472D-9D6F-1ED03D8B57B0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6" r:id="rId8"/>
    <p:sldLayoutId id="2147483667" r:id="rId9"/>
    <p:sldLayoutId id="2147483668" r:id="rId10"/>
    <p:sldLayoutId id="2147483669" r:id="rId11"/>
    <p:sldLayoutId id="2147483677" r:id="rId12"/>
    <p:sldLayoutId id="2147483678" r:id="rId13"/>
    <p:sldLayoutId id="2147483679" r:id="rId14"/>
    <p:sldLayoutId id="2147483680" r:id="rId15"/>
    <p:sldLayoutId id="2147483656" r:id="rId16"/>
    <p:sldLayoutId id="2147483657" r:id="rId17"/>
    <p:sldLayoutId id="2147483658" r:id="rId18"/>
    <p:sldLayoutId id="2147483659" r:id="rId19"/>
    <p:sldLayoutId id="2147483660" r:id="rId20"/>
    <p:sldLayoutId id="2147483662" r:id="rId21"/>
    <p:sldLayoutId id="2147483664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40D20F5-D7D6-40E6-8DF6-C877C0FE1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335117" y="1923160"/>
            <a:ext cx="7020780" cy="130035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</a:rPr>
              <a:t>第一个接口测试</a:t>
            </a:r>
            <a:endParaRPr lang="en-US" altLang="zh-CN" sz="4000" b="1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ea"/>
            </a:endParaRPr>
          </a:p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</a:rPr>
              <a:t>第八讲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4AE1A4-FFA6-460D-966A-D2E335F5A9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6" t="11686" r="21460" b="66621"/>
          <a:stretch/>
        </p:blipFill>
        <p:spPr>
          <a:xfrm>
            <a:off x="6222244" y="3264304"/>
            <a:ext cx="2670235" cy="168323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3B1B05-1AC1-471B-9D13-11CCFE0F6BC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6" t="11686" r="21460" b="66621"/>
          <a:stretch/>
        </p:blipFill>
        <p:spPr>
          <a:xfrm>
            <a:off x="0" y="3364632"/>
            <a:ext cx="2670235" cy="168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28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31740" y="1996480"/>
            <a:ext cx="1263360" cy="1171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endParaRPr lang="zh-CN" altLang="en-US" sz="1699">
              <a:solidFill>
                <a:schemeClr val="bg1"/>
              </a:solidFill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3851920" y="2357237"/>
            <a:ext cx="4824536" cy="43220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课后作业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3748" y="1880183"/>
            <a:ext cx="1191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996"/>
            <a:r>
              <a:rPr lang="en-US" altLang="zh-CN" sz="8000" b="1" dirty="0">
                <a:solidFill>
                  <a:schemeClr val="bg1"/>
                </a:solidFill>
                <a:latin typeface="DotumChe" pitchFamily="49" charset="-127"/>
                <a:ea typeface="DotumChe" pitchFamily="49" charset="-127"/>
              </a:rPr>
              <a:t>04</a:t>
            </a:r>
            <a:endParaRPr lang="zh-CN" altLang="en-US" sz="8000" b="1" dirty="0">
              <a:solidFill>
                <a:schemeClr val="bg1"/>
              </a:solidFill>
              <a:latin typeface="DotumChe" pitchFamily="49" charset="-127"/>
              <a:ea typeface="Dotu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1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986" y="-163760"/>
            <a:ext cx="9901100" cy="5724636"/>
          </a:xfrm>
          <a:prstGeom prst="rect">
            <a:avLst/>
          </a:prstGeom>
        </p:spPr>
      </p:pic>
      <p:sp>
        <p:nvSpPr>
          <p:cNvPr id="48" name="Rectangle 13" descr="FD1DDF730CE4456e89755B07FE1653D0# #Rectangle 13">
            <a:extLst>
              <a:ext uri="{FF2B5EF4-FFF2-40B4-BE49-F238E27FC236}">
                <a16:creationId xmlns:a16="http://schemas.microsoft.com/office/drawing/2014/main" id="{703FF398-3F41-45ED-89F0-EEAECDAC0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851" y="3122771"/>
            <a:ext cx="14591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913EB27-7339-495A-9B0D-AB46557D33C5}"/>
              </a:ext>
            </a:extLst>
          </p:cNvPr>
          <p:cNvSpPr txBox="1"/>
          <p:nvPr/>
        </p:nvSpPr>
        <p:spPr>
          <a:xfrm>
            <a:off x="215008" y="135781"/>
            <a:ext cx="89289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6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课后作业</a:t>
            </a:r>
            <a:endParaRPr lang="en-US" altLang="zh-CN" sz="16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完成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case</a:t>
            </a:r>
            <a:r>
              <a:rPr lang="zh-CN" altLang="en-US" sz="1600">
                <a:solidFill>
                  <a:srgbClr val="DCDCAA"/>
                </a:solidFill>
                <a:latin typeface="Consolas" panose="020B0609020204030204" pitchFamily="49" charset="0"/>
              </a:rPr>
              <a:t>编写</a:t>
            </a:r>
            <a:endParaRPr lang="en-US" altLang="zh-CN" sz="1600" dirty="0">
              <a:solidFill>
                <a:srgbClr val="DCDC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235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A0A606B6-7174-4193-BDAB-3AE9470474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78550" y="-127756"/>
            <a:ext cx="9901100" cy="5724636"/>
          </a:xfrm>
          <a:prstGeom prst="rect">
            <a:avLst/>
          </a:prstGeom>
        </p:spPr>
      </p:pic>
      <p:grpSp>
        <p:nvGrpSpPr>
          <p:cNvPr id="2" name="组合 27"/>
          <p:cNvGrpSpPr/>
          <p:nvPr/>
        </p:nvGrpSpPr>
        <p:grpSpPr>
          <a:xfrm>
            <a:off x="1654423" y="2467620"/>
            <a:ext cx="470000" cy="464421"/>
            <a:chOff x="4965079" y="546100"/>
            <a:chExt cx="588369" cy="581025"/>
          </a:xfrm>
        </p:grpSpPr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267744" y="2530449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流程</a:t>
            </a:r>
          </a:p>
        </p:txBody>
      </p:sp>
      <p:grpSp>
        <p:nvGrpSpPr>
          <p:cNvPr id="3" name="组合 31"/>
          <p:cNvGrpSpPr/>
          <p:nvPr/>
        </p:nvGrpSpPr>
        <p:grpSpPr>
          <a:xfrm>
            <a:off x="1654423" y="3152833"/>
            <a:ext cx="470000" cy="464421"/>
            <a:chOff x="4965079" y="546100"/>
            <a:chExt cx="588369" cy="581025"/>
          </a:xfrm>
        </p:grpSpPr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02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267744" y="3215662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产出</a:t>
            </a:r>
          </a:p>
        </p:txBody>
      </p:sp>
      <p:grpSp>
        <p:nvGrpSpPr>
          <p:cNvPr id="4" name="组合 46"/>
          <p:cNvGrpSpPr/>
          <p:nvPr/>
        </p:nvGrpSpPr>
        <p:grpSpPr>
          <a:xfrm>
            <a:off x="5290827" y="2471522"/>
            <a:ext cx="470000" cy="464421"/>
            <a:chOff x="4965079" y="546100"/>
            <a:chExt cx="588369" cy="581025"/>
          </a:xfrm>
        </p:grpSpPr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3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866220" y="2467620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目地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00092" y="1240396"/>
            <a:ext cx="1261884" cy="5235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accent1"/>
                </a:solidFill>
              </a:rPr>
              <a:t>目录页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2881875" y="1317388"/>
            <a:ext cx="2446854" cy="369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CONTENTS   PAGE </a:t>
            </a:r>
          </a:p>
        </p:txBody>
      </p:sp>
      <p:sp>
        <p:nvSpPr>
          <p:cNvPr id="17" name="TextBox 49">
            <a:extLst>
              <a:ext uri="{FF2B5EF4-FFF2-40B4-BE49-F238E27FC236}">
                <a16:creationId xmlns:a16="http://schemas.microsoft.com/office/drawing/2014/main" id="{F5E686BE-F984-406E-9D02-BCB0034A0499}"/>
              </a:ext>
            </a:extLst>
          </p:cNvPr>
          <p:cNvSpPr txBox="1"/>
          <p:nvPr/>
        </p:nvSpPr>
        <p:spPr>
          <a:xfrm>
            <a:off x="5866221" y="3226555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课后作业</a:t>
            </a:r>
          </a:p>
        </p:txBody>
      </p:sp>
      <p:grpSp>
        <p:nvGrpSpPr>
          <p:cNvPr id="19" name="组合 46">
            <a:extLst>
              <a:ext uri="{FF2B5EF4-FFF2-40B4-BE49-F238E27FC236}">
                <a16:creationId xmlns:a16="http://schemas.microsoft.com/office/drawing/2014/main" id="{4CA89ED2-BE21-4B75-BE21-B85CF1B9781B}"/>
              </a:ext>
            </a:extLst>
          </p:cNvPr>
          <p:cNvGrpSpPr/>
          <p:nvPr/>
        </p:nvGrpSpPr>
        <p:grpSpPr>
          <a:xfrm>
            <a:off x="5290132" y="3152239"/>
            <a:ext cx="470000" cy="464421"/>
            <a:chOff x="4965079" y="546100"/>
            <a:chExt cx="588369" cy="581025"/>
          </a:xfrm>
        </p:grpSpPr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D12643AF-9B1B-48C7-B24F-294AE53D9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E260143C-996A-48AB-8154-CBDFE2A91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5079" y="586174"/>
              <a:ext cx="588369" cy="500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4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40D20F5-D7D6-40E6-8DF6-C877C0FE1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63760"/>
            <a:ext cx="9901100" cy="572463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167844" y="1924472"/>
            <a:ext cx="5473302" cy="130035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ea"/>
              </a:rPr>
              <a:t>添加小助手微信</a:t>
            </a:r>
            <a:endParaRPr lang="en-US" altLang="zh-CN" sz="40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ea"/>
            </a:endParaRPr>
          </a:p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ea"/>
              </a:rPr>
              <a:t>获取本堂课视频回放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6D9CE2-D981-415E-991A-73631385D7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36" y="1524363"/>
            <a:ext cx="2096362" cy="20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58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40D20F5-D7D6-40E6-8DF6-C877C0FE1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63760"/>
            <a:ext cx="9901100" cy="572463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131840" y="2084021"/>
            <a:ext cx="3456384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ea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118197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A0A606B6-7174-4193-BDAB-3AE9470474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78550" y="-127756"/>
            <a:ext cx="9901100" cy="5724636"/>
          </a:xfrm>
          <a:prstGeom prst="rect">
            <a:avLst/>
          </a:prstGeom>
        </p:spPr>
      </p:pic>
      <p:grpSp>
        <p:nvGrpSpPr>
          <p:cNvPr id="2" name="组合 27"/>
          <p:cNvGrpSpPr/>
          <p:nvPr/>
        </p:nvGrpSpPr>
        <p:grpSpPr>
          <a:xfrm>
            <a:off x="1654423" y="2467620"/>
            <a:ext cx="470000" cy="464421"/>
            <a:chOff x="4965079" y="546100"/>
            <a:chExt cx="588369" cy="581025"/>
          </a:xfrm>
        </p:grpSpPr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267744" y="2530449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编写第一个脚本</a:t>
            </a:r>
          </a:p>
        </p:txBody>
      </p:sp>
      <p:grpSp>
        <p:nvGrpSpPr>
          <p:cNvPr id="3" name="组合 31"/>
          <p:cNvGrpSpPr/>
          <p:nvPr/>
        </p:nvGrpSpPr>
        <p:grpSpPr>
          <a:xfrm>
            <a:off x="1654423" y="3152833"/>
            <a:ext cx="470000" cy="464421"/>
            <a:chOff x="4965079" y="546100"/>
            <a:chExt cx="588369" cy="581025"/>
          </a:xfrm>
        </p:grpSpPr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02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267744" y="3215662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参数化</a:t>
            </a:r>
          </a:p>
        </p:txBody>
      </p:sp>
      <p:grpSp>
        <p:nvGrpSpPr>
          <p:cNvPr id="4" name="组合 46"/>
          <p:cNvGrpSpPr/>
          <p:nvPr/>
        </p:nvGrpSpPr>
        <p:grpSpPr>
          <a:xfrm>
            <a:off x="5290827" y="2471522"/>
            <a:ext cx="470000" cy="464421"/>
            <a:chOff x="4965079" y="546100"/>
            <a:chExt cx="588369" cy="581025"/>
          </a:xfrm>
        </p:grpSpPr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3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866220" y="2467620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运行</a:t>
            </a:r>
            <a:r>
              <a:rPr lang="en-US" altLang="zh-CN" sz="2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case</a:t>
            </a:r>
            <a:endParaRPr lang="zh-CN" altLang="en-US" sz="2000" b="1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00092" y="1240396"/>
            <a:ext cx="1261884" cy="5235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accent1"/>
                </a:solidFill>
              </a:rPr>
              <a:t>目录页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2881875" y="1317388"/>
            <a:ext cx="2446854" cy="369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CONTENTS   PAGE </a:t>
            </a:r>
          </a:p>
        </p:txBody>
      </p:sp>
      <p:sp>
        <p:nvSpPr>
          <p:cNvPr id="17" name="TextBox 49">
            <a:extLst>
              <a:ext uri="{FF2B5EF4-FFF2-40B4-BE49-F238E27FC236}">
                <a16:creationId xmlns:a16="http://schemas.microsoft.com/office/drawing/2014/main" id="{F5E686BE-F984-406E-9D02-BCB0034A0499}"/>
              </a:ext>
            </a:extLst>
          </p:cNvPr>
          <p:cNvSpPr txBox="1"/>
          <p:nvPr/>
        </p:nvSpPr>
        <p:spPr>
          <a:xfrm>
            <a:off x="5866221" y="3226555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课后作业</a:t>
            </a:r>
          </a:p>
        </p:txBody>
      </p:sp>
      <p:grpSp>
        <p:nvGrpSpPr>
          <p:cNvPr id="19" name="组合 46">
            <a:extLst>
              <a:ext uri="{FF2B5EF4-FFF2-40B4-BE49-F238E27FC236}">
                <a16:creationId xmlns:a16="http://schemas.microsoft.com/office/drawing/2014/main" id="{4CA89ED2-BE21-4B75-BE21-B85CF1B9781B}"/>
              </a:ext>
            </a:extLst>
          </p:cNvPr>
          <p:cNvGrpSpPr/>
          <p:nvPr/>
        </p:nvGrpSpPr>
        <p:grpSpPr>
          <a:xfrm>
            <a:off x="5290132" y="3152239"/>
            <a:ext cx="470000" cy="464421"/>
            <a:chOff x="4965079" y="546100"/>
            <a:chExt cx="588369" cy="581025"/>
          </a:xfrm>
        </p:grpSpPr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D12643AF-9B1B-48C7-B24F-294AE53D9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E260143C-996A-48AB-8154-CBDFE2A91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5079" y="586174"/>
              <a:ext cx="588369" cy="500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4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868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31740" y="1996480"/>
            <a:ext cx="1263360" cy="1171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endParaRPr lang="zh-CN" altLang="en-US" sz="1699">
              <a:solidFill>
                <a:schemeClr val="bg1"/>
              </a:solidFill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3851920" y="2357237"/>
            <a:ext cx="3816424" cy="43220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编写第一个脚本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3748" y="1880183"/>
            <a:ext cx="1191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996"/>
            <a:r>
              <a:rPr lang="en-US" altLang="zh-CN" sz="8000" b="1" dirty="0">
                <a:solidFill>
                  <a:schemeClr val="bg1"/>
                </a:solidFill>
                <a:latin typeface="DotumChe" pitchFamily="49" charset="-127"/>
                <a:ea typeface="DotumChe" pitchFamily="49" charset="-127"/>
              </a:rPr>
              <a:t>01</a:t>
            </a:r>
            <a:endParaRPr lang="zh-CN" altLang="en-US" sz="8000" b="1" dirty="0">
              <a:solidFill>
                <a:schemeClr val="bg1"/>
              </a:solidFill>
              <a:latin typeface="DotumChe" pitchFamily="49" charset="-127"/>
              <a:ea typeface="Dotu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20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编写</a:t>
            </a:r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API</a:t>
            </a:r>
            <a:endParaRPr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在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api_test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目录下新建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zh-CN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的目录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新建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book.py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get_books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book_name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"api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/book/?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book_name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book_name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06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106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编写</a:t>
            </a:r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case</a:t>
            </a:r>
            <a:endParaRPr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Test_01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allure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.feature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获取书籍列表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test_get_book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.get_books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从入门到精通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book_name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从入门到精通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预期结果不等于实际结果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3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31740" y="1996480"/>
            <a:ext cx="1263360" cy="1171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endParaRPr lang="zh-CN" altLang="en-US" sz="1699">
              <a:solidFill>
                <a:schemeClr val="bg1"/>
              </a:solidFill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3851920" y="2357237"/>
            <a:ext cx="4824536" cy="43220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参数化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3748" y="1880183"/>
            <a:ext cx="1191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996"/>
            <a:r>
              <a:rPr lang="en-US" altLang="zh-CN" sz="8000" b="1" dirty="0">
                <a:solidFill>
                  <a:schemeClr val="bg1"/>
                </a:solidFill>
                <a:latin typeface="DotumChe" pitchFamily="49" charset="-127"/>
                <a:ea typeface="DotumChe" pitchFamily="49" charset="-127"/>
              </a:rPr>
              <a:t>02</a:t>
            </a:r>
            <a:endParaRPr lang="zh-CN" altLang="en-US" sz="8000" b="1" dirty="0">
              <a:solidFill>
                <a:schemeClr val="bg1"/>
              </a:solidFill>
              <a:latin typeface="DotumChe" pitchFamily="49" charset="-127"/>
              <a:ea typeface="Dotu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598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pytest.mark.parametrize</a:t>
            </a:r>
            <a:endParaRPr lang="zh-CN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allure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.feature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添加书籍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parametrize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'branch_id'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,[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branch_id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=1 </a:t>
            </a:r>
            <a:r>
              <a:rPr lang="en-US" altLang="zh-C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branch_id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=2 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test_add_book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branch_id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add_book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测试书籍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branch_id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branch_id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book_name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==f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测试书籍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branch_id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预期结果不等于实际结果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36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31740" y="1996480"/>
            <a:ext cx="1263360" cy="1171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endParaRPr lang="zh-CN" altLang="en-US" sz="1699">
              <a:solidFill>
                <a:schemeClr val="bg1"/>
              </a:solidFill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3851920" y="2357237"/>
            <a:ext cx="4824536" cy="43220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运行</a:t>
            </a:r>
            <a:r>
              <a:rPr lang="zh-CN" altLang="en-US" sz="4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完整</a:t>
            </a:r>
            <a:r>
              <a:rPr lang="en-US" altLang="zh-CN" sz="4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case</a:t>
            </a:r>
            <a:endParaRPr lang="zh-CN" altLang="en-US" sz="4000" b="1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03748" y="1880183"/>
            <a:ext cx="1191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996"/>
            <a:r>
              <a:rPr lang="en-US" altLang="zh-CN" sz="8000" b="1" dirty="0">
                <a:solidFill>
                  <a:schemeClr val="bg1"/>
                </a:solidFill>
                <a:latin typeface="DotumChe" pitchFamily="49" charset="-127"/>
                <a:ea typeface="DotumChe" pitchFamily="49" charset="-127"/>
              </a:rPr>
              <a:t>03</a:t>
            </a:r>
            <a:endParaRPr lang="zh-CN" altLang="en-US" sz="8000" b="1" dirty="0">
              <a:solidFill>
                <a:schemeClr val="bg1"/>
              </a:solidFill>
              <a:latin typeface="DotumChe" pitchFamily="49" charset="-127"/>
              <a:ea typeface="Dotu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76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78550" y="-127756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131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Pytest</a:t>
            </a: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</a:t>
            </a:r>
            <a:endParaRPr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-s</a:t>
            </a:r>
            <a:r>
              <a:rPr lang="zh-CN" altLang="en-US" sz="160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： 显示程序中的 </a:t>
            </a:r>
            <a:r>
              <a:rPr lang="en-US" altLang="zh-CN" sz="160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print/logging </a:t>
            </a:r>
            <a:r>
              <a:rPr lang="zh-CN" altLang="en-US" sz="160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输出</a:t>
            </a:r>
            <a:br>
              <a:rPr lang="zh-CN" altLang="en-US" sz="1600" dirty="0">
                <a:solidFill>
                  <a:schemeClr val="bg1"/>
                </a:solidFill>
              </a:rPr>
            </a:br>
            <a:r>
              <a:rPr lang="en-US" altLang="zh-CN" sz="160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-v: </a:t>
            </a:r>
            <a:r>
              <a:rPr lang="zh-CN" altLang="en-US" sz="160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丰富信息模式</a:t>
            </a:r>
            <a:r>
              <a:rPr lang="en-US" altLang="zh-CN" sz="160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zh-CN" altLang="en-US" sz="160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输出更详细的用例执行信息</a:t>
            </a:r>
            <a:br>
              <a:rPr lang="zh-CN" altLang="en-US" sz="1600" dirty="0">
                <a:solidFill>
                  <a:schemeClr val="bg1"/>
                </a:solidFill>
              </a:rPr>
            </a:br>
            <a:r>
              <a:rPr lang="en-US" altLang="zh-CN" sz="160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-k</a:t>
            </a:r>
            <a:r>
              <a:rPr lang="zh-CN" altLang="en-US" sz="160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： 运行包含某个字符串的测试用例。如：</a:t>
            </a:r>
            <a:r>
              <a:rPr lang="en-US" altLang="zh-CN" sz="160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pytest</a:t>
            </a:r>
            <a:r>
              <a:rPr lang="en-US" altLang="zh-CN" sz="160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-k add XX.py </a:t>
            </a:r>
            <a:r>
              <a:rPr lang="zh-CN" altLang="en-US" sz="160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表示运行 </a:t>
            </a:r>
            <a:r>
              <a:rPr lang="en-US" altLang="zh-CN" sz="160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XX.py </a:t>
            </a:r>
            <a:r>
              <a:rPr lang="zh-CN" altLang="en-US" sz="160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中包含 </a:t>
            </a:r>
            <a:r>
              <a:rPr lang="en-US" altLang="zh-CN" sz="160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add </a:t>
            </a:r>
            <a:r>
              <a:rPr lang="zh-CN" altLang="en-US" sz="160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的测试用例。</a:t>
            </a:r>
            <a:br>
              <a:rPr lang="zh-CN" altLang="en-US" sz="1600" dirty="0">
                <a:solidFill>
                  <a:schemeClr val="bg1"/>
                </a:solidFill>
              </a:rPr>
            </a:br>
            <a:r>
              <a:rPr lang="en-US" altLang="zh-CN" sz="160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-q: </a:t>
            </a:r>
            <a:r>
              <a:rPr lang="zh-CN" altLang="en-US" sz="160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简单输出模式</a:t>
            </a:r>
            <a:r>
              <a:rPr lang="en-US" altLang="zh-CN" sz="160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zh-CN" altLang="en-US" sz="160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不输出环境信息</a:t>
            </a:r>
            <a:br>
              <a:rPr lang="zh-CN" altLang="en-US" sz="1600" dirty="0">
                <a:solidFill>
                  <a:schemeClr val="bg1"/>
                </a:solidFill>
              </a:rPr>
            </a:br>
            <a:r>
              <a:rPr lang="en-US" altLang="zh-CN" sz="160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-x: </a:t>
            </a:r>
            <a:r>
              <a:rPr lang="zh-CN" altLang="en-US" sz="160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出现一条测试用例失败就退出测试。在调试阶段非常有用，当测试用例失败时，应该先调试通过，而不是继续执行测试用例。</a:t>
            </a:r>
            <a:endParaRPr lang="en-US" altLang="zh-CN" sz="160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endParaRPr lang="en-US" altLang="zh-CN" sz="160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zh-C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'-s'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test_book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alluredir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'./report/'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'-s'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test_book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k'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'book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alluredir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'./report/’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</a:t>
            </a:r>
          </a:p>
          <a:p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执行所有包含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的文件</a:t>
            </a:r>
            <a:endParaRPr lang="zh-CN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34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1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AA88E"/>
      </a:accent1>
      <a:accent2>
        <a:srgbClr val="8CBF03"/>
      </a:accent2>
      <a:accent3>
        <a:srgbClr val="5AA88E"/>
      </a:accent3>
      <a:accent4>
        <a:srgbClr val="8CBF03"/>
      </a:accent4>
      <a:accent5>
        <a:srgbClr val="5AA88E"/>
      </a:accent5>
      <a:accent6>
        <a:srgbClr val="8CBF0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5009</TotalTime>
  <Words>485</Words>
  <Application>Microsoft Office PowerPoint</Application>
  <PresentationFormat>自定义</PresentationFormat>
  <Paragraphs>85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DotumChe</vt:lpstr>
      <vt:lpstr>方正粗黑宋简体</vt:lpstr>
      <vt:lpstr>隶书</vt:lpstr>
      <vt:lpstr>微软雅黑</vt:lpstr>
      <vt:lpstr>Arial</vt:lpstr>
      <vt:lpstr>Calibri</vt:lpstr>
      <vt:lpstr>Consolas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 </cp:lastModifiedBy>
  <cp:revision>217</cp:revision>
  <dcterms:created xsi:type="dcterms:W3CDTF">2017-06-18T08:54:36Z</dcterms:created>
  <dcterms:modified xsi:type="dcterms:W3CDTF">2021-10-16T12:56:48Z</dcterms:modified>
</cp:coreProperties>
</file>