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5" r:id="rId2"/>
    <p:sldId id="372" r:id="rId3"/>
    <p:sldId id="335" r:id="rId4"/>
    <p:sldId id="359" r:id="rId5"/>
    <p:sldId id="358" r:id="rId6"/>
    <p:sldId id="376" r:id="rId7"/>
    <p:sldId id="369" r:id="rId8"/>
    <p:sldId id="360" r:id="rId9"/>
    <p:sldId id="373" r:id="rId10"/>
    <p:sldId id="377" r:id="rId11"/>
    <p:sldId id="378" r:id="rId12"/>
    <p:sldId id="370" r:id="rId13"/>
    <p:sldId id="361" r:id="rId14"/>
    <p:sldId id="340" r:id="rId15"/>
    <p:sldId id="341" r:id="rId16"/>
    <p:sldId id="364" r:id="rId17"/>
    <p:sldId id="333" r:id="rId18"/>
    <p:sldId id="345" r:id="rId19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30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9" autoAdjust="0"/>
    <p:restoredTop sz="94660"/>
  </p:normalViewPr>
  <p:slideViewPr>
    <p:cSldViewPr>
      <p:cViewPr varScale="1">
        <p:scale>
          <a:sx n="133" d="100"/>
          <a:sy n="133" d="100"/>
        </p:scale>
        <p:origin x="414" y="570"/>
      </p:cViewPr>
      <p:guideLst>
        <p:guide orient="horz" pos="1621"/>
        <p:guide pos="30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55CF8-6833-4208-B620-CF5477A7652B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94062-B43C-459B-8DB1-0ECD05292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55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94062-B43C-459B-8DB1-0ECD052926A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644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217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910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61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67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157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482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7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94062-B43C-459B-8DB1-0ECD052926A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49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94062-B43C-459B-8DB1-0ECD052926A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307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423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007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236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442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49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930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88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645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2021/9/25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59048" y="24854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2021/9/25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59048" y="24854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投资回报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48CA556-735B-496B-8CB4-38C09E419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  <a:pPr/>
              <a:t>2021/9/25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64985" y="304292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" name="文本框 37"/>
          <p:cNvSpPr txBox="1"/>
          <p:nvPr userDrawn="1"/>
        </p:nvSpPr>
        <p:spPr>
          <a:xfrm>
            <a:off x="810430" y="340296"/>
            <a:ext cx="959245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kern="1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cs"/>
              </a:rPr>
              <a:t>教学背景</a:t>
            </a:r>
          </a:p>
        </p:txBody>
      </p:sp>
    </p:spTree>
    <p:extLst>
      <p:ext uri="{BB962C8B-B14F-4D97-AF65-F5344CB8AC3E}">
        <p14:creationId xmlns:p14="http://schemas.microsoft.com/office/powerpoint/2010/main" val="1064411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5823B3C-2F91-45F6-A0C1-4B94BA33F2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  <a:pPr/>
              <a:t>2021/9/25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64985" y="304292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" name="文本框 37"/>
          <p:cNvSpPr txBox="1"/>
          <p:nvPr userDrawn="1"/>
        </p:nvSpPr>
        <p:spPr>
          <a:xfrm>
            <a:off x="810430" y="340296"/>
            <a:ext cx="959245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kern="1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cs"/>
              </a:rPr>
              <a:t>教学分析</a:t>
            </a:r>
          </a:p>
        </p:txBody>
      </p:sp>
    </p:spTree>
    <p:extLst>
      <p:ext uri="{BB962C8B-B14F-4D97-AF65-F5344CB8AC3E}">
        <p14:creationId xmlns:p14="http://schemas.microsoft.com/office/powerpoint/2010/main" val="1408507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D249E823-B89C-402A-9913-708E1AB76B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  <a:pPr/>
              <a:t>2021/9/25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64985" y="304292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" name="文本框 37"/>
          <p:cNvSpPr txBox="1"/>
          <p:nvPr userDrawn="1"/>
        </p:nvSpPr>
        <p:spPr>
          <a:xfrm>
            <a:off x="810430" y="340296"/>
            <a:ext cx="959245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kern="1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cs"/>
              </a:rPr>
              <a:t>教学过程</a:t>
            </a:r>
          </a:p>
        </p:txBody>
      </p:sp>
    </p:spTree>
    <p:extLst>
      <p:ext uri="{BB962C8B-B14F-4D97-AF65-F5344CB8AC3E}">
        <p14:creationId xmlns:p14="http://schemas.microsoft.com/office/powerpoint/2010/main" val="2267018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63C8B4E-50D5-49E2-9858-BD5264B9D1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  <a:pPr/>
              <a:t>2021/9/25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64985" y="304292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" name="文本框 37"/>
          <p:cNvSpPr txBox="1"/>
          <p:nvPr userDrawn="1"/>
        </p:nvSpPr>
        <p:spPr>
          <a:xfrm>
            <a:off x="810430" y="340296"/>
            <a:ext cx="959245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kern="1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cs"/>
              </a:rPr>
              <a:t>板书设计</a:t>
            </a:r>
          </a:p>
        </p:txBody>
      </p:sp>
    </p:spTree>
    <p:extLst>
      <p:ext uri="{BB962C8B-B14F-4D97-AF65-F5344CB8AC3E}">
        <p14:creationId xmlns:p14="http://schemas.microsoft.com/office/powerpoint/2010/main" val="3737821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42"/>
            <a:ext cx="2057400" cy="43899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42"/>
            <a:ext cx="6019800" cy="43899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0E76-E6F9-4125-90CD-90F8EE17D5E5}" type="datetime1">
              <a:rPr lang="zh-CN" altLang="en-US" smtClean="0"/>
              <a:pPr/>
              <a:t>2021/9/25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5481"/>
            <a:ext cx="2133600" cy="273929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0E76-E6F9-4125-90CD-90F8EE17D5E5}" type="datetime1">
              <a:rPr lang="zh-CN" altLang="en-US" smtClean="0"/>
              <a:pPr/>
              <a:t>2021/9/25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5481"/>
            <a:ext cx="2133600" cy="273929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5762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8703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124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9248" y="195547"/>
            <a:ext cx="3250704" cy="395759"/>
          </a:xfrm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360040" y="195546"/>
            <a:ext cx="360040" cy="36015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35190" y="342624"/>
            <a:ext cx="290264" cy="29035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>
                <a:gsLst>
                  <a:gs pos="0">
                    <a:srgbClr val="66CCFF"/>
                  </a:gs>
                  <a:gs pos="52000">
                    <a:schemeClr val="bg1"/>
                  </a:gs>
                  <a:gs pos="100000">
                    <a:srgbClr val="0070C0"/>
                  </a:gs>
                </a:gsLst>
                <a:lin ang="0" scaled="1"/>
              </a:gra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897462" y="608722"/>
            <a:ext cx="835505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38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581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2021/9/25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59048" y="24854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2021/9/25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59048" y="24854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产品运行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BD18E-2C87-472D-9D6F-1ED03D8B57B0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6" r:id="rId8"/>
    <p:sldLayoutId id="2147483667" r:id="rId9"/>
    <p:sldLayoutId id="2147483668" r:id="rId10"/>
    <p:sldLayoutId id="2147483669" r:id="rId11"/>
    <p:sldLayoutId id="2147483677" r:id="rId12"/>
    <p:sldLayoutId id="2147483678" r:id="rId13"/>
    <p:sldLayoutId id="2147483679" r:id="rId14"/>
    <p:sldLayoutId id="2147483680" r:id="rId15"/>
    <p:sldLayoutId id="2147483656" r:id="rId16"/>
    <p:sldLayoutId id="2147483657" r:id="rId17"/>
    <p:sldLayoutId id="2147483658" r:id="rId18"/>
    <p:sldLayoutId id="2147483659" r:id="rId19"/>
    <p:sldLayoutId id="2147483660" r:id="rId20"/>
    <p:sldLayoutId id="2147483662" r:id="rId21"/>
    <p:sldLayoutId id="2147483664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40D20F5-D7D6-40E6-8DF6-C877C0FE10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335117" y="1923160"/>
            <a:ext cx="7020780" cy="130035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ea"/>
              </a:rPr>
              <a:t>Requests</a:t>
            </a:r>
            <a:r>
              <a:rPr lang="zh-CN" altLang="en-US" sz="4000" b="1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err="1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ea"/>
              </a:rPr>
              <a:t>pytest</a:t>
            </a:r>
            <a:r>
              <a:rPr lang="zh-CN" altLang="en-US" sz="4000" b="1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ea"/>
              </a:rPr>
              <a:t>Allure</a:t>
            </a:r>
            <a:endParaRPr lang="zh-CN" altLang="zh-CN" sz="4000" b="1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+mn-ea"/>
            </a:endParaRPr>
          </a:p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ea"/>
              </a:rPr>
              <a:t>第七讲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4AE1A4-FFA6-460D-966A-D2E335F5A94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6" t="11686" r="21460" b="66621"/>
          <a:stretch/>
        </p:blipFill>
        <p:spPr>
          <a:xfrm>
            <a:off x="6222244" y="3264304"/>
            <a:ext cx="2670235" cy="168323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3B1B05-1AC1-471B-9D13-11CCFE0F6BC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6" t="11686" r="21460" b="66621"/>
          <a:stretch/>
        </p:blipFill>
        <p:spPr>
          <a:xfrm>
            <a:off x="0" y="3364632"/>
            <a:ext cx="2670235" cy="168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28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251520" y="268288"/>
            <a:ext cx="78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Pytest</a:t>
            </a:r>
            <a:endParaRPr lang="zh-CN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287524" y="719221"/>
            <a:ext cx="8568952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pytest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.fixture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前置条件 </a:t>
            </a:r>
            <a:endParaRPr lang="en-US" altLang="zh-CN" sz="14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pytest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.fixture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'session'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autouse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服务级别，每次运行测试只会运行一次</a:t>
            </a:r>
            <a:endParaRPr lang="en-US" altLang="zh-CN" sz="14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pytest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.fixture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'class'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autouse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类级别，每个类运行一次 </a:t>
            </a:r>
            <a:endParaRPr lang="en-US" altLang="zh-CN" sz="14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pytest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.fixture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"module"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autouse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#module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：每一个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py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文件调用一次，该文件内又有多个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和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class</a:t>
            </a:r>
          </a:p>
          <a:p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pytest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.fixture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"function"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autouse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每个测试都会运行  不写参数，默认就是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scope="function"</a:t>
            </a:r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autouse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 </a:t>
            </a:r>
            <a:r>
              <a:rPr lang="zh-CN" alt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默认执行</a:t>
            </a:r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841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251520" y="268288"/>
            <a:ext cx="78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Pytest</a:t>
            </a:r>
            <a:endParaRPr lang="zh-CN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287524" y="719221"/>
            <a:ext cx="856895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pytest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.fixture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后置条件 </a:t>
            </a:r>
            <a:endParaRPr lang="en-US" altLang="zh-CN" sz="14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pytest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.fixture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'class'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autouse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after</a:t>
            </a:r>
          </a:p>
          <a:p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类级别的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后置条件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setup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和 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teardown</a:t>
            </a:r>
          </a:p>
          <a:p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endParaRPr lang="en-US" altLang="zh-CN" sz="1600" u="sng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157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31740" y="1996480"/>
            <a:ext cx="1263360" cy="1171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96"/>
            <a:endParaRPr lang="zh-CN" altLang="en-US" sz="1699">
              <a:solidFill>
                <a:schemeClr val="bg1"/>
              </a:solidFill>
            </a:endParaRPr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3851920" y="2357237"/>
            <a:ext cx="4824536" cy="432202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集成</a:t>
            </a:r>
            <a:r>
              <a:rPr lang="en-US" altLang="zh-CN" sz="4000" b="1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ea"/>
              </a:rPr>
              <a:t>Allure</a:t>
            </a:r>
            <a:r>
              <a:rPr lang="zh-CN" altLang="en-US" sz="4000" b="1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ea"/>
              </a:rPr>
              <a:t>报告</a:t>
            </a:r>
            <a:endParaRPr lang="zh-CN" altLang="en-US" sz="4000" b="1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03748" y="1880183"/>
            <a:ext cx="11913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996"/>
            <a:r>
              <a:rPr lang="en-US" altLang="zh-CN" sz="8000" b="1" dirty="0">
                <a:solidFill>
                  <a:schemeClr val="bg1"/>
                </a:solidFill>
                <a:latin typeface="DotumChe" pitchFamily="49" charset="-127"/>
                <a:ea typeface="DotumChe" pitchFamily="49" charset="-127"/>
              </a:rPr>
              <a:t>03</a:t>
            </a:r>
            <a:endParaRPr lang="zh-CN" altLang="en-US" sz="8000" b="1" dirty="0">
              <a:solidFill>
                <a:schemeClr val="bg1"/>
              </a:solidFill>
              <a:latin typeface="DotumChe" pitchFamily="49" charset="-127"/>
              <a:ea typeface="DotumCh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769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251520" y="26828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安装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287524" y="719221"/>
            <a:ext cx="8568952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pip install </a:t>
            </a:r>
            <a:r>
              <a:rPr lang="en-US" altLang="zh-CN" sz="1400" b="1" dirty="0">
                <a:solidFill>
                  <a:schemeClr val="bg1"/>
                </a:solidFill>
              </a:rPr>
              <a:t>allure-</a:t>
            </a:r>
            <a:r>
              <a:rPr lang="en-US" altLang="zh-CN" sz="1400" b="1" dirty="0" err="1">
                <a:solidFill>
                  <a:schemeClr val="bg1"/>
                </a:solidFill>
              </a:rPr>
              <a:t>pytest</a:t>
            </a:r>
            <a:endParaRPr lang="en-US" altLang="zh-CN" sz="1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安装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allure-2.7.0</a:t>
            </a: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直接解压</a:t>
            </a:r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配置环境变更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path D:\allure-2.7.0\bin</a:t>
            </a:r>
          </a:p>
          <a:p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allure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.feature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测试一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test_01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预期结果不等于实际结果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运行</a:t>
            </a:r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pytest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test_demo.py --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alluredir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./report/</a:t>
            </a:r>
          </a:p>
          <a:p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查看报告</a:t>
            </a:r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allure serve report</a:t>
            </a:r>
          </a:p>
          <a:p>
            <a:b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349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31740" y="1996480"/>
            <a:ext cx="1263360" cy="1171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96"/>
            <a:endParaRPr lang="zh-CN" altLang="en-US" sz="1699">
              <a:solidFill>
                <a:schemeClr val="bg1"/>
              </a:solidFill>
            </a:endParaRPr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3851920" y="2357237"/>
            <a:ext cx="4824536" cy="432202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课后作业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03748" y="1880183"/>
            <a:ext cx="11913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996"/>
            <a:r>
              <a:rPr lang="en-US" altLang="zh-CN" sz="8000" b="1" dirty="0">
                <a:solidFill>
                  <a:schemeClr val="bg1"/>
                </a:solidFill>
                <a:latin typeface="DotumChe" pitchFamily="49" charset="-127"/>
                <a:ea typeface="DotumChe" pitchFamily="49" charset="-127"/>
              </a:rPr>
              <a:t>04</a:t>
            </a:r>
            <a:endParaRPr lang="zh-CN" altLang="en-US" sz="8000" b="1" dirty="0">
              <a:solidFill>
                <a:schemeClr val="bg1"/>
              </a:solidFill>
              <a:latin typeface="DotumChe" pitchFamily="49" charset="-127"/>
              <a:ea typeface="DotumCh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16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986" y="-163760"/>
            <a:ext cx="9901100" cy="5724636"/>
          </a:xfrm>
          <a:prstGeom prst="rect">
            <a:avLst/>
          </a:prstGeom>
        </p:spPr>
      </p:pic>
      <p:sp>
        <p:nvSpPr>
          <p:cNvPr id="48" name="Rectangle 13" descr="FD1DDF730CE4456e89755B07FE1653D0# #Rectangle 13">
            <a:extLst>
              <a:ext uri="{FF2B5EF4-FFF2-40B4-BE49-F238E27FC236}">
                <a16:creationId xmlns:a16="http://schemas.microsoft.com/office/drawing/2014/main" id="{703FF398-3F41-45ED-89F0-EEAECDAC0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851" y="3122771"/>
            <a:ext cx="14591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913EB27-7339-495A-9B0D-AB46557D33C5}"/>
              </a:ext>
            </a:extLst>
          </p:cNvPr>
          <p:cNvSpPr txBox="1"/>
          <p:nvPr/>
        </p:nvSpPr>
        <p:spPr>
          <a:xfrm>
            <a:off x="215008" y="135781"/>
            <a:ext cx="89289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6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课后作业</a:t>
            </a:r>
            <a:endParaRPr lang="en-US" altLang="zh-CN" sz="16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生成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allure</a:t>
            </a:r>
            <a:r>
              <a:rPr lang="zh-CN" alt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报告</a:t>
            </a:r>
            <a:endParaRPr lang="en-US" altLang="zh-CN" sz="1600" dirty="0">
              <a:solidFill>
                <a:srgbClr val="DCDCA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235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A0A606B6-7174-4193-BDAB-3AE9470474F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78550" y="-127756"/>
            <a:ext cx="9901100" cy="5724636"/>
          </a:xfrm>
          <a:prstGeom prst="rect">
            <a:avLst/>
          </a:prstGeom>
        </p:spPr>
      </p:pic>
      <p:grpSp>
        <p:nvGrpSpPr>
          <p:cNvPr id="2" name="组合 27"/>
          <p:cNvGrpSpPr/>
          <p:nvPr/>
        </p:nvGrpSpPr>
        <p:grpSpPr>
          <a:xfrm>
            <a:off x="1654423" y="2467620"/>
            <a:ext cx="470000" cy="464421"/>
            <a:chOff x="4965079" y="546100"/>
            <a:chExt cx="588369" cy="581025"/>
          </a:xfrm>
        </p:grpSpPr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267744" y="2530449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流程</a:t>
            </a:r>
          </a:p>
        </p:txBody>
      </p:sp>
      <p:grpSp>
        <p:nvGrpSpPr>
          <p:cNvPr id="3" name="组合 31"/>
          <p:cNvGrpSpPr/>
          <p:nvPr/>
        </p:nvGrpSpPr>
        <p:grpSpPr>
          <a:xfrm>
            <a:off x="1654423" y="3152833"/>
            <a:ext cx="470000" cy="464421"/>
            <a:chOff x="4965079" y="546100"/>
            <a:chExt cx="588369" cy="581025"/>
          </a:xfrm>
        </p:grpSpPr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02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267744" y="3215662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产出</a:t>
            </a:r>
          </a:p>
        </p:txBody>
      </p:sp>
      <p:grpSp>
        <p:nvGrpSpPr>
          <p:cNvPr id="4" name="组合 46"/>
          <p:cNvGrpSpPr/>
          <p:nvPr/>
        </p:nvGrpSpPr>
        <p:grpSpPr>
          <a:xfrm>
            <a:off x="5290827" y="2471522"/>
            <a:ext cx="470000" cy="464421"/>
            <a:chOff x="4965079" y="546100"/>
            <a:chExt cx="588369" cy="581025"/>
          </a:xfrm>
        </p:grpSpPr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3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866220" y="2467620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目地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00092" y="1240396"/>
            <a:ext cx="1261884" cy="5235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>
                <a:solidFill>
                  <a:schemeClr val="accent1"/>
                </a:solidFill>
              </a:rPr>
              <a:t>目录页</a:t>
            </a:r>
          </a:p>
        </p:txBody>
      </p:sp>
      <p:sp>
        <p:nvSpPr>
          <p:cNvPr id="34" name="TextBox 33"/>
          <p:cNvSpPr txBox="1"/>
          <p:nvPr/>
        </p:nvSpPr>
        <p:spPr>
          <a:xfrm rot="21560070">
            <a:off x="2881875" y="1317388"/>
            <a:ext cx="2446854" cy="369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CONTENTS   PAGE </a:t>
            </a:r>
          </a:p>
        </p:txBody>
      </p:sp>
      <p:sp>
        <p:nvSpPr>
          <p:cNvPr id="17" name="TextBox 49">
            <a:extLst>
              <a:ext uri="{FF2B5EF4-FFF2-40B4-BE49-F238E27FC236}">
                <a16:creationId xmlns:a16="http://schemas.microsoft.com/office/drawing/2014/main" id="{F5E686BE-F984-406E-9D02-BCB0034A0499}"/>
              </a:ext>
            </a:extLst>
          </p:cNvPr>
          <p:cNvSpPr txBox="1"/>
          <p:nvPr/>
        </p:nvSpPr>
        <p:spPr>
          <a:xfrm>
            <a:off x="5866221" y="3226555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课后作业</a:t>
            </a:r>
          </a:p>
        </p:txBody>
      </p:sp>
      <p:grpSp>
        <p:nvGrpSpPr>
          <p:cNvPr id="19" name="组合 46">
            <a:extLst>
              <a:ext uri="{FF2B5EF4-FFF2-40B4-BE49-F238E27FC236}">
                <a16:creationId xmlns:a16="http://schemas.microsoft.com/office/drawing/2014/main" id="{4CA89ED2-BE21-4B75-BE21-B85CF1B9781B}"/>
              </a:ext>
            </a:extLst>
          </p:cNvPr>
          <p:cNvGrpSpPr/>
          <p:nvPr/>
        </p:nvGrpSpPr>
        <p:grpSpPr>
          <a:xfrm>
            <a:off x="5290132" y="3152239"/>
            <a:ext cx="470000" cy="464421"/>
            <a:chOff x="4965079" y="546100"/>
            <a:chExt cx="588369" cy="581025"/>
          </a:xfrm>
        </p:grpSpPr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D12643AF-9B1B-48C7-B24F-294AE53D9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E260143C-996A-48AB-8154-CBDFE2A91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5079" y="586174"/>
              <a:ext cx="588369" cy="500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4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40D20F5-D7D6-40E6-8DF6-C877C0FE10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63760"/>
            <a:ext cx="9901100" cy="572463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167844" y="1924472"/>
            <a:ext cx="5473302" cy="130035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ea"/>
              </a:rPr>
              <a:t>添加小助手微信</a:t>
            </a:r>
            <a:endParaRPr lang="en-US" altLang="zh-CN" sz="40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ea"/>
            </a:endParaRPr>
          </a:p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ea"/>
              </a:rPr>
              <a:t>获取本堂课视频回放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6D9CE2-D981-415E-991A-73631385D7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36" y="1524363"/>
            <a:ext cx="2096362" cy="209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58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40D20F5-D7D6-40E6-8DF6-C877C0FE10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63760"/>
            <a:ext cx="9901100" cy="572463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131840" y="2084021"/>
            <a:ext cx="3456384" cy="9925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ea"/>
              </a:rPr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118197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A0A606B6-7174-4193-BDAB-3AE9470474F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78550" y="-127756"/>
            <a:ext cx="9901100" cy="5724636"/>
          </a:xfrm>
          <a:prstGeom prst="rect">
            <a:avLst/>
          </a:prstGeom>
        </p:spPr>
      </p:pic>
      <p:grpSp>
        <p:nvGrpSpPr>
          <p:cNvPr id="2" name="组合 27"/>
          <p:cNvGrpSpPr/>
          <p:nvPr/>
        </p:nvGrpSpPr>
        <p:grpSpPr>
          <a:xfrm>
            <a:off x="1654423" y="2467620"/>
            <a:ext cx="470000" cy="464421"/>
            <a:chOff x="4965079" y="546100"/>
            <a:chExt cx="588369" cy="581025"/>
          </a:xfrm>
        </p:grpSpPr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267744" y="2530449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框架基础封装</a:t>
            </a:r>
          </a:p>
        </p:txBody>
      </p:sp>
      <p:grpSp>
        <p:nvGrpSpPr>
          <p:cNvPr id="3" name="组合 31"/>
          <p:cNvGrpSpPr/>
          <p:nvPr/>
        </p:nvGrpSpPr>
        <p:grpSpPr>
          <a:xfrm>
            <a:off x="1654423" y="3152833"/>
            <a:ext cx="470000" cy="464421"/>
            <a:chOff x="4965079" y="546100"/>
            <a:chExt cx="588369" cy="581025"/>
          </a:xfrm>
        </p:grpSpPr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02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267744" y="3215662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ea"/>
              </a:rPr>
              <a:t>Pytest</a:t>
            </a:r>
            <a:r>
              <a:rPr lang="zh-CN" altLang="en-US" sz="2000" b="1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ea"/>
              </a:rPr>
              <a:t>使用</a:t>
            </a:r>
            <a:endParaRPr lang="zh-CN" altLang="en-US" sz="2000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grpSp>
        <p:nvGrpSpPr>
          <p:cNvPr id="4" name="组合 46"/>
          <p:cNvGrpSpPr/>
          <p:nvPr/>
        </p:nvGrpSpPr>
        <p:grpSpPr>
          <a:xfrm>
            <a:off x="5290827" y="2471522"/>
            <a:ext cx="470000" cy="464421"/>
            <a:chOff x="4965079" y="546100"/>
            <a:chExt cx="588369" cy="581025"/>
          </a:xfrm>
        </p:grpSpPr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3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866221" y="2467620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集成</a:t>
            </a:r>
            <a:r>
              <a:rPr lang="en-US" altLang="zh-CN" sz="2000" b="1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ea"/>
              </a:rPr>
              <a:t>Allure</a:t>
            </a:r>
            <a:r>
              <a:rPr lang="zh-CN" altLang="en-US" sz="2000" b="1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ea"/>
              </a:rPr>
              <a:t>报告</a:t>
            </a:r>
            <a:endParaRPr lang="zh-CN" altLang="en-US" sz="2000" b="1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00092" y="1240396"/>
            <a:ext cx="1261884" cy="5235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>
                <a:solidFill>
                  <a:schemeClr val="accent1"/>
                </a:solidFill>
              </a:rPr>
              <a:t>目录页</a:t>
            </a:r>
          </a:p>
        </p:txBody>
      </p:sp>
      <p:sp>
        <p:nvSpPr>
          <p:cNvPr id="34" name="TextBox 33"/>
          <p:cNvSpPr txBox="1"/>
          <p:nvPr/>
        </p:nvSpPr>
        <p:spPr>
          <a:xfrm rot="21560070">
            <a:off x="2881875" y="1317388"/>
            <a:ext cx="2446854" cy="369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CONTENTS   PAGE </a:t>
            </a:r>
          </a:p>
        </p:txBody>
      </p:sp>
      <p:sp>
        <p:nvSpPr>
          <p:cNvPr id="17" name="TextBox 49">
            <a:extLst>
              <a:ext uri="{FF2B5EF4-FFF2-40B4-BE49-F238E27FC236}">
                <a16:creationId xmlns:a16="http://schemas.microsoft.com/office/drawing/2014/main" id="{F5E686BE-F984-406E-9D02-BCB0034A0499}"/>
              </a:ext>
            </a:extLst>
          </p:cNvPr>
          <p:cNvSpPr txBox="1"/>
          <p:nvPr/>
        </p:nvSpPr>
        <p:spPr>
          <a:xfrm>
            <a:off x="5866221" y="3226555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课后作业</a:t>
            </a:r>
          </a:p>
        </p:txBody>
      </p:sp>
      <p:grpSp>
        <p:nvGrpSpPr>
          <p:cNvPr id="19" name="组合 46">
            <a:extLst>
              <a:ext uri="{FF2B5EF4-FFF2-40B4-BE49-F238E27FC236}">
                <a16:creationId xmlns:a16="http://schemas.microsoft.com/office/drawing/2014/main" id="{4CA89ED2-BE21-4B75-BE21-B85CF1B9781B}"/>
              </a:ext>
            </a:extLst>
          </p:cNvPr>
          <p:cNvGrpSpPr/>
          <p:nvPr/>
        </p:nvGrpSpPr>
        <p:grpSpPr>
          <a:xfrm>
            <a:off x="5290132" y="3152239"/>
            <a:ext cx="470000" cy="464421"/>
            <a:chOff x="4965079" y="546100"/>
            <a:chExt cx="588369" cy="581025"/>
          </a:xfrm>
        </p:grpSpPr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D12643AF-9B1B-48C7-B24F-294AE53D9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E260143C-996A-48AB-8154-CBDFE2A91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5079" y="586174"/>
              <a:ext cx="588369" cy="500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4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315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31740" y="1996480"/>
            <a:ext cx="1263360" cy="1171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96"/>
            <a:endParaRPr lang="zh-CN" altLang="en-US" sz="1699">
              <a:solidFill>
                <a:schemeClr val="bg1"/>
              </a:solidFill>
            </a:endParaRPr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3851920" y="2357237"/>
            <a:ext cx="3348372" cy="432202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框架基础封装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03748" y="1880183"/>
            <a:ext cx="11913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996"/>
            <a:r>
              <a:rPr lang="en-US" altLang="zh-CN" sz="8000" b="1" dirty="0">
                <a:solidFill>
                  <a:schemeClr val="bg1"/>
                </a:solidFill>
                <a:latin typeface="DotumChe" pitchFamily="49" charset="-127"/>
                <a:ea typeface="DotumChe" pitchFamily="49" charset="-127"/>
              </a:rPr>
              <a:t>01</a:t>
            </a:r>
            <a:endParaRPr lang="zh-CN" altLang="en-US" sz="8000" b="1" dirty="0">
              <a:solidFill>
                <a:schemeClr val="bg1"/>
              </a:solidFill>
              <a:latin typeface="DotumChe" pitchFamily="49" charset="-127"/>
              <a:ea typeface="DotumCh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20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251520" y="26828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日志封装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287524" y="719221"/>
            <a:ext cx="8568952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effectLst/>
              </a:rPr>
              <a:t>等级由低到高：</a:t>
            </a:r>
            <a:r>
              <a:rPr lang="en-US" altLang="zh-CN" sz="1400" dirty="0">
                <a:solidFill>
                  <a:schemeClr val="bg1"/>
                </a:solidFill>
                <a:effectLst/>
              </a:rPr>
              <a:t>debug&lt;info&lt;warn&lt;Error&lt;Fatal;</a:t>
            </a:r>
            <a:endParaRPr lang="en-US" altLang="zh-CN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logging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logging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zh-CN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调试信息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logging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zh-CN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正常的日志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logging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warning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zh-CN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警告，可修复，系统可继续运行下去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logging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zh-CN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错误，可修复性，但无法确定系统会正常的工作下去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logging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critical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zh-CN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严重的，可以肯定这种错误已经无法修复，并且如果系统继续运行下去的话后果严重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06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251520" y="26828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基础请求封装</a:t>
            </a:r>
            <a:endParaRPr lang="en-US" altLang="zh-CN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251520" y="736340"/>
            <a:ext cx="8568952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logger_cls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请求地址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请求参数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{body}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.headers.update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self.host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}{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.headers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logger_cls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响应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:{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zh-C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()}"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logger_cls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报错信息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{e}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76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251520" y="26828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配置文件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287524" y="719221"/>
            <a:ext cx="8568952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pip install </a:t>
            </a:r>
            <a:r>
              <a:rPr lang="en-US" altLang="zh-CN" sz="1600" b="1" dirty="0" err="1">
                <a:solidFill>
                  <a:schemeClr val="bg1"/>
                </a:solidFill>
              </a:rPr>
              <a:t>pyyaml</a:t>
            </a:r>
            <a:endParaRPr lang="en-US" altLang="zh-CN" sz="16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'http://106.14.37.200:8000/'</a:t>
            </a:r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'admin'</a:t>
            </a:r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'123456'</a:t>
            </a:r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config.yaml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yaml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Loader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yaml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FullLoader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'test1'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201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31740" y="1996480"/>
            <a:ext cx="1263360" cy="1171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96"/>
            <a:endParaRPr lang="zh-CN" altLang="en-US" sz="1699">
              <a:solidFill>
                <a:schemeClr val="bg1"/>
              </a:solidFill>
            </a:endParaRPr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3851920" y="2357237"/>
            <a:ext cx="4824536" cy="432202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b="1" dirty="0" err="1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ea"/>
              </a:rPr>
              <a:t>Pytest</a:t>
            </a:r>
            <a:r>
              <a:rPr lang="zh-CN" altLang="en-US" sz="4000" b="1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ea"/>
              </a:rPr>
              <a:t>使用</a:t>
            </a:r>
            <a:endParaRPr lang="zh-CN" altLang="en-US" sz="4000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03748" y="1880183"/>
            <a:ext cx="11913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996"/>
            <a:r>
              <a:rPr lang="en-US" altLang="zh-CN" sz="8000" b="1" dirty="0">
                <a:solidFill>
                  <a:schemeClr val="bg1"/>
                </a:solidFill>
                <a:latin typeface="DotumChe" pitchFamily="49" charset="-127"/>
                <a:ea typeface="DotumChe" pitchFamily="49" charset="-127"/>
              </a:rPr>
              <a:t>02</a:t>
            </a:r>
            <a:endParaRPr lang="zh-CN" altLang="en-US" sz="8000" b="1" dirty="0">
              <a:solidFill>
                <a:schemeClr val="bg1"/>
              </a:solidFill>
              <a:latin typeface="DotumChe" pitchFamily="49" charset="-127"/>
              <a:ea typeface="DotumCh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598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251520" y="268288"/>
            <a:ext cx="778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pytest</a:t>
            </a:r>
            <a:endParaRPr lang="zh-CN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287524" y="719221"/>
            <a:ext cx="856895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pip install 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pytest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文件名和方法名都要以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test</a:t>
            </a:r>
            <a:r>
              <a:rPr lang="zh-CN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开头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断言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</a:rPr>
              <a:t>assert xx </a:t>
            </a:r>
            <a:r>
              <a:rPr lang="zh-CN" altLang="en-US" sz="1600" dirty="0">
                <a:solidFill>
                  <a:schemeClr val="bg1"/>
                </a:solidFill>
              </a:rPr>
              <a:t>判断</a:t>
            </a:r>
            <a:r>
              <a:rPr lang="en-US" altLang="zh-CN" sz="1600" dirty="0">
                <a:solidFill>
                  <a:schemeClr val="bg1"/>
                </a:solidFill>
              </a:rPr>
              <a:t>xx</a:t>
            </a:r>
            <a:r>
              <a:rPr lang="zh-CN" altLang="en-US" sz="1600" dirty="0">
                <a:solidFill>
                  <a:schemeClr val="bg1"/>
                </a:solidFill>
              </a:rPr>
              <a:t>为真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</a:rPr>
              <a:t>assert not xx </a:t>
            </a:r>
            <a:r>
              <a:rPr lang="zh-CN" altLang="en-US" sz="1600" dirty="0">
                <a:solidFill>
                  <a:schemeClr val="bg1"/>
                </a:solidFill>
              </a:rPr>
              <a:t>判断</a:t>
            </a:r>
            <a:r>
              <a:rPr lang="en-US" altLang="zh-CN" sz="1600" dirty="0">
                <a:solidFill>
                  <a:schemeClr val="bg1"/>
                </a:solidFill>
              </a:rPr>
              <a:t>xx</a:t>
            </a:r>
            <a:r>
              <a:rPr lang="zh-CN" altLang="en-US" sz="1600" dirty="0">
                <a:solidFill>
                  <a:schemeClr val="bg1"/>
                </a:solidFill>
              </a:rPr>
              <a:t>不为真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</a:rPr>
              <a:t>assert a in b </a:t>
            </a:r>
            <a:r>
              <a:rPr lang="zh-CN" altLang="en-US" sz="1600" dirty="0">
                <a:solidFill>
                  <a:schemeClr val="bg1"/>
                </a:solidFill>
              </a:rPr>
              <a:t>判断</a:t>
            </a:r>
            <a:r>
              <a:rPr lang="en-US" altLang="zh-CN" sz="1600" dirty="0">
                <a:solidFill>
                  <a:schemeClr val="bg1"/>
                </a:solidFill>
              </a:rPr>
              <a:t>b</a:t>
            </a:r>
            <a:r>
              <a:rPr lang="zh-CN" altLang="en-US" sz="1600" dirty="0">
                <a:solidFill>
                  <a:schemeClr val="bg1"/>
                </a:solidFill>
              </a:rPr>
              <a:t>包含</a:t>
            </a:r>
            <a:r>
              <a:rPr lang="en-US" altLang="zh-CN" sz="1600" dirty="0">
                <a:solidFill>
                  <a:schemeClr val="bg1"/>
                </a:solidFill>
              </a:rPr>
              <a:t>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</a:rPr>
              <a:t>assert a == b </a:t>
            </a:r>
            <a:r>
              <a:rPr lang="zh-CN" altLang="en-US" sz="1600" dirty="0">
                <a:solidFill>
                  <a:schemeClr val="bg1"/>
                </a:solidFill>
              </a:rPr>
              <a:t>判断</a:t>
            </a:r>
            <a:r>
              <a:rPr lang="en-US" altLang="zh-CN" sz="1600" dirty="0">
                <a:solidFill>
                  <a:schemeClr val="bg1"/>
                </a:solidFill>
              </a:rPr>
              <a:t>a</a:t>
            </a:r>
            <a:r>
              <a:rPr lang="zh-CN" altLang="en-US" sz="1600" dirty="0">
                <a:solidFill>
                  <a:schemeClr val="bg1"/>
                </a:solidFill>
              </a:rPr>
              <a:t>等于</a:t>
            </a:r>
            <a:r>
              <a:rPr lang="en-US" altLang="zh-CN" sz="1600" dirty="0">
                <a:solidFill>
                  <a:schemeClr val="bg1"/>
                </a:solidFill>
              </a:rPr>
              <a:t>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</a:rPr>
              <a:t>assert a != b </a:t>
            </a:r>
            <a:r>
              <a:rPr lang="zh-CN" altLang="en-US" sz="1600" dirty="0">
                <a:solidFill>
                  <a:schemeClr val="bg1"/>
                </a:solidFill>
              </a:rPr>
              <a:t>判断</a:t>
            </a:r>
            <a:r>
              <a:rPr lang="en-US" altLang="zh-CN" sz="1600" dirty="0">
                <a:solidFill>
                  <a:schemeClr val="bg1"/>
                </a:solidFill>
              </a:rPr>
              <a:t>a</a:t>
            </a:r>
            <a:r>
              <a:rPr lang="zh-CN" altLang="en-US" sz="1600" dirty="0">
                <a:solidFill>
                  <a:schemeClr val="bg1"/>
                </a:solidFill>
              </a:rPr>
              <a:t>不等于</a:t>
            </a:r>
            <a:r>
              <a:rPr lang="en-US" altLang="zh-CN" sz="1600" dirty="0">
                <a:solidFill>
                  <a:schemeClr val="bg1"/>
                </a:solidFill>
              </a:rPr>
              <a:t>b</a:t>
            </a:r>
          </a:p>
          <a:p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361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251520" y="268288"/>
            <a:ext cx="78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Pytest</a:t>
            </a:r>
            <a:endParaRPr lang="zh-CN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287524" y="719221"/>
            <a:ext cx="8568952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Test_01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test_01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预期结果不等于实际结果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114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1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AA88E"/>
      </a:accent1>
      <a:accent2>
        <a:srgbClr val="8CBF03"/>
      </a:accent2>
      <a:accent3>
        <a:srgbClr val="5AA88E"/>
      </a:accent3>
      <a:accent4>
        <a:srgbClr val="8CBF03"/>
      </a:accent4>
      <a:accent5>
        <a:srgbClr val="5AA88E"/>
      </a:accent5>
      <a:accent6>
        <a:srgbClr val="8CBF0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4196</TotalTime>
  <Words>741</Words>
  <Application>Microsoft Office PowerPoint</Application>
  <PresentationFormat>自定义</PresentationFormat>
  <Paragraphs>157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DotumChe</vt:lpstr>
      <vt:lpstr>方正粗黑宋简体</vt:lpstr>
      <vt:lpstr>隶书</vt:lpstr>
      <vt:lpstr>微软雅黑</vt:lpstr>
      <vt:lpstr>Arial</vt:lpstr>
      <vt:lpstr>Calibri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 </cp:lastModifiedBy>
  <cp:revision>207</cp:revision>
  <dcterms:created xsi:type="dcterms:W3CDTF">2017-06-18T08:54:36Z</dcterms:created>
  <dcterms:modified xsi:type="dcterms:W3CDTF">2021-09-25T12:51:47Z</dcterms:modified>
</cp:coreProperties>
</file>