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1" r:id="rId3"/>
    <p:sldId id="267" r:id="rId4"/>
    <p:sldId id="257" r:id="rId5"/>
    <p:sldId id="272" r:id="rId6"/>
    <p:sldId id="268" r:id="rId7"/>
    <p:sldId id="262" r:id="rId8"/>
    <p:sldId id="269" r:id="rId9"/>
    <p:sldId id="258" r:id="rId10"/>
    <p:sldId id="274" r:id="rId11"/>
    <p:sldId id="260" r:id="rId12"/>
    <p:sldId id="259" r:id="rId13"/>
    <p:sldId id="265" r:id="rId14"/>
    <p:sldId id="266" r:id="rId15"/>
    <p:sldId id="270" r:id="rId16"/>
    <p:sldId id="273" r:id="rId17"/>
    <p:sldId id="26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FE66"/>
    <a:srgbClr val="56FE44"/>
    <a:srgbClr val="16E101"/>
    <a:srgbClr val="01E141"/>
    <a:srgbClr val="389E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2696" autoAdjust="0"/>
    <p:restoredTop sz="94660"/>
  </p:normalViewPr>
  <p:slideViewPr>
    <p:cSldViewPr snapToGrid="0">
      <p:cViewPr varScale="1">
        <p:scale>
          <a:sx n="74" d="100"/>
          <a:sy n="74" d="100"/>
        </p:scale>
        <p:origin x="1776" y="77"/>
      </p:cViewPr>
      <p:guideLst/>
    </p:cSldViewPr>
  </p:slideViewPr>
  <p:notesTextViewPr>
    <p:cViewPr>
      <p:scale>
        <a:sx n="1" d="1"/>
        <a:sy n="1" d="1"/>
      </p:scale>
      <p:origin x="0" y="0"/>
    </p:cViewPr>
  </p:notesText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ED87B-2098-4B3D-A0BD-7A37B17D95A8}" type="datetimeFigureOut">
              <a:rPr kumimoji="1" lang="ja-JP" altLang="en-US" smtClean="0"/>
              <a:t>2023/5/17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46AFC-589A-40DD-9A39-0E60F98ACAE8}" type="slidenum">
              <a:rPr kumimoji="1" lang="ja-JP" altLang="en-US" smtClean="0"/>
              <a:t>‹#›</a:t>
            </a:fld>
            <a:endParaRPr kumimoji="1" lang="ja-JP" altLang="en-US"/>
          </a:p>
        </p:txBody>
      </p:sp>
    </p:spTree>
    <p:extLst>
      <p:ext uri="{BB962C8B-B14F-4D97-AF65-F5344CB8AC3E}">
        <p14:creationId xmlns:p14="http://schemas.microsoft.com/office/powerpoint/2010/main" val="22158581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卒業制作の発表を始めたいと</a:t>
            </a:r>
            <a:r>
              <a:rPr lang="ja-JP" altLang="en-US" dirty="0"/>
              <a:t>思います</a:t>
            </a:r>
            <a:r>
              <a:rPr kumimoji="1" lang="ja-JP" altLang="en-US" dirty="0"/>
              <a:t>。</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1746AFC-589A-40DD-9A39-0E60F98ACAE8}" type="slidenum">
              <a:rPr kumimoji="1" lang="ja-JP" altLang="en-US" smtClean="0"/>
              <a:t>1</a:t>
            </a:fld>
            <a:endParaRPr kumimoji="1" lang="ja-JP" altLang="en-US"/>
          </a:p>
        </p:txBody>
      </p:sp>
    </p:spTree>
    <p:extLst>
      <p:ext uri="{BB962C8B-B14F-4D97-AF65-F5344CB8AC3E}">
        <p14:creationId xmlns:p14="http://schemas.microsoft.com/office/powerpoint/2010/main" val="1024383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お問い合わせフォームについては、</a:t>
            </a:r>
            <a:endParaRPr lang="en-US" altLang="ja-JP" dirty="0"/>
          </a:p>
          <a:p>
            <a:r>
              <a:rPr kumimoji="1" lang="ja-JP" altLang="en-US" sz="1200" dirty="0">
                <a:solidFill>
                  <a:schemeClr val="tx1">
                    <a:lumMod val="75000"/>
                    <a:lumOff val="25000"/>
                  </a:schemeClr>
                </a:solidFill>
              </a:rPr>
              <a:t>内容を入力し送信すると、自分のメールアドレスに、「お問い合わせメール」が届くようになっています。</a:t>
            </a:r>
            <a:endParaRPr kumimoji="1" lang="en-US" altLang="ja-JP" sz="1200" dirty="0">
              <a:solidFill>
                <a:schemeClr val="tx1">
                  <a:lumMod val="75000"/>
                  <a:lumOff val="25000"/>
                </a:schemeClr>
              </a:solidFill>
            </a:endParaRPr>
          </a:p>
          <a:p>
            <a:r>
              <a:rPr lang="ja-JP" altLang="en-US" dirty="0">
                <a:solidFill>
                  <a:schemeClr val="tx1">
                    <a:lumMod val="75000"/>
                    <a:lumOff val="25000"/>
                  </a:schemeClr>
                </a:solidFill>
              </a:rPr>
              <a:t>データの送信については</a:t>
            </a:r>
            <a:r>
              <a:rPr lang="en-US" altLang="ja-JP" dirty="0">
                <a:solidFill>
                  <a:schemeClr val="tx1">
                    <a:lumMod val="75000"/>
                    <a:lumOff val="25000"/>
                  </a:schemeClr>
                </a:solidFill>
              </a:rPr>
              <a:t>PHP</a:t>
            </a:r>
            <a:r>
              <a:rPr lang="ja-JP" altLang="en-US" dirty="0">
                <a:solidFill>
                  <a:schemeClr val="tx1">
                    <a:lumMod val="75000"/>
                    <a:lumOff val="25000"/>
                  </a:schemeClr>
                </a:solidFill>
              </a:rPr>
              <a:t>でおこなっています。</a:t>
            </a:r>
            <a:endParaRPr kumimoji="1" lang="ja-JP" altLang="en-US" sz="1200" dirty="0">
              <a:solidFill>
                <a:schemeClr val="tx1">
                  <a:lumMod val="75000"/>
                  <a:lumOff val="25000"/>
                </a:schemeClr>
              </a:solidFill>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81746AFC-589A-40DD-9A39-0E60F98ACAE8}" type="slidenum">
              <a:rPr kumimoji="1" lang="ja-JP" altLang="en-US" smtClean="0"/>
              <a:t>10</a:t>
            </a:fld>
            <a:endParaRPr kumimoji="1" lang="ja-JP" altLang="en-US"/>
          </a:p>
        </p:txBody>
      </p:sp>
    </p:spTree>
    <p:extLst>
      <p:ext uri="{BB962C8B-B14F-4D97-AF65-F5344CB8AC3E}">
        <p14:creationId xmlns:p14="http://schemas.microsoft.com/office/powerpoint/2010/main" val="1527348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次にレスポンシブ化、モバイルデバイスの表示についてです。</a:t>
            </a:r>
          </a:p>
        </p:txBody>
      </p:sp>
      <p:sp>
        <p:nvSpPr>
          <p:cNvPr id="4" name="スライド番号プレースホルダー 3"/>
          <p:cNvSpPr>
            <a:spLocks noGrp="1"/>
          </p:cNvSpPr>
          <p:nvPr>
            <p:ph type="sldNum" sz="quarter" idx="5"/>
          </p:nvPr>
        </p:nvSpPr>
        <p:spPr/>
        <p:txBody>
          <a:bodyPr/>
          <a:lstStyle/>
          <a:p>
            <a:fld id="{81746AFC-589A-40DD-9A39-0E60F98ACAE8}" type="slidenum">
              <a:rPr kumimoji="1" lang="ja-JP" altLang="en-US" smtClean="0"/>
              <a:t>11</a:t>
            </a:fld>
            <a:endParaRPr kumimoji="1" lang="ja-JP" altLang="en-US"/>
          </a:p>
        </p:txBody>
      </p:sp>
    </p:spTree>
    <p:extLst>
      <p:ext uri="{BB962C8B-B14F-4D97-AF65-F5344CB8AC3E}">
        <p14:creationId xmlns:p14="http://schemas.microsoft.com/office/powerpoint/2010/main" val="646548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モバイルで表示したときの画面についてです。</a:t>
            </a:r>
            <a:br>
              <a:rPr kumimoji="1" lang="en-US" altLang="ja-JP" dirty="0"/>
            </a:br>
            <a:r>
              <a:rPr kumimoji="1" lang="ja-JP" altLang="en-US" dirty="0"/>
              <a:t>まず</a:t>
            </a:r>
            <a:r>
              <a:rPr kumimoji="1" lang="en-US" altLang="ja-JP" dirty="0"/>
              <a:t>PC</a:t>
            </a:r>
            <a:r>
              <a:rPr lang="ja-JP" altLang="en-US" dirty="0"/>
              <a:t>版では右上にあったナビゲーションメニューがロゴ画像下の中央に配置されます。</a:t>
            </a:r>
            <a:br>
              <a:rPr lang="en-US" altLang="ja-JP" dirty="0"/>
            </a:br>
            <a:r>
              <a:rPr lang="ja-JP" altLang="en-US" dirty="0"/>
              <a:t>文字や画像も画面幅に合わせて縮小するようになっています。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81746AFC-589A-40DD-9A39-0E60F98ACAE8}" type="slidenum">
              <a:rPr kumimoji="1" lang="ja-JP" altLang="en-US" smtClean="0"/>
              <a:t>12</a:t>
            </a:fld>
            <a:endParaRPr kumimoji="1" lang="ja-JP" altLang="en-US"/>
          </a:p>
        </p:txBody>
      </p:sp>
    </p:spTree>
    <p:extLst>
      <p:ext uri="{BB962C8B-B14F-4D97-AF65-F5344CB8AC3E}">
        <p14:creationId xmlns:p14="http://schemas.microsoft.com/office/powerpoint/2010/main" val="3292839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テキストの余白も画面の幅に合わせて縮小し、フッターメニューは横並びから縦並びに変わります。</a:t>
            </a:r>
          </a:p>
        </p:txBody>
      </p:sp>
      <p:sp>
        <p:nvSpPr>
          <p:cNvPr id="4" name="スライド番号プレースホルダー 3"/>
          <p:cNvSpPr>
            <a:spLocks noGrp="1"/>
          </p:cNvSpPr>
          <p:nvPr>
            <p:ph type="sldNum" sz="quarter" idx="5"/>
          </p:nvPr>
        </p:nvSpPr>
        <p:spPr/>
        <p:txBody>
          <a:bodyPr/>
          <a:lstStyle/>
          <a:p>
            <a:fld id="{81746AFC-589A-40DD-9A39-0E60F98ACAE8}" type="slidenum">
              <a:rPr kumimoji="1" lang="ja-JP" altLang="en-US" smtClean="0"/>
              <a:t>13</a:t>
            </a:fld>
            <a:endParaRPr kumimoji="1" lang="ja-JP" altLang="en-US"/>
          </a:p>
        </p:txBody>
      </p:sp>
    </p:spTree>
    <p:extLst>
      <p:ext uri="{BB962C8B-B14F-4D97-AF65-F5344CB8AC3E}">
        <p14:creationId xmlns:p14="http://schemas.microsoft.com/office/powerpoint/2010/main" val="2413654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ほかのページでも横並びで</a:t>
            </a:r>
            <a:r>
              <a:rPr kumimoji="1" lang="en-US" altLang="ja-JP" dirty="0"/>
              <a:t>2</a:t>
            </a:r>
            <a:r>
              <a:rPr lang="ja-JP" altLang="en-US" dirty="0"/>
              <a:t>列</a:t>
            </a:r>
            <a:r>
              <a:rPr kumimoji="1" lang="ja-JP" altLang="en-US" dirty="0"/>
              <a:t>だった表示が、縦並びで</a:t>
            </a:r>
            <a:r>
              <a:rPr kumimoji="1" lang="en-US" altLang="ja-JP" dirty="0"/>
              <a:t>1</a:t>
            </a:r>
            <a:r>
              <a:rPr kumimoji="1" lang="ja-JP" altLang="en-US" dirty="0"/>
              <a:t>列に表示されるようになります</a:t>
            </a:r>
            <a:r>
              <a:rPr lang="ja-JP" altLang="en-US" dirty="0"/>
              <a:t>。</a:t>
            </a:r>
            <a:endParaRPr kumimoji="1" lang="ja-JP" altLang="en-US" dirty="0"/>
          </a:p>
        </p:txBody>
      </p:sp>
      <p:sp>
        <p:nvSpPr>
          <p:cNvPr id="4" name="スライド番号プレースホルダー 3"/>
          <p:cNvSpPr>
            <a:spLocks noGrp="1"/>
          </p:cNvSpPr>
          <p:nvPr>
            <p:ph type="sldNum" sz="quarter" idx="5"/>
          </p:nvPr>
        </p:nvSpPr>
        <p:spPr/>
        <p:txBody>
          <a:bodyPr/>
          <a:lstStyle/>
          <a:p>
            <a:fld id="{81746AFC-589A-40DD-9A39-0E60F98ACAE8}" type="slidenum">
              <a:rPr kumimoji="1" lang="ja-JP" altLang="en-US" smtClean="0"/>
              <a:t>14</a:t>
            </a:fld>
            <a:endParaRPr kumimoji="1" lang="ja-JP" altLang="en-US"/>
          </a:p>
        </p:txBody>
      </p:sp>
    </p:spTree>
    <p:extLst>
      <p:ext uri="{BB962C8B-B14F-4D97-AF65-F5344CB8AC3E}">
        <p14:creationId xmlns:p14="http://schemas.microsoft.com/office/powerpoint/2010/main" val="3624402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制作物の説明は以上になります。</a:t>
            </a:r>
            <a:br>
              <a:rPr lang="en-US" altLang="ja-JP" dirty="0"/>
            </a:br>
            <a:r>
              <a:rPr lang="ja-JP" altLang="en-US" dirty="0"/>
              <a:t>最後に今回制作を終えての課題や感じたとを話したいと思います。</a:t>
            </a:r>
            <a:endParaRPr kumimoji="1" lang="ja-JP" altLang="en-US" dirty="0"/>
          </a:p>
        </p:txBody>
      </p:sp>
      <p:sp>
        <p:nvSpPr>
          <p:cNvPr id="4" name="スライド番号プレースホルダー 3"/>
          <p:cNvSpPr>
            <a:spLocks noGrp="1"/>
          </p:cNvSpPr>
          <p:nvPr>
            <p:ph type="sldNum" sz="quarter" idx="5"/>
          </p:nvPr>
        </p:nvSpPr>
        <p:spPr/>
        <p:txBody>
          <a:bodyPr/>
          <a:lstStyle/>
          <a:p>
            <a:fld id="{81746AFC-589A-40DD-9A39-0E60F98ACAE8}" type="slidenum">
              <a:rPr kumimoji="1" lang="ja-JP" altLang="en-US" smtClean="0"/>
              <a:t>15</a:t>
            </a:fld>
            <a:endParaRPr kumimoji="1" lang="ja-JP" altLang="en-US"/>
          </a:p>
        </p:txBody>
      </p:sp>
    </p:spTree>
    <p:extLst>
      <p:ext uri="{BB962C8B-B14F-4D97-AF65-F5344CB8AC3E}">
        <p14:creationId xmlns:p14="http://schemas.microsoft.com/office/powerpoint/2010/main" val="3572739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今回はモバイル端末でもみれるよう、</a:t>
            </a:r>
            <a:r>
              <a:rPr kumimoji="1" lang="en-US" altLang="ja-JP" dirty="0"/>
              <a:t>CSS</a:t>
            </a:r>
            <a:r>
              <a:rPr kumimoji="1" lang="ja-JP" altLang="en-US" dirty="0"/>
              <a:t>には注意しましたが、</a:t>
            </a:r>
            <a:r>
              <a:rPr kumimoji="1" lang="en-US" altLang="ja-JP" dirty="0"/>
              <a:t>Chrome</a:t>
            </a:r>
            <a:r>
              <a:rPr kumimoji="1" lang="ja-JP" altLang="en-US" dirty="0"/>
              <a:t>では見れても、</a:t>
            </a:r>
            <a:r>
              <a:rPr kumimoji="1" lang="en-US" altLang="ja-JP" dirty="0"/>
              <a:t>safari</a:t>
            </a:r>
            <a:r>
              <a:rPr kumimoji="1" lang="ja-JP" altLang="en-US" dirty="0"/>
              <a:t>でレイアウトが崩れたり、使用するデバイスでも見え方が異なったりといろいろ問題が発生しました。</a:t>
            </a:r>
            <a:endParaRPr kumimoji="1" lang="en-US" altLang="ja-JP" dirty="0"/>
          </a:p>
          <a:p>
            <a:r>
              <a:rPr lang="ja-JP" altLang="en-US" dirty="0"/>
              <a:t>今後は、実機でこまめに確認したり、開発環境も工夫をして様々な条件で閲覧することを想定する必要があると感じました。</a:t>
            </a:r>
            <a:endParaRPr lang="en-US" altLang="ja-JP" dirty="0"/>
          </a:p>
          <a:p>
            <a:endParaRPr kumimoji="1" lang="en-US" altLang="ja-JP" dirty="0"/>
          </a:p>
          <a:p>
            <a:r>
              <a:rPr lang="ja-JP" altLang="en-US" dirty="0"/>
              <a:t>また、動的なサイトをつくる際の、データ送信時のエラーチェックやデータベースの利用などができなかったため、</a:t>
            </a:r>
            <a:r>
              <a:rPr lang="en-US" altLang="ja-JP" dirty="0"/>
              <a:t>PHP</a:t>
            </a:r>
            <a:r>
              <a:rPr lang="ja-JP" altLang="en-US" dirty="0"/>
              <a:t>に関しては今後重点的に、勉強や制作をおこなおうと思いました。</a:t>
            </a:r>
            <a:endParaRPr lang="en-US" altLang="ja-JP" dirty="0"/>
          </a:p>
          <a:p>
            <a:endParaRPr kumimoji="1" lang="en-US" altLang="ja-JP" dirty="0"/>
          </a:p>
          <a:p>
            <a:r>
              <a:rPr kumimoji="1" lang="ja-JP" altLang="en-US" dirty="0"/>
              <a:t>課題も多いですが、制作を通して、学びも多く有意義な時間を過ごせたと感じています。</a:t>
            </a:r>
          </a:p>
        </p:txBody>
      </p:sp>
      <p:sp>
        <p:nvSpPr>
          <p:cNvPr id="4" name="スライド番号プレースホルダー 3"/>
          <p:cNvSpPr>
            <a:spLocks noGrp="1"/>
          </p:cNvSpPr>
          <p:nvPr>
            <p:ph type="sldNum" sz="quarter" idx="5"/>
          </p:nvPr>
        </p:nvSpPr>
        <p:spPr/>
        <p:txBody>
          <a:bodyPr/>
          <a:lstStyle/>
          <a:p>
            <a:fld id="{81746AFC-589A-40DD-9A39-0E60F98ACAE8}" type="slidenum">
              <a:rPr kumimoji="1" lang="ja-JP" altLang="en-US" smtClean="0"/>
              <a:t>16</a:t>
            </a:fld>
            <a:endParaRPr kumimoji="1" lang="ja-JP" altLang="en-US"/>
          </a:p>
        </p:txBody>
      </p:sp>
    </p:spTree>
    <p:extLst>
      <p:ext uri="{BB962C8B-B14F-4D97-AF65-F5344CB8AC3E}">
        <p14:creationId xmlns:p14="http://schemas.microsoft.com/office/powerpoint/2010/main" val="1167687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以上で発表を終わります。</a:t>
            </a:r>
            <a:br>
              <a:rPr kumimoji="1" lang="en-US" altLang="ja-JP" dirty="0"/>
            </a:br>
            <a:r>
              <a:rPr kumimoji="1" lang="ja-JP" altLang="en-US" dirty="0"/>
              <a:t>ご清聴ありがとうございました。</a:t>
            </a:r>
          </a:p>
        </p:txBody>
      </p:sp>
      <p:sp>
        <p:nvSpPr>
          <p:cNvPr id="4" name="スライド番号プレースホルダー 3"/>
          <p:cNvSpPr>
            <a:spLocks noGrp="1"/>
          </p:cNvSpPr>
          <p:nvPr>
            <p:ph type="sldNum" sz="quarter" idx="5"/>
          </p:nvPr>
        </p:nvSpPr>
        <p:spPr/>
        <p:txBody>
          <a:bodyPr/>
          <a:lstStyle/>
          <a:p>
            <a:fld id="{81746AFC-589A-40DD-9A39-0E60F98ACAE8}" type="slidenum">
              <a:rPr kumimoji="1" lang="ja-JP" altLang="en-US" smtClean="0"/>
              <a:t>17</a:t>
            </a:fld>
            <a:endParaRPr kumimoji="1" lang="ja-JP" altLang="en-US"/>
          </a:p>
        </p:txBody>
      </p:sp>
    </p:spTree>
    <p:extLst>
      <p:ext uri="{BB962C8B-B14F-4D97-AF65-F5344CB8AC3E}">
        <p14:creationId xmlns:p14="http://schemas.microsoft.com/office/powerpoint/2010/main" val="3793028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発表内容はこのようになっています。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1746AFC-589A-40DD-9A39-0E60F98ACAE8}" type="slidenum">
              <a:rPr kumimoji="1" lang="ja-JP" altLang="en-US" smtClean="0"/>
              <a:t>2</a:t>
            </a:fld>
            <a:endParaRPr kumimoji="1" lang="ja-JP" altLang="en-US"/>
          </a:p>
        </p:txBody>
      </p:sp>
    </p:spTree>
    <p:extLst>
      <p:ext uri="{BB962C8B-B14F-4D97-AF65-F5344CB8AC3E}">
        <p14:creationId xmlns:p14="http://schemas.microsoft.com/office/powerpoint/2010/main" val="256763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まずは、テーマについてです。</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1746AFC-589A-40DD-9A39-0E60F98ACAE8}" type="slidenum">
              <a:rPr kumimoji="1" lang="ja-JP" altLang="en-US" smtClean="0"/>
              <a:t>3</a:t>
            </a:fld>
            <a:endParaRPr kumimoji="1" lang="ja-JP" altLang="en-US"/>
          </a:p>
        </p:txBody>
      </p:sp>
    </p:spTree>
    <p:extLst>
      <p:ext uri="{BB962C8B-B14F-4D97-AF65-F5344CB8AC3E}">
        <p14:creationId xmlns:p14="http://schemas.microsoft.com/office/powerpoint/2010/main" val="321171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テーマは、観葉植物ショップの</a:t>
            </a:r>
            <a:r>
              <a:rPr kumimoji="1" lang="en-US" altLang="ja-JP" dirty="0"/>
              <a:t>WEB</a:t>
            </a:r>
            <a:r>
              <a:rPr kumimoji="1" lang="ja-JP" altLang="en-US" dirty="0"/>
              <a:t>サイトです。</a:t>
            </a:r>
            <a:endParaRPr kumimoji="1" lang="en-US" altLang="ja-JP" dirty="0"/>
          </a:p>
          <a:p>
            <a:r>
              <a:rPr lang="ja-JP" altLang="en-US" dirty="0"/>
              <a:t>ショップは架空のもので、依頼を受けた体で制作しました。</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1746AFC-589A-40DD-9A39-0E60F98ACAE8}" type="slidenum">
              <a:rPr kumimoji="1" lang="ja-JP" altLang="en-US" smtClean="0"/>
              <a:t>4</a:t>
            </a:fld>
            <a:endParaRPr kumimoji="1" lang="ja-JP" altLang="en-US"/>
          </a:p>
        </p:txBody>
      </p:sp>
    </p:spTree>
    <p:extLst>
      <p:ext uri="{BB962C8B-B14F-4D97-AF65-F5344CB8AC3E}">
        <p14:creationId xmlns:p14="http://schemas.microsoft.com/office/powerpoint/2010/main" val="1478369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ターゲットユーザーは</a:t>
            </a:r>
            <a:r>
              <a:rPr lang="en-US" altLang="ja-JP" dirty="0"/>
              <a:t>20</a:t>
            </a:r>
            <a:r>
              <a:rPr lang="ja-JP" altLang="en-US" dirty="0"/>
              <a:t>～</a:t>
            </a:r>
            <a:r>
              <a:rPr lang="en-US" altLang="ja-JP" dirty="0"/>
              <a:t>40</a:t>
            </a:r>
            <a:r>
              <a:rPr lang="ja-JP" altLang="en-US" dirty="0"/>
              <a:t>代の男性で、</a:t>
            </a:r>
            <a:endParaRPr lang="en-US" altLang="ja-JP" dirty="0"/>
          </a:p>
          <a:p>
            <a:r>
              <a:rPr kumimoji="1" lang="ja-JP" altLang="en-US" dirty="0"/>
              <a:t>制作理由は観葉植物になじみのない層にも魅力を伝えたいと思ったからです。</a:t>
            </a:r>
          </a:p>
        </p:txBody>
      </p:sp>
      <p:sp>
        <p:nvSpPr>
          <p:cNvPr id="4" name="スライド番号プレースホルダー 3"/>
          <p:cNvSpPr>
            <a:spLocks noGrp="1"/>
          </p:cNvSpPr>
          <p:nvPr>
            <p:ph type="sldNum" sz="quarter" idx="5"/>
          </p:nvPr>
        </p:nvSpPr>
        <p:spPr/>
        <p:txBody>
          <a:bodyPr/>
          <a:lstStyle/>
          <a:p>
            <a:fld id="{81746AFC-589A-40DD-9A39-0E60F98ACAE8}" type="slidenum">
              <a:rPr kumimoji="1" lang="ja-JP" altLang="en-US" smtClean="0"/>
              <a:t>5</a:t>
            </a:fld>
            <a:endParaRPr kumimoji="1" lang="ja-JP" altLang="en-US"/>
          </a:p>
        </p:txBody>
      </p:sp>
    </p:spTree>
    <p:extLst>
      <p:ext uri="{BB962C8B-B14F-4D97-AF65-F5344CB8AC3E}">
        <p14:creationId xmlns:p14="http://schemas.microsoft.com/office/powerpoint/2010/main" val="15906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それでは、制作にあたってのポイントです。</a:t>
            </a:r>
            <a:endParaRPr kumimoji="1" lang="ja-JP" altLang="en-US" dirty="0"/>
          </a:p>
        </p:txBody>
      </p:sp>
      <p:sp>
        <p:nvSpPr>
          <p:cNvPr id="4" name="スライド番号プレースホルダー 3"/>
          <p:cNvSpPr>
            <a:spLocks noGrp="1"/>
          </p:cNvSpPr>
          <p:nvPr>
            <p:ph type="sldNum" sz="quarter" idx="5"/>
          </p:nvPr>
        </p:nvSpPr>
        <p:spPr/>
        <p:txBody>
          <a:bodyPr/>
          <a:lstStyle/>
          <a:p>
            <a:fld id="{81746AFC-589A-40DD-9A39-0E60F98ACAE8}" type="slidenum">
              <a:rPr kumimoji="1" lang="ja-JP" altLang="en-US" smtClean="0"/>
              <a:t>6</a:t>
            </a:fld>
            <a:endParaRPr kumimoji="1" lang="ja-JP" altLang="en-US"/>
          </a:p>
        </p:txBody>
      </p:sp>
    </p:spTree>
    <p:extLst>
      <p:ext uri="{BB962C8B-B14F-4D97-AF65-F5344CB8AC3E}">
        <p14:creationId xmlns:p14="http://schemas.microsoft.com/office/powerpoint/2010/main" val="3080476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ターゲットを男性に絞っているので、レイアウトに関してはすっきりとさせ、若い世代のスマホ閲覧に対応して、レスポンシブにしました。</a:t>
            </a:r>
            <a:endParaRPr lang="en-US" altLang="ja-JP" dirty="0"/>
          </a:p>
          <a:p>
            <a:r>
              <a:rPr lang="ja-JP" altLang="en-US" dirty="0"/>
              <a:t>また、閲覧者の興味を引くため、ページの最初の部分は、</a:t>
            </a:r>
            <a:r>
              <a:rPr lang="en-US" altLang="ja-JP" dirty="0"/>
              <a:t>jQuery</a:t>
            </a:r>
            <a:r>
              <a:rPr lang="ja-JP" altLang="en-US" dirty="0"/>
              <a:t>などを用い、動きをつけるようにしています。</a:t>
            </a:r>
            <a:endParaRPr lang="en-US" altLang="ja-JP" dirty="0"/>
          </a:p>
          <a:p>
            <a:r>
              <a:rPr kumimoji="1" lang="ja-JP" altLang="en-US" dirty="0"/>
              <a:t>配色は全体的に落ち着いたトーンに</a:t>
            </a:r>
            <a:r>
              <a:rPr lang="ja-JP" altLang="en-US" dirty="0"/>
              <a:t>なっています。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81746AFC-589A-40DD-9A39-0E60F98ACAE8}" type="slidenum">
              <a:rPr kumimoji="1" lang="ja-JP" altLang="en-US" smtClean="0"/>
              <a:t>7</a:t>
            </a:fld>
            <a:endParaRPr kumimoji="1" lang="ja-JP" altLang="en-US"/>
          </a:p>
        </p:txBody>
      </p:sp>
    </p:spTree>
    <p:extLst>
      <p:ext uri="{BB962C8B-B14F-4D97-AF65-F5344CB8AC3E}">
        <p14:creationId xmlns:p14="http://schemas.microsoft.com/office/powerpoint/2010/main" val="3076679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それでは、サイトの説明をします。</a:t>
            </a:r>
            <a:endParaRPr kumimoji="1" lang="ja-JP" altLang="en-US" dirty="0"/>
          </a:p>
        </p:txBody>
      </p:sp>
      <p:sp>
        <p:nvSpPr>
          <p:cNvPr id="4" name="スライド番号プレースホルダー 3"/>
          <p:cNvSpPr>
            <a:spLocks noGrp="1"/>
          </p:cNvSpPr>
          <p:nvPr>
            <p:ph type="sldNum" sz="quarter" idx="5"/>
          </p:nvPr>
        </p:nvSpPr>
        <p:spPr/>
        <p:txBody>
          <a:bodyPr/>
          <a:lstStyle/>
          <a:p>
            <a:fld id="{81746AFC-589A-40DD-9A39-0E60F98ACAE8}" type="slidenum">
              <a:rPr kumimoji="1" lang="ja-JP" altLang="en-US" smtClean="0"/>
              <a:t>8</a:t>
            </a:fld>
            <a:endParaRPr kumimoji="1" lang="ja-JP" altLang="en-US"/>
          </a:p>
        </p:txBody>
      </p:sp>
    </p:spTree>
    <p:extLst>
      <p:ext uri="{BB962C8B-B14F-4D97-AF65-F5344CB8AC3E}">
        <p14:creationId xmlns:p14="http://schemas.microsoft.com/office/powerpoint/2010/main" val="212060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0" y="38100"/>
            <a:ext cx="685800" cy="514350"/>
          </a:xfrm>
        </p:spPr>
      </p:sp>
      <p:sp>
        <p:nvSpPr>
          <p:cNvPr id="3" name="ノート プレースホルダー 2"/>
          <p:cNvSpPr>
            <a:spLocks noGrp="1"/>
          </p:cNvSpPr>
          <p:nvPr>
            <p:ph type="body" idx="1"/>
          </p:nvPr>
        </p:nvSpPr>
        <p:spPr>
          <a:xfrm>
            <a:off x="685800" y="38100"/>
            <a:ext cx="5486400" cy="8788400"/>
          </a:xfrm>
        </p:spPr>
        <p:txBody>
          <a:bodyPr/>
          <a:lstStyle/>
          <a:p>
            <a:r>
              <a:rPr lang="ja-JP" altLang="en-US" dirty="0"/>
              <a:t>（トップページ）</a:t>
            </a:r>
            <a:br>
              <a:rPr lang="en-US" altLang="ja-JP" dirty="0"/>
            </a:br>
            <a:r>
              <a:rPr lang="ja-JP" altLang="en-US" dirty="0"/>
              <a:t>左上にはロゴを配置しています。サイトのコンセプトを反映したものが欲しかったので、自分でイラストレーターを使って作成しました。</a:t>
            </a:r>
            <a:endParaRPr lang="en-US" altLang="ja-JP" dirty="0"/>
          </a:p>
          <a:p>
            <a:endParaRPr kumimoji="1" lang="en-US" altLang="ja-JP" dirty="0"/>
          </a:p>
          <a:p>
            <a:r>
              <a:rPr lang="ja-JP" altLang="en-US" dirty="0"/>
              <a:t>右上にはナビゲーションメニューを配置して、サイト内の移動がしやすいようになっています。</a:t>
            </a:r>
            <a:br>
              <a:rPr lang="en-US" altLang="ja-JP" dirty="0"/>
            </a:br>
            <a:br>
              <a:rPr lang="en-US" altLang="ja-JP" dirty="0"/>
            </a:br>
            <a:r>
              <a:rPr lang="ja-JP" altLang="en-US" dirty="0"/>
              <a:t>ファーストビューは訪問者の興味を引きたいと考え、</a:t>
            </a:r>
            <a:r>
              <a:rPr lang="en-US" altLang="ja-JP" dirty="0"/>
              <a:t>jQuery</a:t>
            </a:r>
            <a:r>
              <a:rPr lang="ja-JP" altLang="en-US" dirty="0"/>
              <a:t>を使ってスライドショーをつくりました。</a:t>
            </a:r>
            <a:br>
              <a:rPr lang="en-US" altLang="ja-JP" dirty="0"/>
            </a:br>
            <a:br>
              <a:rPr lang="en-US" altLang="ja-JP" dirty="0"/>
            </a:br>
            <a:r>
              <a:rPr lang="ja-JP" altLang="en-US" dirty="0"/>
              <a:t>下にスクロールするとヘッダーのナビゲーションが固定されます。これは</a:t>
            </a:r>
            <a:r>
              <a:rPr lang="en-US" altLang="ja-JP" dirty="0"/>
              <a:t>CSS</a:t>
            </a:r>
            <a:r>
              <a:rPr lang="ja-JP" altLang="en-US" dirty="0"/>
              <a:t>を使っています。</a:t>
            </a:r>
            <a:endParaRPr lang="en-US" altLang="ja-JP" dirty="0"/>
          </a:p>
          <a:p>
            <a:endParaRPr kumimoji="1" lang="en-US" altLang="ja-JP" dirty="0"/>
          </a:p>
          <a:p>
            <a:r>
              <a:rPr lang="ja-JP" altLang="en-US" dirty="0"/>
              <a:t>進んでいくと、お店のコンセプト、インフォメーション、お問い合わせについて表示していきます。それぞれのページへのリンクをつくってあるので、上部のナビ以外からも、ページを移動することが可能です。</a:t>
            </a:r>
            <a:endParaRPr lang="en-US" altLang="ja-JP" dirty="0"/>
          </a:p>
          <a:p>
            <a:endParaRPr kumimoji="1" lang="en-US" altLang="ja-JP" dirty="0"/>
          </a:p>
          <a:p>
            <a:r>
              <a:rPr lang="ja-JP" altLang="en-US" dirty="0"/>
              <a:t>ページの下部には、ご利用ガイドなどのナビゲーションメニューを配置しています。</a:t>
            </a:r>
            <a:endParaRPr lang="en-US" altLang="ja-JP" dirty="0"/>
          </a:p>
          <a:p>
            <a:endParaRPr kumimoji="1" lang="en-US" altLang="ja-JP" dirty="0"/>
          </a:p>
          <a:p>
            <a:endParaRPr lang="en-US" altLang="ja-JP" dirty="0"/>
          </a:p>
          <a:p>
            <a:r>
              <a:rPr kumimoji="1" lang="ja-JP" altLang="en-US" dirty="0"/>
              <a:t>（コンセプトページ）</a:t>
            </a:r>
            <a:br>
              <a:rPr kumimoji="1" lang="en-US" altLang="ja-JP" dirty="0"/>
            </a:br>
            <a:r>
              <a:rPr kumimoji="1" lang="ja-JP" altLang="en-US" dirty="0"/>
              <a:t>ページの最初の部分には、お店の雰囲気を表現できるような画像を、フェードインで表示しています。ここは、</a:t>
            </a:r>
            <a:r>
              <a:rPr kumimoji="1" lang="en-US" altLang="ja-JP" dirty="0"/>
              <a:t>CSS</a:t>
            </a:r>
            <a:r>
              <a:rPr kumimoji="1" lang="ja-JP" altLang="en-US" dirty="0"/>
              <a:t>を使っています。</a:t>
            </a:r>
            <a:br>
              <a:rPr kumimoji="1" lang="en-US" altLang="ja-JP" dirty="0"/>
            </a:br>
            <a:br>
              <a:rPr kumimoji="1" lang="en-US" altLang="ja-JP" dirty="0"/>
            </a:br>
            <a:r>
              <a:rPr kumimoji="1" lang="ja-JP" altLang="en-US" dirty="0"/>
              <a:t>その下には、店長のメッセージがあり、ショップのコンセプトを伝えています。</a:t>
            </a:r>
            <a:endParaRPr kumimoji="1" lang="en-US" altLang="ja-JP" dirty="0"/>
          </a:p>
          <a:p>
            <a:endParaRPr lang="en-US" altLang="ja-JP" dirty="0"/>
          </a:p>
          <a:p>
            <a:r>
              <a:rPr kumimoji="1" lang="ja-JP" altLang="en-US" dirty="0"/>
              <a:t>（プロダクトページ）</a:t>
            </a:r>
            <a:endParaRPr kumimoji="1" lang="en-US" altLang="ja-JP" dirty="0"/>
          </a:p>
          <a:p>
            <a:r>
              <a:rPr lang="ja-JP" altLang="en-US" dirty="0"/>
              <a:t>商品についての説明ページです。画像にカーソルを合わせると、商品名と画像にエフェクトがかかります。これは</a:t>
            </a:r>
            <a:r>
              <a:rPr lang="en-US" altLang="ja-JP" dirty="0" err="1"/>
              <a:t>Jquery</a:t>
            </a:r>
            <a:r>
              <a:rPr lang="ja-JP" altLang="en-US" dirty="0"/>
              <a:t>を使っています。</a:t>
            </a:r>
            <a:endParaRPr lang="en-US" altLang="ja-JP" dirty="0"/>
          </a:p>
          <a:p>
            <a:endParaRPr kumimoji="1" lang="en-US" altLang="ja-JP" dirty="0"/>
          </a:p>
          <a:p>
            <a:r>
              <a:rPr lang="ja-JP" altLang="en-US" dirty="0"/>
              <a:t>（インフォメーション）</a:t>
            </a:r>
            <a:endParaRPr lang="en-US" altLang="ja-JP" dirty="0"/>
          </a:p>
          <a:p>
            <a:r>
              <a:rPr kumimoji="1" lang="ja-JP" altLang="en-US" dirty="0"/>
              <a:t>インフォメーションには、ショップからのお知らせをのせています。</a:t>
            </a:r>
            <a:br>
              <a:rPr kumimoji="1" lang="en-US" altLang="ja-JP" dirty="0"/>
            </a:br>
            <a:br>
              <a:rPr kumimoji="1" lang="en-US" altLang="ja-JP" dirty="0"/>
            </a:br>
            <a:r>
              <a:rPr kumimoji="1" lang="ja-JP" altLang="en-US" dirty="0"/>
              <a:t>（コンタクトページ）</a:t>
            </a:r>
            <a:endParaRPr kumimoji="1" lang="en-US" altLang="ja-JP" dirty="0"/>
          </a:p>
          <a:p>
            <a:r>
              <a:rPr lang="ja-JP" altLang="en-US" dirty="0"/>
              <a:t>お問い合わせページです。ここに関してはまたのちほど説明します。</a:t>
            </a:r>
            <a:endParaRPr lang="en-US" altLang="ja-JP" dirty="0"/>
          </a:p>
          <a:p>
            <a:endParaRPr kumimoji="1" lang="en-US" altLang="ja-JP" dirty="0"/>
          </a:p>
          <a:p>
            <a:r>
              <a:rPr kumimoji="1" lang="ja-JP" altLang="en-US" dirty="0"/>
              <a:t>（下部ナビゲーションメニュー）</a:t>
            </a:r>
            <a:endParaRPr kumimoji="1" lang="en-US" altLang="ja-JP" dirty="0"/>
          </a:p>
          <a:p>
            <a:endParaRPr lang="en-US" altLang="ja-JP" dirty="0"/>
          </a:p>
          <a:p>
            <a:r>
              <a:rPr kumimoji="1" lang="ja-JP" altLang="en-US" dirty="0"/>
              <a:t>下部のナビゲーションメニューには、ご利用ガイド、ご利用規約、特定商品に基づく表示</a:t>
            </a:r>
            <a:r>
              <a:rPr lang="ja-JP" altLang="en-US" dirty="0"/>
              <a:t>、プライバシーポリシーを設置しています。</a:t>
            </a:r>
            <a:endParaRPr lang="en-US" altLang="ja-JP" dirty="0"/>
          </a:p>
          <a:p>
            <a:endParaRPr kumimoji="1" lang="en-US" altLang="ja-JP" dirty="0"/>
          </a:p>
          <a:p>
            <a:r>
              <a:rPr lang="ja-JP" altLang="en-US" dirty="0"/>
              <a:t>画面についてですが、アイキャッチ用の画像と、タイトルと説明文だけのシンプルなつくりになっています。フッターメニューのページに関しては、似たような内容なので、スタイルも使いまわしています。</a:t>
            </a:r>
            <a:br>
              <a:rPr kumimoji="1" lang="en-US" altLang="ja-JP" dirty="0"/>
            </a:b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1746AFC-589A-40DD-9A39-0E60F98ACAE8}" type="slidenum">
              <a:rPr kumimoji="1" lang="ja-JP" altLang="en-US" smtClean="0"/>
              <a:t>9</a:t>
            </a:fld>
            <a:endParaRPr kumimoji="1" lang="ja-JP" altLang="en-US"/>
          </a:p>
        </p:txBody>
      </p:sp>
    </p:spTree>
    <p:extLst>
      <p:ext uri="{BB962C8B-B14F-4D97-AF65-F5344CB8AC3E}">
        <p14:creationId xmlns:p14="http://schemas.microsoft.com/office/powerpoint/2010/main" val="3108858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22363"/>
            <a:ext cx="7772400" cy="2387600"/>
          </a:xfrm>
          <a:noFill/>
        </p:spPr>
        <p:txBody>
          <a:bodyPr anchor="b"/>
          <a:lstStyle>
            <a:lvl1pPr marL="0" indent="0" algn="ctr">
              <a:defRPr sz="6000">
                <a:solidFill>
                  <a:schemeClr val="bg1">
                    <a:lumMod val="50000"/>
                  </a:schemeClr>
                </a:solidFill>
              </a:defRPr>
            </a:lvl1pPr>
          </a:lstStyle>
          <a:p>
            <a:r>
              <a:rPr lang="ja-JP" altLang="en-US" dirty="0"/>
              <a:t>卒業制作</a:t>
            </a:r>
            <a:br>
              <a:rPr lang="en-US" altLang="ja-JP" dirty="0"/>
            </a:br>
            <a:r>
              <a:rPr lang="ja-JP" altLang="en-US" dirty="0"/>
              <a:t>中間発表</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94C3E0C1-EC6E-41F8-8819-6187BB4F9FF3}" type="datetimeFigureOut">
              <a:rPr kumimoji="1" lang="ja-JP" altLang="en-US" smtClean="0"/>
              <a:t>2023/5/17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400080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75000"/>
            </a:schemeClr>
          </a:solidFill>
        </p:spPr>
        <p:txBody>
          <a:bodyPr/>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4C3E0C1-EC6E-41F8-8819-6187BB4F9FF3}" type="datetimeFigureOut">
              <a:rPr kumimoji="1" lang="ja-JP" altLang="en-US" smtClean="0"/>
              <a:t>2023/5/17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DB20D1-7166-4EFD-8990-7039C9866C13}" type="slidenum">
              <a:rPr kumimoji="1" lang="ja-JP" altLang="en-US" smtClean="0"/>
              <a:t>‹#›</a:t>
            </a:fld>
            <a:endParaRPr kumimoji="1" lang="ja-JP" altLang="en-US"/>
          </a:p>
        </p:txBody>
      </p:sp>
    </p:spTree>
    <p:extLst>
      <p:ext uri="{BB962C8B-B14F-4D97-AF65-F5344CB8AC3E}">
        <p14:creationId xmlns:p14="http://schemas.microsoft.com/office/powerpoint/2010/main" val="174096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solidFill>
            <a:schemeClr val="accent1">
              <a:lumMod val="75000"/>
            </a:schemeClr>
          </a:solidFill>
        </p:spPr>
        <p:txBody>
          <a:bodyPr vert="eaVert"/>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4C3E0C1-EC6E-41F8-8819-6187BB4F9FF3}" type="datetimeFigureOut">
              <a:rPr kumimoji="1" lang="ja-JP" altLang="en-US" smtClean="0"/>
              <a:t>2023/5/17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DB20D1-7166-4EFD-8990-7039C9866C13}" type="slidenum">
              <a:rPr kumimoji="1" lang="ja-JP" altLang="en-US" smtClean="0"/>
              <a:t>‹#›</a:t>
            </a:fld>
            <a:endParaRPr kumimoji="1" lang="ja-JP" altLang="en-US"/>
          </a:p>
        </p:txBody>
      </p:sp>
    </p:spTree>
    <p:extLst>
      <p:ext uri="{BB962C8B-B14F-4D97-AF65-F5344CB8AC3E}">
        <p14:creationId xmlns:p14="http://schemas.microsoft.com/office/powerpoint/2010/main" val="385407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0" y="-5809"/>
            <a:ext cx="9144000" cy="811925"/>
          </a:xfrm>
          <a:solidFill>
            <a:schemeClr val="tx2">
              <a:lumMod val="60000"/>
              <a:lumOff val="40000"/>
            </a:schemeClr>
          </a:solidFill>
        </p:spPr>
        <p:txBody>
          <a:bodyPr/>
          <a:lstStyle>
            <a:lvl1pPr marL="363538" indent="0">
              <a:defRPr>
                <a:solidFill>
                  <a:schemeClr val="bg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628650" y="1029515"/>
            <a:ext cx="7886700" cy="514744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94C3E0C1-EC6E-41F8-8819-6187BB4F9FF3}" type="datetimeFigureOut">
              <a:rPr kumimoji="1" lang="ja-JP" altLang="en-US" smtClean="0"/>
              <a:t>2023/5/17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6958991" y="217590"/>
            <a:ext cx="2057400" cy="365125"/>
          </a:xfrm>
        </p:spPr>
        <p:txBody>
          <a:bodyPr/>
          <a:lstStyle>
            <a:lvl1pPr>
              <a:defRPr sz="4400">
                <a:solidFill>
                  <a:schemeClr val="bg1"/>
                </a:solidFill>
              </a:defRPr>
            </a:lvl1pPr>
          </a:lstStyle>
          <a:p>
            <a:fld id="{25DB20D1-7166-4EFD-8990-7039C9866C13}" type="slidenum">
              <a:rPr kumimoji="1" lang="ja-JP" altLang="en-US" smtClean="0"/>
              <a:pPr/>
              <a:t>‹#›</a:t>
            </a:fld>
            <a:endParaRPr kumimoji="1" lang="ja-JP" altLang="en-US" dirty="0"/>
          </a:p>
        </p:txBody>
      </p:sp>
    </p:spTree>
    <p:extLst>
      <p:ext uri="{BB962C8B-B14F-4D97-AF65-F5344CB8AC3E}">
        <p14:creationId xmlns:p14="http://schemas.microsoft.com/office/powerpoint/2010/main" val="48021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solidFill>
            <a:schemeClr val="tx2">
              <a:lumMod val="60000"/>
              <a:lumOff val="40000"/>
            </a:schemeClr>
          </a:solidFill>
        </p:spPr>
        <p:txBody>
          <a:bodyPr anchor="b"/>
          <a:lstStyle>
            <a:lvl1pPr>
              <a:defRPr sz="6000">
                <a:solidFill>
                  <a:schemeClr val="bg1"/>
                </a:solidFill>
              </a:defRPr>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4C3E0C1-EC6E-41F8-8819-6187BB4F9FF3}" type="datetimeFigureOut">
              <a:rPr kumimoji="1" lang="ja-JP" altLang="en-US" smtClean="0"/>
              <a:t>2023/5/17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DB20D1-7166-4EFD-8990-7039C9866C13}" type="slidenum">
              <a:rPr kumimoji="1" lang="ja-JP" altLang="en-US" smtClean="0"/>
              <a:t>‹#›</a:t>
            </a:fld>
            <a:endParaRPr kumimoji="1" lang="ja-JP" altLang="en-US" dirty="0"/>
          </a:p>
        </p:txBody>
      </p:sp>
    </p:spTree>
    <p:extLst>
      <p:ext uri="{BB962C8B-B14F-4D97-AF65-F5344CB8AC3E}">
        <p14:creationId xmlns:p14="http://schemas.microsoft.com/office/powerpoint/2010/main" val="3880908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a:lstStyle>
            <a:lvl1pPr>
              <a:defRPr>
                <a:solidFill>
                  <a:schemeClr val="bg1"/>
                </a:solidFill>
              </a:defRPr>
            </a:lvl1p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4C3E0C1-EC6E-41F8-8819-6187BB4F9FF3}" type="datetimeFigureOut">
              <a:rPr kumimoji="1" lang="ja-JP" altLang="en-US" smtClean="0"/>
              <a:t>2023/5/17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5DB20D1-7166-4EFD-8990-7039C9866C13}" type="slidenum">
              <a:rPr kumimoji="1" lang="ja-JP" altLang="en-US" smtClean="0"/>
              <a:pPr/>
              <a:t>‹#›</a:t>
            </a:fld>
            <a:endParaRPr kumimoji="1" lang="ja-JP" altLang="en-US" dirty="0"/>
          </a:p>
        </p:txBody>
      </p:sp>
    </p:spTree>
    <p:extLst>
      <p:ext uri="{BB962C8B-B14F-4D97-AF65-F5344CB8AC3E}">
        <p14:creationId xmlns:p14="http://schemas.microsoft.com/office/powerpoint/2010/main" val="319683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solidFill>
            <a:schemeClr val="tx2">
              <a:lumMod val="60000"/>
              <a:lumOff val="40000"/>
            </a:schemeClr>
          </a:solidFill>
        </p:spPr>
        <p:txBody>
          <a:bodyPr/>
          <a:lstStyle>
            <a:lvl1pPr>
              <a:defRPr>
                <a:solidFill>
                  <a:schemeClr val="bg1"/>
                </a:solidFill>
              </a:defRPr>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4C3E0C1-EC6E-41F8-8819-6187BB4F9FF3}" type="datetimeFigureOut">
              <a:rPr kumimoji="1" lang="ja-JP" altLang="en-US" smtClean="0"/>
              <a:t>2023/5/17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5DB20D1-7166-4EFD-8990-7039C9866C13}" type="slidenum">
              <a:rPr kumimoji="1" lang="ja-JP" altLang="en-US" smtClean="0"/>
              <a:t>‹#›</a:t>
            </a:fld>
            <a:endParaRPr kumimoji="1" lang="ja-JP" altLang="en-US"/>
          </a:p>
        </p:txBody>
      </p:sp>
    </p:spTree>
    <p:extLst>
      <p:ext uri="{BB962C8B-B14F-4D97-AF65-F5344CB8AC3E}">
        <p14:creationId xmlns:p14="http://schemas.microsoft.com/office/powerpoint/2010/main" val="150792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75000"/>
            </a:schemeClr>
          </a:solidFill>
        </p:spPr>
        <p:txBody>
          <a:bodyPr/>
          <a:lstStyle>
            <a:lvl1pPr>
              <a:defRPr>
                <a:solidFill>
                  <a:schemeClr val="bg1"/>
                </a:solidFill>
              </a:defRPr>
            </a:lvl1p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94C3E0C1-EC6E-41F8-8819-6187BB4F9FF3}" type="datetimeFigureOut">
              <a:rPr kumimoji="1" lang="ja-JP" altLang="en-US" smtClean="0"/>
              <a:t>2023/5/17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5DB20D1-7166-4EFD-8990-7039C9866C13}" type="slidenum">
              <a:rPr kumimoji="1" lang="ja-JP" altLang="en-US" smtClean="0"/>
              <a:pPr/>
              <a:t>‹#›</a:t>
            </a:fld>
            <a:endParaRPr kumimoji="1" lang="ja-JP" altLang="en-US" dirty="0"/>
          </a:p>
        </p:txBody>
      </p:sp>
    </p:spTree>
    <p:extLst>
      <p:ext uri="{BB962C8B-B14F-4D97-AF65-F5344CB8AC3E}">
        <p14:creationId xmlns:p14="http://schemas.microsoft.com/office/powerpoint/2010/main" val="248207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3E0C1-EC6E-41F8-8819-6187BB4F9FF3}" type="datetimeFigureOut">
              <a:rPr kumimoji="1" lang="ja-JP" altLang="en-US" smtClean="0"/>
              <a:t>2023/5/17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5DB20D1-7166-4EFD-8990-7039C9866C13}" type="slidenum">
              <a:rPr kumimoji="1" lang="ja-JP" altLang="en-US" smtClean="0"/>
              <a:t>‹#›</a:t>
            </a:fld>
            <a:endParaRPr kumimoji="1" lang="ja-JP" altLang="en-US"/>
          </a:p>
        </p:txBody>
      </p:sp>
    </p:spTree>
    <p:extLst>
      <p:ext uri="{BB962C8B-B14F-4D97-AF65-F5344CB8AC3E}">
        <p14:creationId xmlns:p14="http://schemas.microsoft.com/office/powerpoint/2010/main" val="225977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solidFill>
            <a:schemeClr val="accent4">
              <a:lumMod val="75000"/>
            </a:schemeClr>
          </a:solidFill>
        </p:spPr>
        <p:txBody>
          <a:bodyPr anchor="b"/>
          <a:lstStyle>
            <a:lvl1pPr>
              <a:defRPr sz="320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4C3E0C1-EC6E-41F8-8819-6187BB4F9FF3}" type="datetimeFigureOut">
              <a:rPr kumimoji="1" lang="ja-JP" altLang="en-US" smtClean="0"/>
              <a:t>2023/5/17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DB20D1-7166-4EFD-8990-7039C9866C13}" type="slidenum">
              <a:rPr kumimoji="1" lang="ja-JP" altLang="en-US" smtClean="0"/>
              <a:t>‹#›</a:t>
            </a:fld>
            <a:endParaRPr kumimoji="1" lang="ja-JP" altLang="en-US"/>
          </a:p>
        </p:txBody>
      </p:sp>
    </p:spTree>
    <p:extLst>
      <p:ext uri="{BB962C8B-B14F-4D97-AF65-F5344CB8AC3E}">
        <p14:creationId xmlns:p14="http://schemas.microsoft.com/office/powerpoint/2010/main" val="287481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solidFill>
            <a:schemeClr val="accent4">
              <a:lumMod val="75000"/>
            </a:schemeClr>
          </a:solidFill>
        </p:spPr>
        <p:txBody>
          <a:bodyPr anchor="b"/>
          <a:lstStyle>
            <a:lvl1pPr>
              <a:defRPr sz="3200"/>
            </a:lvl1pPr>
          </a:lstStyle>
          <a:p>
            <a:r>
              <a:rPr lang="ja-JP" altLang="en-US" dirty="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4C3E0C1-EC6E-41F8-8819-6187BB4F9FF3}" type="datetimeFigureOut">
              <a:rPr kumimoji="1" lang="ja-JP" altLang="en-US" smtClean="0"/>
              <a:t>2023/5/17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DB20D1-7166-4EFD-8990-7039C9866C13}" type="slidenum">
              <a:rPr kumimoji="1" lang="ja-JP" altLang="en-US" smtClean="0"/>
              <a:t>‹#›</a:t>
            </a:fld>
            <a:endParaRPr kumimoji="1" lang="ja-JP" altLang="en-US"/>
          </a:p>
        </p:txBody>
      </p:sp>
    </p:spTree>
    <p:extLst>
      <p:ext uri="{BB962C8B-B14F-4D97-AF65-F5344CB8AC3E}">
        <p14:creationId xmlns:p14="http://schemas.microsoft.com/office/powerpoint/2010/main" val="2606016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5809"/>
            <a:ext cx="9144000" cy="811925"/>
          </a:xfrm>
          <a:prstGeom prst="rect">
            <a:avLst/>
          </a:prstGeom>
          <a:solidFill>
            <a:schemeClr val="tx2">
              <a:lumMod val="60000"/>
              <a:lumOff val="40000"/>
            </a:schemeClr>
          </a:solidFill>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3E0C1-EC6E-41F8-8819-6187BB4F9FF3}" type="datetimeFigureOut">
              <a:rPr kumimoji="1" lang="ja-JP" altLang="en-US" smtClean="0"/>
              <a:t>2023/5/17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46199" y="217590"/>
            <a:ext cx="2057400" cy="365125"/>
          </a:xfrm>
          <a:prstGeom prst="rect">
            <a:avLst/>
          </a:prstGeom>
        </p:spPr>
        <p:txBody>
          <a:bodyPr vert="horz" lIns="91440" tIns="45720" rIns="91440" bIns="45720" rtlCol="0" anchor="ctr"/>
          <a:lstStyle>
            <a:lvl1pPr algn="r">
              <a:defRPr sz="4400">
                <a:solidFill>
                  <a:schemeClr val="bg1"/>
                </a:solidFill>
              </a:defRPr>
            </a:lvl1pPr>
          </a:lstStyle>
          <a:p>
            <a:fld id="{25DB20D1-7166-4EFD-8990-7039C9866C13}" type="slidenum">
              <a:rPr kumimoji="1" lang="ja-JP" altLang="en-US" smtClean="0"/>
              <a:pPr/>
              <a:t>‹#›</a:t>
            </a:fld>
            <a:endParaRPr kumimoji="1" lang="ja-JP" altLang="en-US" dirty="0"/>
          </a:p>
        </p:txBody>
      </p:sp>
    </p:spTree>
    <p:extLst>
      <p:ext uri="{BB962C8B-B14F-4D97-AF65-F5344CB8AC3E}">
        <p14:creationId xmlns:p14="http://schemas.microsoft.com/office/powerpoint/2010/main" val="1528990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360363" indent="0" algn="l" defTabSz="914400" rtl="0" eaLnBrk="1" latinLnBrk="0" hangingPunct="1">
        <a:lnSpc>
          <a:spcPct val="90000"/>
        </a:lnSpc>
        <a:spcBef>
          <a:spcPct val="0"/>
        </a:spcBef>
        <a:buNone/>
        <a:defRPr kumimoji="1"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jpg"/></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9.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21.sv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8.png"/><Relationship Id="rId5" Type="http://schemas.openxmlformats.org/officeDocument/2006/relationships/image" Target="../media/image4.png"/><Relationship Id="rId10" Type="http://schemas.openxmlformats.org/officeDocument/2006/relationships/image" Target="../media/image17.svg"/><Relationship Id="rId4" Type="http://schemas.openxmlformats.org/officeDocument/2006/relationships/image" Target="../media/image21.sv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3.sv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0.png"/><Relationship Id="rId7" Type="http://schemas.openxmlformats.org/officeDocument/2006/relationships/image" Target="../media/image14.png"/><Relationship Id="rId12" Type="http://schemas.openxmlformats.org/officeDocument/2006/relationships/image" Target="../media/image11.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0.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21.sv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9.svg"/><Relationship Id="rId4" Type="http://schemas.openxmlformats.org/officeDocument/2006/relationships/image" Target="../media/image21.sv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takara0001.html.xdomain.jp/index.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1786484-993D-7A3A-D4EA-D4F7619FEE74}"/>
              </a:ext>
            </a:extLst>
          </p:cNvPr>
          <p:cNvSpPr>
            <a:spLocks noGrp="1"/>
          </p:cNvSpPr>
          <p:nvPr>
            <p:ph type="ctrTitle"/>
          </p:nvPr>
        </p:nvSpPr>
        <p:spPr>
          <a:xfrm>
            <a:off x="715798" y="2114323"/>
            <a:ext cx="6335046" cy="1314677"/>
          </a:xfrm>
        </p:spPr>
        <p:txBody>
          <a:bodyPr>
            <a:noAutofit/>
          </a:bodyPr>
          <a:lstStyle/>
          <a:p>
            <a:r>
              <a:rPr kumimoji="1" lang="ja-JP" altLang="en-US" sz="8000" dirty="0">
                <a:ln w="25400">
                  <a:noFill/>
                </a:ln>
              </a:rPr>
              <a:t>卒業制作発表</a:t>
            </a:r>
          </a:p>
        </p:txBody>
      </p:sp>
      <p:pic>
        <p:nvPicPr>
          <p:cNvPr id="10" name="図 9" descr="QR コード が含まれている画像&#10;&#10;自動的に生成された説明">
            <a:extLst>
              <a:ext uri="{FF2B5EF4-FFF2-40B4-BE49-F238E27FC236}">
                <a16:creationId xmlns:a16="http://schemas.microsoft.com/office/drawing/2014/main" id="{A6E89CB3-5089-9BDA-B1C1-A842FBC36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0844" y="3764605"/>
            <a:ext cx="1647445" cy="2635912"/>
          </a:xfrm>
          <a:prstGeom prst="rect">
            <a:avLst/>
          </a:prstGeom>
        </p:spPr>
      </p:pic>
    </p:spTree>
    <p:extLst>
      <p:ext uri="{BB962C8B-B14F-4D97-AF65-F5344CB8AC3E}">
        <p14:creationId xmlns:p14="http://schemas.microsoft.com/office/powerpoint/2010/main" val="1073723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6EB28F-7397-148E-B6E6-EBC3D0C6EDEB}"/>
              </a:ext>
            </a:extLst>
          </p:cNvPr>
          <p:cNvSpPr>
            <a:spLocks noGrp="1"/>
          </p:cNvSpPr>
          <p:nvPr>
            <p:ph type="title"/>
          </p:nvPr>
        </p:nvSpPr>
        <p:spPr/>
        <p:txBody>
          <a:bodyPr/>
          <a:lstStyle/>
          <a:p>
            <a:r>
              <a:rPr kumimoji="1" lang="ja-JP" altLang="en-US" dirty="0"/>
              <a:t>サイト説明</a:t>
            </a:r>
          </a:p>
        </p:txBody>
      </p:sp>
      <p:sp>
        <p:nvSpPr>
          <p:cNvPr id="5" name="正方形/長方形 4">
            <a:extLst>
              <a:ext uri="{FF2B5EF4-FFF2-40B4-BE49-F238E27FC236}">
                <a16:creationId xmlns:a16="http://schemas.microsoft.com/office/drawing/2014/main" id="{5CE81888-B109-90E5-2A0C-D1CB6BBD3EBF}"/>
              </a:ext>
            </a:extLst>
          </p:cNvPr>
          <p:cNvSpPr/>
          <p:nvPr/>
        </p:nvSpPr>
        <p:spPr>
          <a:xfrm>
            <a:off x="563144" y="1185842"/>
            <a:ext cx="2949601" cy="38476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ln w="19050">
                  <a:noFill/>
                </a:ln>
                <a:solidFill>
                  <a:schemeClr val="bg1"/>
                </a:solidFill>
              </a:rPr>
              <a:t>お問い合わせフォーム</a:t>
            </a:r>
          </a:p>
        </p:txBody>
      </p:sp>
      <p:pic>
        <p:nvPicPr>
          <p:cNvPr id="9" name="図 8" descr="テキスト が含まれている画像&#10;&#10;自動的に生成された説明">
            <a:extLst>
              <a:ext uri="{FF2B5EF4-FFF2-40B4-BE49-F238E27FC236}">
                <a16:creationId xmlns:a16="http://schemas.microsoft.com/office/drawing/2014/main" id="{7B031CDE-808B-1EB2-951A-587D3705E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144" y="1859737"/>
            <a:ext cx="4876800" cy="1885950"/>
          </a:xfrm>
          <a:prstGeom prst="rect">
            <a:avLst/>
          </a:prstGeom>
        </p:spPr>
      </p:pic>
      <p:pic>
        <p:nvPicPr>
          <p:cNvPr id="11" name="図 10">
            <a:extLst>
              <a:ext uri="{FF2B5EF4-FFF2-40B4-BE49-F238E27FC236}">
                <a16:creationId xmlns:a16="http://schemas.microsoft.com/office/drawing/2014/main" id="{92B148F5-50DF-4D76-F079-4F62C150A1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8654" y="1859737"/>
            <a:ext cx="1933658" cy="593667"/>
          </a:xfrm>
          <a:prstGeom prst="rect">
            <a:avLst/>
          </a:prstGeom>
        </p:spPr>
      </p:pic>
      <p:pic>
        <p:nvPicPr>
          <p:cNvPr id="13" name="図 12" descr="グラフィカル ユーザー インターフェイス, テキスト, アプリケーション&#10;&#10;自動的に生成された説明">
            <a:extLst>
              <a:ext uri="{FF2B5EF4-FFF2-40B4-BE49-F238E27FC236}">
                <a16:creationId xmlns:a16="http://schemas.microsoft.com/office/drawing/2014/main" id="{39F07BB4-5940-CB38-9FE4-5C14CCBAE0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5162" y="4177005"/>
            <a:ext cx="2502963" cy="2368188"/>
          </a:xfrm>
          <a:prstGeom prst="rect">
            <a:avLst/>
          </a:prstGeom>
        </p:spPr>
      </p:pic>
      <p:sp>
        <p:nvSpPr>
          <p:cNvPr id="14" name="正方形/長方形 13">
            <a:extLst>
              <a:ext uri="{FF2B5EF4-FFF2-40B4-BE49-F238E27FC236}">
                <a16:creationId xmlns:a16="http://schemas.microsoft.com/office/drawing/2014/main" id="{98C5A573-BC10-C3E6-1BF7-D704CE2275EC}"/>
              </a:ext>
            </a:extLst>
          </p:cNvPr>
          <p:cNvSpPr/>
          <p:nvPr/>
        </p:nvSpPr>
        <p:spPr>
          <a:xfrm>
            <a:off x="563144" y="1859737"/>
            <a:ext cx="5194860" cy="1885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311E9AC-75F8-140D-8420-F6C2F2A8AF8D}"/>
              </a:ext>
            </a:extLst>
          </p:cNvPr>
          <p:cNvSpPr/>
          <p:nvPr/>
        </p:nvSpPr>
        <p:spPr>
          <a:xfrm>
            <a:off x="6478654" y="1859737"/>
            <a:ext cx="1933658" cy="1885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B0B1A52-F197-1925-D99F-FC706D3C726B}"/>
              </a:ext>
            </a:extLst>
          </p:cNvPr>
          <p:cNvSpPr/>
          <p:nvPr/>
        </p:nvSpPr>
        <p:spPr>
          <a:xfrm>
            <a:off x="6225162" y="4155538"/>
            <a:ext cx="2511437" cy="24082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5051C035-A754-FBBC-8387-FC701A81C5B6}"/>
              </a:ext>
            </a:extLst>
          </p:cNvPr>
          <p:cNvSpPr/>
          <p:nvPr/>
        </p:nvSpPr>
        <p:spPr>
          <a:xfrm>
            <a:off x="5984341" y="2639085"/>
            <a:ext cx="298764" cy="2082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0FC761E2-602C-51BF-353D-024FF4CC22B1}"/>
              </a:ext>
            </a:extLst>
          </p:cNvPr>
          <p:cNvSpPr/>
          <p:nvPr/>
        </p:nvSpPr>
        <p:spPr>
          <a:xfrm rot="5400000">
            <a:off x="7296101" y="3855096"/>
            <a:ext cx="298764" cy="2082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D637485E-6D80-5ADA-8B10-2EC8E68F7D64}"/>
              </a:ext>
            </a:extLst>
          </p:cNvPr>
          <p:cNvSpPr/>
          <p:nvPr/>
        </p:nvSpPr>
        <p:spPr>
          <a:xfrm>
            <a:off x="473669" y="3413019"/>
            <a:ext cx="449784" cy="3696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53CB7416-D0DC-E58B-D77E-E0AEDCEC3BC7}"/>
              </a:ext>
            </a:extLst>
          </p:cNvPr>
          <p:cNvCxnSpPr>
            <a:cxnSpLocks/>
          </p:cNvCxnSpPr>
          <p:nvPr/>
        </p:nvCxnSpPr>
        <p:spPr>
          <a:xfrm>
            <a:off x="698561" y="3782670"/>
            <a:ext cx="224892" cy="48151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7B250A8E-CD28-5350-2EB6-47CDB3D9E338}"/>
              </a:ext>
            </a:extLst>
          </p:cNvPr>
          <p:cNvSpPr/>
          <p:nvPr/>
        </p:nvSpPr>
        <p:spPr>
          <a:xfrm>
            <a:off x="563144" y="4301165"/>
            <a:ext cx="5194860" cy="209631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dirty="0">
                <a:solidFill>
                  <a:schemeClr val="tx1">
                    <a:lumMod val="75000"/>
                    <a:lumOff val="25000"/>
                  </a:schemeClr>
                </a:solidFill>
              </a:rPr>
              <a:t>内容を入力し送信すると、自分のメールアドレスに、「お問い合わせメール」が届く</a:t>
            </a:r>
          </a:p>
        </p:txBody>
      </p:sp>
    </p:spTree>
    <p:extLst>
      <p:ext uri="{BB962C8B-B14F-4D97-AF65-F5344CB8AC3E}">
        <p14:creationId xmlns:p14="http://schemas.microsoft.com/office/powerpoint/2010/main" val="347542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9CB6D-0FBD-58E7-BFF3-024BE4FB23AD}"/>
              </a:ext>
            </a:extLst>
          </p:cNvPr>
          <p:cNvSpPr>
            <a:spLocks noGrp="1"/>
          </p:cNvSpPr>
          <p:nvPr>
            <p:ph type="title"/>
          </p:nvPr>
        </p:nvSpPr>
        <p:spPr/>
        <p:txBody>
          <a:bodyPr/>
          <a:lstStyle/>
          <a:p>
            <a:r>
              <a:rPr lang="ja-JP" altLang="en-US" dirty="0"/>
              <a:t>発表内容</a:t>
            </a:r>
            <a:endParaRPr kumimoji="1" lang="ja-JP" altLang="en-US" dirty="0"/>
          </a:p>
        </p:txBody>
      </p:sp>
      <p:pic>
        <p:nvPicPr>
          <p:cNvPr id="7" name="グラフィックス 6" descr="バッジ 1 単色塗りつぶし">
            <a:extLst>
              <a:ext uri="{FF2B5EF4-FFF2-40B4-BE49-F238E27FC236}">
                <a16:creationId xmlns:a16="http://schemas.microsoft.com/office/drawing/2014/main" id="{B0B6D631-9105-7058-B714-E1C3E2BBEA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831" y="1272283"/>
            <a:ext cx="746208" cy="746208"/>
          </a:xfrm>
          <a:prstGeom prst="rect">
            <a:avLst/>
          </a:prstGeom>
        </p:spPr>
      </p:pic>
      <p:pic>
        <p:nvPicPr>
          <p:cNvPr id="10" name="グラフィックス 9" descr="バッジ 5 単色塗りつぶし">
            <a:extLst>
              <a:ext uri="{FF2B5EF4-FFF2-40B4-BE49-F238E27FC236}">
                <a16:creationId xmlns:a16="http://schemas.microsoft.com/office/drawing/2014/main" id="{99063952-E8D8-5EA0-4E1C-03F9A5FA3E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831" y="5409035"/>
            <a:ext cx="746208" cy="746208"/>
          </a:xfrm>
          <a:prstGeom prst="rect">
            <a:avLst/>
          </a:prstGeom>
        </p:spPr>
      </p:pic>
      <p:pic>
        <p:nvPicPr>
          <p:cNvPr id="12" name="グラフィックス 11" descr="バッジ 4 単色塗りつぶし">
            <a:extLst>
              <a:ext uri="{FF2B5EF4-FFF2-40B4-BE49-F238E27FC236}">
                <a16:creationId xmlns:a16="http://schemas.microsoft.com/office/drawing/2014/main" id="{D69020C0-810F-A87A-E2D4-D07FB53848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6831" y="4374847"/>
            <a:ext cx="746208" cy="746208"/>
          </a:xfrm>
          <a:prstGeom prst="rect">
            <a:avLst/>
          </a:prstGeom>
        </p:spPr>
      </p:pic>
      <p:pic>
        <p:nvPicPr>
          <p:cNvPr id="14" name="グラフィックス 13" descr="バッジ 3 単色塗りつぶし">
            <a:extLst>
              <a:ext uri="{FF2B5EF4-FFF2-40B4-BE49-F238E27FC236}">
                <a16:creationId xmlns:a16="http://schemas.microsoft.com/office/drawing/2014/main" id="{95CAB986-4E95-47B7-A8C1-19BB8E30E7C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6831" y="3340659"/>
            <a:ext cx="746208" cy="746208"/>
          </a:xfrm>
          <a:prstGeom prst="rect">
            <a:avLst/>
          </a:prstGeom>
        </p:spPr>
      </p:pic>
      <p:pic>
        <p:nvPicPr>
          <p:cNvPr id="16" name="グラフィックス 15" descr="バッジ 単色塗りつぶし">
            <a:extLst>
              <a:ext uri="{FF2B5EF4-FFF2-40B4-BE49-F238E27FC236}">
                <a16:creationId xmlns:a16="http://schemas.microsoft.com/office/drawing/2014/main" id="{DF541713-CB6B-2E7C-EC59-56DBB24EE8B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6831" y="2306471"/>
            <a:ext cx="746208" cy="746208"/>
          </a:xfrm>
          <a:prstGeom prst="rect">
            <a:avLst/>
          </a:prstGeom>
        </p:spPr>
      </p:pic>
      <p:sp>
        <p:nvSpPr>
          <p:cNvPr id="17" name="テキスト ボックス 16">
            <a:extLst>
              <a:ext uri="{FF2B5EF4-FFF2-40B4-BE49-F238E27FC236}">
                <a16:creationId xmlns:a16="http://schemas.microsoft.com/office/drawing/2014/main" id="{3D66FD86-F3EF-9BE8-8832-EA7900B966D7}"/>
              </a:ext>
            </a:extLst>
          </p:cNvPr>
          <p:cNvSpPr txBox="1"/>
          <p:nvPr/>
        </p:nvSpPr>
        <p:spPr>
          <a:xfrm>
            <a:off x="1254868" y="2344793"/>
            <a:ext cx="3411511"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制作のポイント</a:t>
            </a:r>
          </a:p>
        </p:txBody>
      </p:sp>
      <p:sp>
        <p:nvSpPr>
          <p:cNvPr id="18" name="テキスト ボックス 17">
            <a:extLst>
              <a:ext uri="{FF2B5EF4-FFF2-40B4-BE49-F238E27FC236}">
                <a16:creationId xmlns:a16="http://schemas.microsoft.com/office/drawing/2014/main" id="{C2E014EB-4D24-D1DD-4181-BED1CF748081}"/>
              </a:ext>
            </a:extLst>
          </p:cNvPr>
          <p:cNvSpPr txBox="1"/>
          <p:nvPr/>
        </p:nvSpPr>
        <p:spPr>
          <a:xfrm>
            <a:off x="1254868" y="3380291"/>
            <a:ext cx="2480166"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サイト説明</a:t>
            </a:r>
          </a:p>
        </p:txBody>
      </p:sp>
      <p:sp>
        <p:nvSpPr>
          <p:cNvPr id="19" name="テキスト ボックス 18">
            <a:extLst>
              <a:ext uri="{FF2B5EF4-FFF2-40B4-BE49-F238E27FC236}">
                <a16:creationId xmlns:a16="http://schemas.microsoft.com/office/drawing/2014/main" id="{C7588338-BEE8-0A3C-BF9B-19F184B333B7}"/>
              </a:ext>
            </a:extLst>
          </p:cNvPr>
          <p:cNvSpPr txBox="1"/>
          <p:nvPr/>
        </p:nvSpPr>
        <p:spPr>
          <a:xfrm>
            <a:off x="1254868" y="4412645"/>
            <a:ext cx="3958135" cy="707886"/>
          </a:xfrm>
          <a:prstGeom prst="rect">
            <a:avLst/>
          </a:prstGeom>
          <a:solidFill>
            <a:schemeClr val="bg1"/>
          </a:solidFill>
        </p:spPr>
        <p:txBody>
          <a:bodyPr wrap="none" rtlCol="0">
            <a:spAutoFit/>
          </a:bodyPr>
          <a:lstStyle/>
          <a:p>
            <a:r>
              <a:rPr kumimoji="1" lang="ja-JP" altLang="en-US" sz="4000" dirty="0">
                <a:solidFill>
                  <a:schemeClr val="tx1">
                    <a:lumMod val="85000"/>
                    <a:lumOff val="15000"/>
                  </a:schemeClr>
                </a:solidFill>
              </a:rPr>
              <a:t>レスポンシブ対応</a:t>
            </a:r>
          </a:p>
        </p:txBody>
      </p:sp>
      <p:sp>
        <p:nvSpPr>
          <p:cNvPr id="20" name="テキスト ボックス 19">
            <a:extLst>
              <a:ext uri="{FF2B5EF4-FFF2-40B4-BE49-F238E27FC236}">
                <a16:creationId xmlns:a16="http://schemas.microsoft.com/office/drawing/2014/main" id="{3B4AD737-9C6F-5E8F-1439-782062DD1493}"/>
              </a:ext>
            </a:extLst>
          </p:cNvPr>
          <p:cNvSpPr txBox="1"/>
          <p:nvPr/>
        </p:nvSpPr>
        <p:spPr>
          <a:xfrm>
            <a:off x="1254868" y="5447095"/>
            <a:ext cx="2749471"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今後の課題</a:t>
            </a:r>
          </a:p>
        </p:txBody>
      </p:sp>
      <p:sp>
        <p:nvSpPr>
          <p:cNvPr id="21" name="テキスト ボックス 20">
            <a:extLst>
              <a:ext uri="{FF2B5EF4-FFF2-40B4-BE49-F238E27FC236}">
                <a16:creationId xmlns:a16="http://schemas.microsoft.com/office/drawing/2014/main" id="{9B8CEFF7-5659-3B0A-4269-AF712A1185E3}"/>
              </a:ext>
            </a:extLst>
          </p:cNvPr>
          <p:cNvSpPr txBox="1"/>
          <p:nvPr/>
        </p:nvSpPr>
        <p:spPr>
          <a:xfrm>
            <a:off x="1254868" y="1310867"/>
            <a:ext cx="3517310"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テーマについて</a:t>
            </a:r>
          </a:p>
        </p:txBody>
      </p:sp>
    </p:spTree>
    <p:extLst>
      <p:ext uri="{BB962C8B-B14F-4D97-AF65-F5344CB8AC3E}">
        <p14:creationId xmlns:p14="http://schemas.microsoft.com/office/powerpoint/2010/main" val="2079884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50DDC8-608E-6DDA-38C4-55DA3F5ACE54}"/>
              </a:ext>
            </a:extLst>
          </p:cNvPr>
          <p:cNvSpPr>
            <a:spLocks noGrp="1"/>
          </p:cNvSpPr>
          <p:nvPr>
            <p:ph type="title"/>
          </p:nvPr>
        </p:nvSpPr>
        <p:spPr/>
        <p:txBody>
          <a:bodyPr/>
          <a:lstStyle/>
          <a:p>
            <a:r>
              <a:rPr kumimoji="1" lang="ja-JP" altLang="en-US" dirty="0"/>
              <a:t>レスポンシブ対応</a:t>
            </a:r>
          </a:p>
        </p:txBody>
      </p:sp>
      <p:pic>
        <p:nvPicPr>
          <p:cNvPr id="10" name="図 9" descr="グラフィカル ユーザー インターフェイス, Web サイト&#10;&#10;自動的に生成された説明">
            <a:extLst>
              <a:ext uri="{FF2B5EF4-FFF2-40B4-BE49-F238E27FC236}">
                <a16:creationId xmlns:a16="http://schemas.microsoft.com/office/drawing/2014/main" id="{B2807C7D-2AE1-1B8A-7ADA-C6FD67102D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771" y="972239"/>
            <a:ext cx="2873105" cy="5885761"/>
          </a:xfrm>
          <a:prstGeom prst="rect">
            <a:avLst/>
          </a:prstGeom>
        </p:spPr>
      </p:pic>
      <p:sp>
        <p:nvSpPr>
          <p:cNvPr id="13" name="楕円 12">
            <a:extLst>
              <a:ext uri="{FF2B5EF4-FFF2-40B4-BE49-F238E27FC236}">
                <a16:creationId xmlns:a16="http://schemas.microsoft.com/office/drawing/2014/main" id="{8E55FC1C-F56D-388C-62FE-9CA0CA421C65}"/>
              </a:ext>
            </a:extLst>
          </p:cNvPr>
          <p:cNvSpPr/>
          <p:nvPr/>
        </p:nvSpPr>
        <p:spPr>
          <a:xfrm>
            <a:off x="564204" y="1546698"/>
            <a:ext cx="3589507" cy="36965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8622410D-2760-CB22-F6B4-7DA9375C42BF}"/>
              </a:ext>
            </a:extLst>
          </p:cNvPr>
          <p:cNvCxnSpPr>
            <a:cxnSpLocks/>
          </p:cNvCxnSpPr>
          <p:nvPr/>
        </p:nvCxnSpPr>
        <p:spPr>
          <a:xfrm>
            <a:off x="3005847" y="1916349"/>
            <a:ext cx="1566153" cy="83658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F58D62FF-1BF2-E91A-2283-7E999629FCED}"/>
              </a:ext>
            </a:extLst>
          </p:cNvPr>
          <p:cNvSpPr/>
          <p:nvPr/>
        </p:nvSpPr>
        <p:spPr>
          <a:xfrm>
            <a:off x="4572000" y="1332688"/>
            <a:ext cx="4289898" cy="209631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3600" dirty="0">
                <a:solidFill>
                  <a:schemeClr val="tx1">
                    <a:lumMod val="75000"/>
                    <a:lumOff val="25000"/>
                  </a:schemeClr>
                </a:solidFill>
              </a:rPr>
              <a:t>ナビメニューがロゴの下に配置される</a:t>
            </a:r>
          </a:p>
        </p:txBody>
      </p:sp>
      <p:cxnSp>
        <p:nvCxnSpPr>
          <p:cNvPr id="18" name="直線矢印コネクタ 17">
            <a:extLst>
              <a:ext uri="{FF2B5EF4-FFF2-40B4-BE49-F238E27FC236}">
                <a16:creationId xmlns:a16="http://schemas.microsoft.com/office/drawing/2014/main" id="{3A5B818A-8214-46AD-7521-5D5DB4EDF8BA}"/>
              </a:ext>
            </a:extLst>
          </p:cNvPr>
          <p:cNvCxnSpPr>
            <a:cxnSpLocks/>
          </p:cNvCxnSpPr>
          <p:nvPr/>
        </p:nvCxnSpPr>
        <p:spPr>
          <a:xfrm flipH="1" flipV="1">
            <a:off x="3151762" y="4265579"/>
            <a:ext cx="1420238" cy="46206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10C2D25-7873-91DD-5BAF-C5C1FF2E6B76}"/>
              </a:ext>
            </a:extLst>
          </p:cNvPr>
          <p:cNvCxnSpPr>
            <a:cxnSpLocks/>
          </p:cNvCxnSpPr>
          <p:nvPr/>
        </p:nvCxnSpPr>
        <p:spPr>
          <a:xfrm flipH="1">
            <a:off x="3005847" y="5564223"/>
            <a:ext cx="1566153" cy="22373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E2E839CC-81E8-6A02-553D-49A9920A8083}"/>
              </a:ext>
            </a:extLst>
          </p:cNvPr>
          <p:cNvSpPr/>
          <p:nvPr/>
        </p:nvSpPr>
        <p:spPr>
          <a:xfrm>
            <a:off x="4572000" y="4150467"/>
            <a:ext cx="4289898" cy="209631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3600" dirty="0">
                <a:solidFill>
                  <a:schemeClr val="tx1">
                    <a:lumMod val="75000"/>
                    <a:lumOff val="25000"/>
                  </a:schemeClr>
                </a:solidFill>
              </a:rPr>
              <a:t>文字や画像が画面幅に合わせて縮小</a:t>
            </a:r>
          </a:p>
        </p:txBody>
      </p:sp>
    </p:spTree>
    <p:extLst>
      <p:ext uri="{BB962C8B-B14F-4D97-AF65-F5344CB8AC3E}">
        <p14:creationId xmlns:p14="http://schemas.microsoft.com/office/powerpoint/2010/main" val="281146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50DDC8-608E-6DDA-38C4-55DA3F5ACE54}"/>
              </a:ext>
            </a:extLst>
          </p:cNvPr>
          <p:cNvSpPr>
            <a:spLocks noGrp="1"/>
          </p:cNvSpPr>
          <p:nvPr>
            <p:ph type="title"/>
          </p:nvPr>
        </p:nvSpPr>
        <p:spPr/>
        <p:txBody>
          <a:bodyPr/>
          <a:lstStyle/>
          <a:p>
            <a:r>
              <a:rPr kumimoji="1" lang="ja-JP" altLang="en-US" dirty="0"/>
              <a:t>レスポンシブ対応</a:t>
            </a:r>
          </a:p>
        </p:txBody>
      </p:sp>
      <p:pic>
        <p:nvPicPr>
          <p:cNvPr id="12" name="図 11" descr="グラフィカル ユーザー インターフェイス&#10;&#10;自動的に生成された説明">
            <a:extLst>
              <a:ext uri="{FF2B5EF4-FFF2-40B4-BE49-F238E27FC236}">
                <a16:creationId xmlns:a16="http://schemas.microsoft.com/office/drawing/2014/main" id="{16750450-6AB6-69A5-30F9-12ABC94E1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54" y="1134192"/>
            <a:ext cx="3171217" cy="5545100"/>
          </a:xfrm>
          <a:prstGeom prst="rect">
            <a:avLst/>
          </a:prstGeom>
        </p:spPr>
      </p:pic>
      <p:sp>
        <p:nvSpPr>
          <p:cNvPr id="3" name="正方形/長方形 2">
            <a:extLst>
              <a:ext uri="{FF2B5EF4-FFF2-40B4-BE49-F238E27FC236}">
                <a16:creationId xmlns:a16="http://schemas.microsoft.com/office/drawing/2014/main" id="{E350C08F-E117-C18B-021B-531234B255FE}"/>
              </a:ext>
            </a:extLst>
          </p:cNvPr>
          <p:cNvSpPr/>
          <p:nvPr/>
        </p:nvSpPr>
        <p:spPr>
          <a:xfrm>
            <a:off x="4351648" y="4299625"/>
            <a:ext cx="4289898" cy="209631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3600" dirty="0">
                <a:solidFill>
                  <a:schemeClr val="tx1">
                    <a:lumMod val="75000"/>
                    <a:lumOff val="25000"/>
                  </a:schemeClr>
                </a:solidFill>
              </a:rPr>
              <a:t>フッターナビメニューが縦並びに変わる</a:t>
            </a:r>
          </a:p>
        </p:txBody>
      </p:sp>
      <p:sp>
        <p:nvSpPr>
          <p:cNvPr id="5" name="楕円 4">
            <a:extLst>
              <a:ext uri="{FF2B5EF4-FFF2-40B4-BE49-F238E27FC236}">
                <a16:creationId xmlns:a16="http://schemas.microsoft.com/office/drawing/2014/main" id="{9ED1AA02-7DFB-4DA2-C4A5-B18F53130FAA}"/>
              </a:ext>
            </a:extLst>
          </p:cNvPr>
          <p:cNvSpPr/>
          <p:nvPr/>
        </p:nvSpPr>
        <p:spPr>
          <a:xfrm>
            <a:off x="502453" y="5210415"/>
            <a:ext cx="3171217" cy="14688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6" name="直線コネクタ 5">
            <a:extLst>
              <a:ext uri="{FF2B5EF4-FFF2-40B4-BE49-F238E27FC236}">
                <a16:creationId xmlns:a16="http://schemas.microsoft.com/office/drawing/2014/main" id="{60BC5AD9-E581-BDD2-E2F2-10C9B5057808}"/>
              </a:ext>
            </a:extLst>
          </p:cNvPr>
          <p:cNvCxnSpPr>
            <a:cxnSpLocks/>
            <a:stCxn id="5" idx="6"/>
            <a:endCxn id="3" idx="1"/>
          </p:cNvCxnSpPr>
          <p:nvPr/>
        </p:nvCxnSpPr>
        <p:spPr>
          <a:xfrm flipV="1">
            <a:off x="3673670" y="5347781"/>
            <a:ext cx="677978" cy="59707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314F0D29-33C5-3A68-ACA4-C2F5B2885DE1}"/>
              </a:ext>
            </a:extLst>
          </p:cNvPr>
          <p:cNvCxnSpPr>
            <a:cxnSpLocks/>
          </p:cNvCxnSpPr>
          <p:nvPr/>
        </p:nvCxnSpPr>
        <p:spPr>
          <a:xfrm flipH="1">
            <a:off x="2976664" y="2558375"/>
            <a:ext cx="1374984" cy="164397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A1620842-059A-111D-C21B-42B9F51A4F58}"/>
              </a:ext>
            </a:extLst>
          </p:cNvPr>
          <p:cNvSpPr/>
          <p:nvPr/>
        </p:nvSpPr>
        <p:spPr>
          <a:xfrm>
            <a:off x="4351648" y="1468876"/>
            <a:ext cx="4289898" cy="209631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3600" dirty="0">
                <a:solidFill>
                  <a:schemeClr val="tx1">
                    <a:lumMod val="75000"/>
                    <a:lumOff val="25000"/>
                  </a:schemeClr>
                </a:solidFill>
              </a:rPr>
              <a:t>テキストの余白が画面幅に合わせて縮小</a:t>
            </a:r>
          </a:p>
        </p:txBody>
      </p:sp>
      <p:cxnSp>
        <p:nvCxnSpPr>
          <p:cNvPr id="8" name="直線コネクタ 7">
            <a:extLst>
              <a:ext uri="{FF2B5EF4-FFF2-40B4-BE49-F238E27FC236}">
                <a16:creationId xmlns:a16="http://schemas.microsoft.com/office/drawing/2014/main" id="{F760B77E-322A-D169-FEFC-0530D2D5CC2C}"/>
              </a:ext>
            </a:extLst>
          </p:cNvPr>
          <p:cNvCxnSpPr/>
          <p:nvPr/>
        </p:nvCxnSpPr>
        <p:spPr>
          <a:xfrm>
            <a:off x="2227634" y="4338535"/>
            <a:ext cx="1264596"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D014BFA-ED30-C56F-0F5C-4255243A1043}"/>
              </a:ext>
            </a:extLst>
          </p:cNvPr>
          <p:cNvCxnSpPr/>
          <p:nvPr/>
        </p:nvCxnSpPr>
        <p:spPr>
          <a:xfrm>
            <a:off x="2224392" y="4481208"/>
            <a:ext cx="1264596"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34CCC3B-0D4D-8180-20AE-E1E780590AEE}"/>
              </a:ext>
            </a:extLst>
          </p:cNvPr>
          <p:cNvCxnSpPr/>
          <p:nvPr/>
        </p:nvCxnSpPr>
        <p:spPr>
          <a:xfrm>
            <a:off x="2224392" y="4672519"/>
            <a:ext cx="1264596"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831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50DDC8-608E-6DDA-38C4-55DA3F5ACE54}"/>
              </a:ext>
            </a:extLst>
          </p:cNvPr>
          <p:cNvSpPr>
            <a:spLocks noGrp="1"/>
          </p:cNvSpPr>
          <p:nvPr>
            <p:ph type="title"/>
          </p:nvPr>
        </p:nvSpPr>
        <p:spPr/>
        <p:txBody>
          <a:bodyPr/>
          <a:lstStyle/>
          <a:p>
            <a:r>
              <a:rPr kumimoji="1" lang="ja-JP" altLang="en-US" dirty="0"/>
              <a:t>レスポンシブ対応</a:t>
            </a:r>
          </a:p>
        </p:txBody>
      </p:sp>
      <p:sp>
        <p:nvSpPr>
          <p:cNvPr id="18" name="正方形/長方形 17">
            <a:extLst>
              <a:ext uri="{FF2B5EF4-FFF2-40B4-BE49-F238E27FC236}">
                <a16:creationId xmlns:a16="http://schemas.microsoft.com/office/drawing/2014/main" id="{A1620842-059A-111D-C21B-42B9F51A4F58}"/>
              </a:ext>
            </a:extLst>
          </p:cNvPr>
          <p:cNvSpPr/>
          <p:nvPr/>
        </p:nvSpPr>
        <p:spPr>
          <a:xfrm>
            <a:off x="968645" y="5035660"/>
            <a:ext cx="7643191" cy="102743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3600" dirty="0">
                <a:solidFill>
                  <a:schemeClr val="tx1">
                    <a:lumMod val="75000"/>
                    <a:lumOff val="25000"/>
                  </a:schemeClr>
                </a:solidFill>
              </a:rPr>
              <a:t>横並びの画像と説明文が、縦並びに</a:t>
            </a:r>
          </a:p>
        </p:txBody>
      </p:sp>
      <p:pic>
        <p:nvPicPr>
          <p:cNvPr id="7" name="図 6" descr="文字の書かれた紙&#10;&#10;中程度の精度で自動的に生成された説明">
            <a:extLst>
              <a:ext uri="{FF2B5EF4-FFF2-40B4-BE49-F238E27FC236}">
                <a16:creationId xmlns:a16="http://schemas.microsoft.com/office/drawing/2014/main" id="{646CE68C-1751-79FB-9B3C-CC79B1134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04" y="1882563"/>
            <a:ext cx="5667375" cy="1743075"/>
          </a:xfrm>
          <a:prstGeom prst="rect">
            <a:avLst/>
          </a:prstGeom>
        </p:spPr>
      </p:pic>
      <p:pic>
        <p:nvPicPr>
          <p:cNvPr id="9" name="図 8" descr="テキスト, 手紙&#10;&#10;自動的に生成された説明">
            <a:extLst>
              <a:ext uri="{FF2B5EF4-FFF2-40B4-BE49-F238E27FC236}">
                <a16:creationId xmlns:a16="http://schemas.microsoft.com/office/drawing/2014/main" id="{3913ACC9-1672-F4FA-6EE8-7F32F3B8E5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0136" y="1872603"/>
            <a:ext cx="2171700" cy="2600325"/>
          </a:xfrm>
          <a:prstGeom prst="rect">
            <a:avLst/>
          </a:prstGeom>
        </p:spPr>
      </p:pic>
      <p:sp>
        <p:nvSpPr>
          <p:cNvPr id="10" name="矢印: 折線 9">
            <a:extLst>
              <a:ext uri="{FF2B5EF4-FFF2-40B4-BE49-F238E27FC236}">
                <a16:creationId xmlns:a16="http://schemas.microsoft.com/office/drawing/2014/main" id="{6D543D4C-1769-D13A-992C-6B6A73605E6E}"/>
              </a:ext>
            </a:extLst>
          </p:cNvPr>
          <p:cNvSpPr/>
          <p:nvPr/>
        </p:nvSpPr>
        <p:spPr>
          <a:xfrm flipV="1">
            <a:off x="3096041" y="3707936"/>
            <a:ext cx="2575822" cy="775250"/>
          </a:xfrm>
          <a:prstGeom prst="bentArrow">
            <a:avLst>
              <a:gd name="adj1" fmla="val 25000"/>
              <a:gd name="adj2" fmla="val 25769"/>
              <a:gd name="adj3" fmla="val 32692"/>
              <a:gd name="adj4" fmla="val 4375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648C10AB-77B3-8AD1-F313-422B4717DFC1}"/>
              </a:ext>
            </a:extLst>
          </p:cNvPr>
          <p:cNvSpPr/>
          <p:nvPr/>
        </p:nvSpPr>
        <p:spPr>
          <a:xfrm>
            <a:off x="377204" y="1882563"/>
            <a:ext cx="5894389" cy="1743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D8B8AC6-45C4-6AFC-D3FB-824AEE2C10C5}"/>
              </a:ext>
            </a:extLst>
          </p:cNvPr>
          <p:cNvSpPr/>
          <p:nvPr/>
        </p:nvSpPr>
        <p:spPr>
          <a:xfrm>
            <a:off x="6440136" y="1872603"/>
            <a:ext cx="2266544" cy="26003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F8733AF2-5B14-AB1E-926C-1698C0201DE3}"/>
              </a:ext>
            </a:extLst>
          </p:cNvPr>
          <p:cNvSpPr/>
          <p:nvPr/>
        </p:nvSpPr>
        <p:spPr>
          <a:xfrm>
            <a:off x="2087219" y="1085584"/>
            <a:ext cx="2017644" cy="655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solidFill>
                  <a:schemeClr val="tx1"/>
                </a:solidFill>
              </a:rPr>
              <a:t>PC</a:t>
            </a:r>
            <a:endParaRPr kumimoji="1" lang="ja-JP" altLang="en-US" sz="3600" dirty="0">
              <a:solidFill>
                <a:schemeClr val="tx1"/>
              </a:solidFill>
            </a:endParaRPr>
          </a:p>
        </p:txBody>
      </p:sp>
      <p:sp>
        <p:nvSpPr>
          <p:cNvPr id="15" name="四角形: 角を丸くする 14">
            <a:extLst>
              <a:ext uri="{FF2B5EF4-FFF2-40B4-BE49-F238E27FC236}">
                <a16:creationId xmlns:a16="http://schemas.microsoft.com/office/drawing/2014/main" id="{3762083B-FD12-F643-72E6-D9DC2AFC36C6}"/>
              </a:ext>
            </a:extLst>
          </p:cNvPr>
          <p:cNvSpPr/>
          <p:nvPr/>
        </p:nvSpPr>
        <p:spPr>
          <a:xfrm>
            <a:off x="6440136" y="1011368"/>
            <a:ext cx="2266544" cy="6559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rPr>
              <a:t>モバイル</a:t>
            </a:r>
          </a:p>
        </p:txBody>
      </p:sp>
    </p:spTree>
    <p:extLst>
      <p:ext uri="{BB962C8B-B14F-4D97-AF65-F5344CB8AC3E}">
        <p14:creationId xmlns:p14="http://schemas.microsoft.com/office/powerpoint/2010/main" val="2818576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9CB6D-0FBD-58E7-BFF3-024BE4FB23AD}"/>
              </a:ext>
            </a:extLst>
          </p:cNvPr>
          <p:cNvSpPr>
            <a:spLocks noGrp="1"/>
          </p:cNvSpPr>
          <p:nvPr>
            <p:ph type="title"/>
          </p:nvPr>
        </p:nvSpPr>
        <p:spPr/>
        <p:txBody>
          <a:bodyPr/>
          <a:lstStyle/>
          <a:p>
            <a:r>
              <a:rPr lang="ja-JP" altLang="en-US" dirty="0"/>
              <a:t>発表内容</a:t>
            </a:r>
            <a:endParaRPr kumimoji="1" lang="ja-JP" altLang="en-US" dirty="0"/>
          </a:p>
        </p:txBody>
      </p:sp>
      <p:pic>
        <p:nvPicPr>
          <p:cNvPr id="7" name="グラフィックス 6" descr="バッジ 1 単色塗りつぶし">
            <a:extLst>
              <a:ext uri="{FF2B5EF4-FFF2-40B4-BE49-F238E27FC236}">
                <a16:creationId xmlns:a16="http://schemas.microsoft.com/office/drawing/2014/main" id="{B0B6D631-9105-7058-B714-E1C3E2BBEA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831" y="1272283"/>
            <a:ext cx="746208" cy="746208"/>
          </a:xfrm>
          <a:prstGeom prst="rect">
            <a:avLst/>
          </a:prstGeom>
        </p:spPr>
      </p:pic>
      <p:pic>
        <p:nvPicPr>
          <p:cNvPr id="10" name="グラフィックス 9" descr="バッジ 5 単色塗りつぶし">
            <a:extLst>
              <a:ext uri="{FF2B5EF4-FFF2-40B4-BE49-F238E27FC236}">
                <a16:creationId xmlns:a16="http://schemas.microsoft.com/office/drawing/2014/main" id="{99063952-E8D8-5EA0-4E1C-03F9A5FA3E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831" y="5409035"/>
            <a:ext cx="746208" cy="746208"/>
          </a:xfrm>
          <a:prstGeom prst="rect">
            <a:avLst/>
          </a:prstGeom>
        </p:spPr>
      </p:pic>
      <p:pic>
        <p:nvPicPr>
          <p:cNvPr id="12" name="グラフィックス 11" descr="バッジ 4 単色塗りつぶし">
            <a:extLst>
              <a:ext uri="{FF2B5EF4-FFF2-40B4-BE49-F238E27FC236}">
                <a16:creationId xmlns:a16="http://schemas.microsoft.com/office/drawing/2014/main" id="{D69020C0-810F-A87A-E2D4-D07FB53848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6831" y="4374847"/>
            <a:ext cx="746208" cy="746208"/>
          </a:xfrm>
          <a:prstGeom prst="rect">
            <a:avLst/>
          </a:prstGeom>
        </p:spPr>
      </p:pic>
      <p:pic>
        <p:nvPicPr>
          <p:cNvPr id="14" name="グラフィックス 13" descr="バッジ 3 単色塗りつぶし">
            <a:extLst>
              <a:ext uri="{FF2B5EF4-FFF2-40B4-BE49-F238E27FC236}">
                <a16:creationId xmlns:a16="http://schemas.microsoft.com/office/drawing/2014/main" id="{95CAB986-4E95-47B7-A8C1-19BB8E30E7C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6831" y="3340659"/>
            <a:ext cx="746208" cy="746208"/>
          </a:xfrm>
          <a:prstGeom prst="rect">
            <a:avLst/>
          </a:prstGeom>
        </p:spPr>
      </p:pic>
      <p:pic>
        <p:nvPicPr>
          <p:cNvPr id="16" name="グラフィックス 15" descr="バッジ 単色塗りつぶし">
            <a:extLst>
              <a:ext uri="{FF2B5EF4-FFF2-40B4-BE49-F238E27FC236}">
                <a16:creationId xmlns:a16="http://schemas.microsoft.com/office/drawing/2014/main" id="{DF541713-CB6B-2E7C-EC59-56DBB24EE8B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6831" y="2306471"/>
            <a:ext cx="746208" cy="746208"/>
          </a:xfrm>
          <a:prstGeom prst="rect">
            <a:avLst/>
          </a:prstGeom>
        </p:spPr>
      </p:pic>
      <p:sp>
        <p:nvSpPr>
          <p:cNvPr id="17" name="テキスト ボックス 16">
            <a:extLst>
              <a:ext uri="{FF2B5EF4-FFF2-40B4-BE49-F238E27FC236}">
                <a16:creationId xmlns:a16="http://schemas.microsoft.com/office/drawing/2014/main" id="{3D66FD86-F3EF-9BE8-8832-EA7900B966D7}"/>
              </a:ext>
            </a:extLst>
          </p:cNvPr>
          <p:cNvSpPr txBox="1"/>
          <p:nvPr/>
        </p:nvSpPr>
        <p:spPr>
          <a:xfrm>
            <a:off x="1254868" y="2344793"/>
            <a:ext cx="3411511"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制作のポイント</a:t>
            </a:r>
          </a:p>
        </p:txBody>
      </p:sp>
      <p:sp>
        <p:nvSpPr>
          <p:cNvPr id="18" name="テキスト ボックス 17">
            <a:extLst>
              <a:ext uri="{FF2B5EF4-FFF2-40B4-BE49-F238E27FC236}">
                <a16:creationId xmlns:a16="http://schemas.microsoft.com/office/drawing/2014/main" id="{C2E014EB-4D24-D1DD-4181-BED1CF748081}"/>
              </a:ext>
            </a:extLst>
          </p:cNvPr>
          <p:cNvSpPr txBox="1"/>
          <p:nvPr/>
        </p:nvSpPr>
        <p:spPr>
          <a:xfrm>
            <a:off x="1254868" y="3380291"/>
            <a:ext cx="2480166"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サイト説明</a:t>
            </a:r>
          </a:p>
        </p:txBody>
      </p:sp>
      <p:sp>
        <p:nvSpPr>
          <p:cNvPr id="19" name="テキスト ボックス 18">
            <a:extLst>
              <a:ext uri="{FF2B5EF4-FFF2-40B4-BE49-F238E27FC236}">
                <a16:creationId xmlns:a16="http://schemas.microsoft.com/office/drawing/2014/main" id="{C7588338-BEE8-0A3C-BF9B-19F184B333B7}"/>
              </a:ext>
            </a:extLst>
          </p:cNvPr>
          <p:cNvSpPr txBox="1"/>
          <p:nvPr/>
        </p:nvSpPr>
        <p:spPr>
          <a:xfrm>
            <a:off x="1254868" y="4412645"/>
            <a:ext cx="3958135"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レスポンシブ対応</a:t>
            </a:r>
          </a:p>
        </p:txBody>
      </p:sp>
      <p:sp>
        <p:nvSpPr>
          <p:cNvPr id="20" name="テキスト ボックス 19">
            <a:extLst>
              <a:ext uri="{FF2B5EF4-FFF2-40B4-BE49-F238E27FC236}">
                <a16:creationId xmlns:a16="http://schemas.microsoft.com/office/drawing/2014/main" id="{3B4AD737-9C6F-5E8F-1439-782062DD1493}"/>
              </a:ext>
            </a:extLst>
          </p:cNvPr>
          <p:cNvSpPr txBox="1"/>
          <p:nvPr/>
        </p:nvSpPr>
        <p:spPr>
          <a:xfrm>
            <a:off x="1254868" y="5447095"/>
            <a:ext cx="2749471" cy="707886"/>
          </a:xfrm>
          <a:prstGeom prst="rect">
            <a:avLst/>
          </a:prstGeom>
          <a:solidFill>
            <a:schemeClr val="bg1"/>
          </a:solidFill>
        </p:spPr>
        <p:txBody>
          <a:bodyPr wrap="none" rtlCol="0">
            <a:spAutoFit/>
          </a:bodyPr>
          <a:lstStyle/>
          <a:p>
            <a:r>
              <a:rPr kumimoji="1" lang="ja-JP" altLang="en-US" sz="4000" dirty="0">
                <a:solidFill>
                  <a:schemeClr val="tx1">
                    <a:lumMod val="85000"/>
                    <a:lumOff val="15000"/>
                  </a:schemeClr>
                </a:solidFill>
              </a:rPr>
              <a:t>今後の課題</a:t>
            </a:r>
          </a:p>
        </p:txBody>
      </p:sp>
      <p:sp>
        <p:nvSpPr>
          <p:cNvPr id="21" name="テキスト ボックス 20">
            <a:extLst>
              <a:ext uri="{FF2B5EF4-FFF2-40B4-BE49-F238E27FC236}">
                <a16:creationId xmlns:a16="http://schemas.microsoft.com/office/drawing/2014/main" id="{9B8CEFF7-5659-3B0A-4269-AF712A1185E3}"/>
              </a:ext>
            </a:extLst>
          </p:cNvPr>
          <p:cNvSpPr txBox="1"/>
          <p:nvPr/>
        </p:nvSpPr>
        <p:spPr>
          <a:xfrm>
            <a:off x="1254868" y="1310867"/>
            <a:ext cx="3517310"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テーマについて</a:t>
            </a:r>
          </a:p>
        </p:txBody>
      </p:sp>
    </p:spTree>
    <p:extLst>
      <p:ext uri="{BB962C8B-B14F-4D97-AF65-F5344CB8AC3E}">
        <p14:creationId xmlns:p14="http://schemas.microsoft.com/office/powerpoint/2010/main" val="2560098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415B0-4437-6F0A-9D25-A1643157D0D6}"/>
              </a:ext>
            </a:extLst>
          </p:cNvPr>
          <p:cNvSpPr>
            <a:spLocks noGrp="1"/>
          </p:cNvSpPr>
          <p:nvPr>
            <p:ph type="title"/>
          </p:nvPr>
        </p:nvSpPr>
        <p:spPr/>
        <p:txBody>
          <a:bodyPr/>
          <a:lstStyle/>
          <a:p>
            <a:r>
              <a:rPr kumimoji="1" lang="ja-JP" altLang="en-US" dirty="0"/>
              <a:t>今後の課題</a:t>
            </a:r>
          </a:p>
        </p:txBody>
      </p:sp>
      <p:sp>
        <p:nvSpPr>
          <p:cNvPr id="3" name="正方形/長方形 2">
            <a:extLst>
              <a:ext uri="{FF2B5EF4-FFF2-40B4-BE49-F238E27FC236}">
                <a16:creationId xmlns:a16="http://schemas.microsoft.com/office/drawing/2014/main" id="{AB8BE300-C6B6-E535-6416-4FB59E0808BB}"/>
              </a:ext>
            </a:extLst>
          </p:cNvPr>
          <p:cNvSpPr/>
          <p:nvPr/>
        </p:nvSpPr>
        <p:spPr>
          <a:xfrm>
            <a:off x="418288" y="1075498"/>
            <a:ext cx="5214027" cy="62257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ln w="19050">
                  <a:noFill/>
                </a:ln>
                <a:solidFill>
                  <a:schemeClr val="bg1"/>
                </a:solidFill>
              </a:rPr>
              <a:t>レスポンシブ化について</a:t>
            </a:r>
          </a:p>
        </p:txBody>
      </p:sp>
      <p:sp>
        <p:nvSpPr>
          <p:cNvPr id="8" name="テキスト ボックス 7">
            <a:extLst>
              <a:ext uri="{FF2B5EF4-FFF2-40B4-BE49-F238E27FC236}">
                <a16:creationId xmlns:a16="http://schemas.microsoft.com/office/drawing/2014/main" id="{E6D6CADD-24B2-3A41-5437-13D106FECC63}"/>
              </a:ext>
            </a:extLst>
          </p:cNvPr>
          <p:cNvSpPr txBox="1"/>
          <p:nvPr/>
        </p:nvSpPr>
        <p:spPr>
          <a:xfrm>
            <a:off x="418288" y="1718479"/>
            <a:ext cx="7782128" cy="1311193"/>
          </a:xfrm>
          <a:prstGeom prst="rect">
            <a:avLst/>
          </a:prstGeom>
          <a:noFill/>
        </p:spPr>
        <p:txBody>
          <a:bodyPr wrap="square" rtlCol="0">
            <a:spAutoFit/>
          </a:bodyPr>
          <a:lstStyle/>
          <a:p>
            <a:pPr>
              <a:lnSpc>
                <a:spcPct val="150000"/>
              </a:lnSpc>
            </a:pPr>
            <a:r>
              <a:rPr kumimoji="1" lang="ja-JP" altLang="en-US" sz="2800" dirty="0">
                <a:solidFill>
                  <a:schemeClr val="tx1">
                    <a:lumMod val="75000"/>
                    <a:lumOff val="25000"/>
                  </a:schemeClr>
                </a:solidFill>
              </a:rPr>
              <a:t>・使用するブラウザや端末によっては、レイアウトが崩れる不具合発生</a:t>
            </a:r>
          </a:p>
        </p:txBody>
      </p:sp>
      <p:sp>
        <p:nvSpPr>
          <p:cNvPr id="9" name="正方形/長方形 8">
            <a:extLst>
              <a:ext uri="{FF2B5EF4-FFF2-40B4-BE49-F238E27FC236}">
                <a16:creationId xmlns:a16="http://schemas.microsoft.com/office/drawing/2014/main" id="{3398F22D-B895-5C3F-74FD-DBC29B0C03AE}"/>
              </a:ext>
            </a:extLst>
          </p:cNvPr>
          <p:cNvSpPr/>
          <p:nvPr/>
        </p:nvSpPr>
        <p:spPr>
          <a:xfrm>
            <a:off x="418288" y="3847493"/>
            <a:ext cx="3939703" cy="62257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ln w="19050">
                  <a:noFill/>
                </a:ln>
                <a:solidFill>
                  <a:schemeClr val="bg1"/>
                </a:solidFill>
              </a:rPr>
              <a:t>技術面について</a:t>
            </a:r>
          </a:p>
        </p:txBody>
      </p:sp>
      <p:sp>
        <p:nvSpPr>
          <p:cNvPr id="4" name="矢印: 折線 3">
            <a:extLst>
              <a:ext uri="{FF2B5EF4-FFF2-40B4-BE49-F238E27FC236}">
                <a16:creationId xmlns:a16="http://schemas.microsoft.com/office/drawing/2014/main" id="{EBE9CD9B-4F3C-F772-735C-5CFCC0B07BEC}"/>
              </a:ext>
            </a:extLst>
          </p:cNvPr>
          <p:cNvSpPr/>
          <p:nvPr/>
        </p:nvSpPr>
        <p:spPr>
          <a:xfrm flipV="1">
            <a:off x="673852" y="3068558"/>
            <a:ext cx="717613" cy="411520"/>
          </a:xfrm>
          <a:prstGeom prst="bentArrow">
            <a:avLst>
              <a:gd name="adj1" fmla="val 25000"/>
              <a:gd name="adj2" fmla="val 25769"/>
              <a:gd name="adj3" fmla="val 32692"/>
              <a:gd name="adj4" fmla="val 43750"/>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a:extLst>
              <a:ext uri="{FF2B5EF4-FFF2-40B4-BE49-F238E27FC236}">
                <a16:creationId xmlns:a16="http://schemas.microsoft.com/office/drawing/2014/main" id="{E2BCB76E-D431-514F-733D-25FB5D5385BC}"/>
              </a:ext>
            </a:extLst>
          </p:cNvPr>
          <p:cNvSpPr txBox="1"/>
          <p:nvPr/>
        </p:nvSpPr>
        <p:spPr>
          <a:xfrm>
            <a:off x="428015" y="4471309"/>
            <a:ext cx="7782128" cy="1311193"/>
          </a:xfrm>
          <a:prstGeom prst="rect">
            <a:avLst/>
          </a:prstGeom>
          <a:noFill/>
        </p:spPr>
        <p:txBody>
          <a:bodyPr wrap="square" rtlCol="0">
            <a:spAutoFit/>
          </a:bodyPr>
          <a:lstStyle/>
          <a:p>
            <a:pPr>
              <a:lnSpc>
                <a:spcPct val="150000"/>
              </a:lnSpc>
            </a:pPr>
            <a:r>
              <a:rPr kumimoji="1" lang="ja-JP" altLang="en-US" sz="2800" dirty="0">
                <a:solidFill>
                  <a:schemeClr val="tx1">
                    <a:lumMod val="75000"/>
                    <a:lumOff val="25000"/>
                  </a:schemeClr>
                </a:solidFill>
              </a:rPr>
              <a:t>・動的なサイトの機能（フォーム、カートなど）まで制作が及ばなかった</a:t>
            </a:r>
          </a:p>
        </p:txBody>
      </p:sp>
      <p:sp>
        <p:nvSpPr>
          <p:cNvPr id="7" name="矢印: 折線 6">
            <a:extLst>
              <a:ext uri="{FF2B5EF4-FFF2-40B4-BE49-F238E27FC236}">
                <a16:creationId xmlns:a16="http://schemas.microsoft.com/office/drawing/2014/main" id="{9EE915F3-E527-CD30-2353-5A55B870C1CA}"/>
              </a:ext>
            </a:extLst>
          </p:cNvPr>
          <p:cNvSpPr/>
          <p:nvPr/>
        </p:nvSpPr>
        <p:spPr>
          <a:xfrm flipV="1">
            <a:off x="673852" y="5885816"/>
            <a:ext cx="717613" cy="411520"/>
          </a:xfrm>
          <a:prstGeom prst="bentArrow">
            <a:avLst>
              <a:gd name="adj1" fmla="val 25000"/>
              <a:gd name="adj2" fmla="val 25769"/>
              <a:gd name="adj3" fmla="val 32692"/>
              <a:gd name="adj4" fmla="val 43750"/>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3807FD19-9822-6B86-7F0F-05A9B9E1D47A}"/>
              </a:ext>
            </a:extLst>
          </p:cNvPr>
          <p:cNvSpPr txBox="1"/>
          <p:nvPr/>
        </p:nvSpPr>
        <p:spPr>
          <a:xfrm>
            <a:off x="1488745" y="3132986"/>
            <a:ext cx="5372912" cy="523220"/>
          </a:xfrm>
          <a:prstGeom prst="rect">
            <a:avLst/>
          </a:prstGeom>
          <a:noFill/>
        </p:spPr>
        <p:txBody>
          <a:bodyPr wrap="square" rtlCol="0">
            <a:spAutoFit/>
          </a:bodyPr>
          <a:lstStyle/>
          <a:p>
            <a:r>
              <a:rPr kumimoji="1" lang="ja-JP" altLang="en-US" sz="2800" b="1" dirty="0">
                <a:solidFill>
                  <a:schemeClr val="tx1">
                    <a:lumMod val="75000"/>
                    <a:lumOff val="25000"/>
                  </a:schemeClr>
                </a:solidFill>
              </a:rPr>
              <a:t>実機確認、開発環境の改善</a:t>
            </a:r>
          </a:p>
        </p:txBody>
      </p:sp>
      <p:sp>
        <p:nvSpPr>
          <p:cNvPr id="14" name="テキスト ボックス 13">
            <a:extLst>
              <a:ext uri="{FF2B5EF4-FFF2-40B4-BE49-F238E27FC236}">
                <a16:creationId xmlns:a16="http://schemas.microsoft.com/office/drawing/2014/main" id="{B6F90C75-8670-8B63-A756-04B005480CF9}"/>
              </a:ext>
            </a:extLst>
          </p:cNvPr>
          <p:cNvSpPr txBox="1"/>
          <p:nvPr/>
        </p:nvSpPr>
        <p:spPr>
          <a:xfrm>
            <a:off x="1488745" y="5885816"/>
            <a:ext cx="6917986" cy="523220"/>
          </a:xfrm>
          <a:prstGeom prst="rect">
            <a:avLst/>
          </a:prstGeom>
          <a:noFill/>
        </p:spPr>
        <p:txBody>
          <a:bodyPr wrap="square" rtlCol="0">
            <a:spAutoFit/>
          </a:bodyPr>
          <a:lstStyle/>
          <a:p>
            <a:r>
              <a:rPr kumimoji="1" lang="en-US" altLang="ja-JP" sz="2800" b="1" dirty="0">
                <a:solidFill>
                  <a:schemeClr val="tx1">
                    <a:lumMod val="75000"/>
                    <a:lumOff val="25000"/>
                  </a:schemeClr>
                </a:solidFill>
              </a:rPr>
              <a:t>PHP</a:t>
            </a:r>
            <a:r>
              <a:rPr kumimoji="1" lang="ja-JP" altLang="en-US" sz="2800" b="1" dirty="0">
                <a:solidFill>
                  <a:schemeClr val="tx1">
                    <a:lumMod val="75000"/>
                    <a:lumOff val="25000"/>
                  </a:schemeClr>
                </a:solidFill>
              </a:rPr>
              <a:t>などの言語で今後も制作活動をおこなう</a:t>
            </a:r>
          </a:p>
        </p:txBody>
      </p:sp>
    </p:spTree>
    <p:extLst>
      <p:ext uri="{BB962C8B-B14F-4D97-AF65-F5344CB8AC3E}">
        <p14:creationId xmlns:p14="http://schemas.microsoft.com/office/powerpoint/2010/main" val="4009635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7634162-D199-5CFC-CC0C-46C0E5F887F1}"/>
              </a:ext>
            </a:extLst>
          </p:cNvPr>
          <p:cNvSpPr>
            <a:spLocks noGrp="1"/>
          </p:cNvSpPr>
          <p:nvPr>
            <p:ph type="ctrTitle"/>
          </p:nvPr>
        </p:nvSpPr>
        <p:spPr>
          <a:xfrm>
            <a:off x="739301" y="2730331"/>
            <a:ext cx="6084651" cy="698669"/>
          </a:xfrm>
        </p:spPr>
        <p:txBody>
          <a:bodyPr>
            <a:normAutofit/>
          </a:bodyPr>
          <a:lstStyle/>
          <a:p>
            <a:r>
              <a:rPr lang="ja-JP" altLang="en-US" sz="3600" dirty="0"/>
              <a:t>ご清聴ありがとうございました</a:t>
            </a:r>
          </a:p>
        </p:txBody>
      </p:sp>
      <p:pic>
        <p:nvPicPr>
          <p:cNvPr id="5" name="図 4" descr="QR コード が含まれている画像&#10;&#10;自動的に生成された説明">
            <a:extLst>
              <a:ext uri="{FF2B5EF4-FFF2-40B4-BE49-F238E27FC236}">
                <a16:creationId xmlns:a16="http://schemas.microsoft.com/office/drawing/2014/main" id="{7E21815A-7CDF-77DC-BE3D-9CD1A4975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7149" y="3770195"/>
            <a:ext cx="1799379" cy="2630321"/>
          </a:xfrm>
          <a:prstGeom prst="rect">
            <a:avLst/>
          </a:prstGeom>
        </p:spPr>
      </p:pic>
    </p:spTree>
    <p:extLst>
      <p:ext uri="{BB962C8B-B14F-4D97-AF65-F5344CB8AC3E}">
        <p14:creationId xmlns:p14="http://schemas.microsoft.com/office/powerpoint/2010/main" val="118013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9CB6D-0FBD-58E7-BFF3-024BE4FB23AD}"/>
              </a:ext>
            </a:extLst>
          </p:cNvPr>
          <p:cNvSpPr>
            <a:spLocks noGrp="1"/>
          </p:cNvSpPr>
          <p:nvPr>
            <p:ph type="title"/>
          </p:nvPr>
        </p:nvSpPr>
        <p:spPr/>
        <p:txBody>
          <a:bodyPr/>
          <a:lstStyle/>
          <a:p>
            <a:r>
              <a:rPr lang="ja-JP" altLang="en-US" dirty="0"/>
              <a:t>発表内容</a:t>
            </a:r>
            <a:endParaRPr kumimoji="1" lang="ja-JP" altLang="en-US" dirty="0"/>
          </a:p>
        </p:txBody>
      </p:sp>
      <p:pic>
        <p:nvPicPr>
          <p:cNvPr id="7" name="グラフィックス 6" descr="バッジ 1 単色塗りつぶし">
            <a:extLst>
              <a:ext uri="{FF2B5EF4-FFF2-40B4-BE49-F238E27FC236}">
                <a16:creationId xmlns:a16="http://schemas.microsoft.com/office/drawing/2014/main" id="{B0B6D631-9105-7058-B714-E1C3E2BBEA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831" y="1272283"/>
            <a:ext cx="746208" cy="746208"/>
          </a:xfrm>
          <a:prstGeom prst="rect">
            <a:avLst/>
          </a:prstGeom>
        </p:spPr>
      </p:pic>
      <p:pic>
        <p:nvPicPr>
          <p:cNvPr id="10" name="グラフィックス 9" descr="バッジ 5 単色塗りつぶし">
            <a:extLst>
              <a:ext uri="{FF2B5EF4-FFF2-40B4-BE49-F238E27FC236}">
                <a16:creationId xmlns:a16="http://schemas.microsoft.com/office/drawing/2014/main" id="{99063952-E8D8-5EA0-4E1C-03F9A5FA3E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831" y="5409035"/>
            <a:ext cx="746208" cy="746208"/>
          </a:xfrm>
          <a:prstGeom prst="rect">
            <a:avLst/>
          </a:prstGeom>
        </p:spPr>
      </p:pic>
      <p:pic>
        <p:nvPicPr>
          <p:cNvPr id="12" name="グラフィックス 11" descr="バッジ 4 単色塗りつぶし">
            <a:extLst>
              <a:ext uri="{FF2B5EF4-FFF2-40B4-BE49-F238E27FC236}">
                <a16:creationId xmlns:a16="http://schemas.microsoft.com/office/drawing/2014/main" id="{D69020C0-810F-A87A-E2D4-D07FB53848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6831" y="4374847"/>
            <a:ext cx="746208" cy="746208"/>
          </a:xfrm>
          <a:prstGeom prst="rect">
            <a:avLst/>
          </a:prstGeom>
        </p:spPr>
      </p:pic>
      <p:pic>
        <p:nvPicPr>
          <p:cNvPr id="14" name="グラフィックス 13" descr="バッジ 3 単色塗りつぶし">
            <a:extLst>
              <a:ext uri="{FF2B5EF4-FFF2-40B4-BE49-F238E27FC236}">
                <a16:creationId xmlns:a16="http://schemas.microsoft.com/office/drawing/2014/main" id="{95CAB986-4E95-47B7-A8C1-19BB8E30E7C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6831" y="3340659"/>
            <a:ext cx="746208" cy="746208"/>
          </a:xfrm>
          <a:prstGeom prst="rect">
            <a:avLst/>
          </a:prstGeom>
        </p:spPr>
      </p:pic>
      <p:pic>
        <p:nvPicPr>
          <p:cNvPr id="16" name="グラフィックス 15" descr="バッジ 単色塗りつぶし">
            <a:extLst>
              <a:ext uri="{FF2B5EF4-FFF2-40B4-BE49-F238E27FC236}">
                <a16:creationId xmlns:a16="http://schemas.microsoft.com/office/drawing/2014/main" id="{DF541713-CB6B-2E7C-EC59-56DBB24EE8B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6831" y="2306471"/>
            <a:ext cx="746208" cy="746208"/>
          </a:xfrm>
          <a:prstGeom prst="rect">
            <a:avLst/>
          </a:prstGeom>
        </p:spPr>
      </p:pic>
      <p:sp>
        <p:nvSpPr>
          <p:cNvPr id="17" name="テキスト ボックス 16">
            <a:extLst>
              <a:ext uri="{FF2B5EF4-FFF2-40B4-BE49-F238E27FC236}">
                <a16:creationId xmlns:a16="http://schemas.microsoft.com/office/drawing/2014/main" id="{3D66FD86-F3EF-9BE8-8832-EA7900B966D7}"/>
              </a:ext>
            </a:extLst>
          </p:cNvPr>
          <p:cNvSpPr txBox="1"/>
          <p:nvPr/>
        </p:nvSpPr>
        <p:spPr>
          <a:xfrm>
            <a:off x="1254868" y="2344793"/>
            <a:ext cx="3411511" cy="707886"/>
          </a:xfrm>
          <a:prstGeom prst="rect">
            <a:avLst/>
          </a:prstGeom>
          <a:solidFill>
            <a:schemeClr val="bg1"/>
          </a:solidFill>
        </p:spPr>
        <p:txBody>
          <a:bodyPr wrap="none" rtlCol="0">
            <a:spAutoFit/>
          </a:bodyPr>
          <a:lstStyle/>
          <a:p>
            <a:r>
              <a:rPr kumimoji="1" lang="ja-JP" altLang="en-US" sz="4000" dirty="0">
                <a:solidFill>
                  <a:schemeClr val="tx1">
                    <a:lumMod val="85000"/>
                    <a:lumOff val="15000"/>
                  </a:schemeClr>
                </a:solidFill>
              </a:rPr>
              <a:t>制作のポイント</a:t>
            </a:r>
          </a:p>
        </p:txBody>
      </p:sp>
      <p:sp>
        <p:nvSpPr>
          <p:cNvPr id="18" name="テキスト ボックス 17">
            <a:extLst>
              <a:ext uri="{FF2B5EF4-FFF2-40B4-BE49-F238E27FC236}">
                <a16:creationId xmlns:a16="http://schemas.microsoft.com/office/drawing/2014/main" id="{C2E014EB-4D24-D1DD-4181-BED1CF748081}"/>
              </a:ext>
            </a:extLst>
          </p:cNvPr>
          <p:cNvSpPr txBox="1"/>
          <p:nvPr/>
        </p:nvSpPr>
        <p:spPr>
          <a:xfrm>
            <a:off x="1254868" y="3380291"/>
            <a:ext cx="2480166" cy="707886"/>
          </a:xfrm>
          <a:prstGeom prst="rect">
            <a:avLst/>
          </a:prstGeom>
          <a:solidFill>
            <a:schemeClr val="bg1"/>
          </a:solidFill>
        </p:spPr>
        <p:txBody>
          <a:bodyPr wrap="none" rtlCol="0">
            <a:spAutoFit/>
          </a:bodyPr>
          <a:lstStyle/>
          <a:p>
            <a:r>
              <a:rPr kumimoji="1" lang="ja-JP" altLang="en-US" sz="4000" dirty="0">
                <a:solidFill>
                  <a:schemeClr val="tx1">
                    <a:lumMod val="85000"/>
                    <a:lumOff val="15000"/>
                  </a:schemeClr>
                </a:solidFill>
              </a:rPr>
              <a:t>サイト説明</a:t>
            </a:r>
          </a:p>
        </p:txBody>
      </p:sp>
      <p:sp>
        <p:nvSpPr>
          <p:cNvPr id="19" name="テキスト ボックス 18">
            <a:extLst>
              <a:ext uri="{FF2B5EF4-FFF2-40B4-BE49-F238E27FC236}">
                <a16:creationId xmlns:a16="http://schemas.microsoft.com/office/drawing/2014/main" id="{C7588338-BEE8-0A3C-BF9B-19F184B333B7}"/>
              </a:ext>
            </a:extLst>
          </p:cNvPr>
          <p:cNvSpPr txBox="1"/>
          <p:nvPr/>
        </p:nvSpPr>
        <p:spPr>
          <a:xfrm>
            <a:off x="1254868" y="4412645"/>
            <a:ext cx="3958135" cy="707886"/>
          </a:xfrm>
          <a:prstGeom prst="rect">
            <a:avLst/>
          </a:prstGeom>
          <a:solidFill>
            <a:schemeClr val="bg1"/>
          </a:solidFill>
        </p:spPr>
        <p:txBody>
          <a:bodyPr wrap="none" rtlCol="0">
            <a:spAutoFit/>
          </a:bodyPr>
          <a:lstStyle/>
          <a:p>
            <a:r>
              <a:rPr kumimoji="1" lang="ja-JP" altLang="en-US" sz="4000" dirty="0">
                <a:solidFill>
                  <a:schemeClr val="tx1">
                    <a:lumMod val="85000"/>
                    <a:lumOff val="15000"/>
                  </a:schemeClr>
                </a:solidFill>
              </a:rPr>
              <a:t>レスポンシブ対応</a:t>
            </a:r>
          </a:p>
        </p:txBody>
      </p:sp>
      <p:sp>
        <p:nvSpPr>
          <p:cNvPr id="20" name="テキスト ボックス 19">
            <a:extLst>
              <a:ext uri="{FF2B5EF4-FFF2-40B4-BE49-F238E27FC236}">
                <a16:creationId xmlns:a16="http://schemas.microsoft.com/office/drawing/2014/main" id="{3B4AD737-9C6F-5E8F-1439-782062DD1493}"/>
              </a:ext>
            </a:extLst>
          </p:cNvPr>
          <p:cNvSpPr txBox="1"/>
          <p:nvPr/>
        </p:nvSpPr>
        <p:spPr>
          <a:xfrm>
            <a:off x="1254868" y="5447095"/>
            <a:ext cx="2749471" cy="707886"/>
          </a:xfrm>
          <a:prstGeom prst="rect">
            <a:avLst/>
          </a:prstGeom>
          <a:solidFill>
            <a:schemeClr val="bg1"/>
          </a:solidFill>
        </p:spPr>
        <p:txBody>
          <a:bodyPr wrap="none" rtlCol="0">
            <a:spAutoFit/>
          </a:bodyPr>
          <a:lstStyle/>
          <a:p>
            <a:r>
              <a:rPr kumimoji="1" lang="ja-JP" altLang="en-US" sz="4000" dirty="0">
                <a:solidFill>
                  <a:schemeClr val="tx1">
                    <a:lumMod val="85000"/>
                    <a:lumOff val="15000"/>
                  </a:schemeClr>
                </a:solidFill>
              </a:rPr>
              <a:t>今後の課題</a:t>
            </a:r>
          </a:p>
        </p:txBody>
      </p:sp>
      <p:sp>
        <p:nvSpPr>
          <p:cNvPr id="21" name="テキスト ボックス 20">
            <a:extLst>
              <a:ext uri="{FF2B5EF4-FFF2-40B4-BE49-F238E27FC236}">
                <a16:creationId xmlns:a16="http://schemas.microsoft.com/office/drawing/2014/main" id="{9B8CEFF7-5659-3B0A-4269-AF712A1185E3}"/>
              </a:ext>
            </a:extLst>
          </p:cNvPr>
          <p:cNvSpPr txBox="1"/>
          <p:nvPr/>
        </p:nvSpPr>
        <p:spPr>
          <a:xfrm>
            <a:off x="1254868" y="1310867"/>
            <a:ext cx="3517310" cy="707886"/>
          </a:xfrm>
          <a:prstGeom prst="rect">
            <a:avLst/>
          </a:prstGeom>
          <a:solidFill>
            <a:schemeClr val="bg1"/>
          </a:solidFill>
        </p:spPr>
        <p:txBody>
          <a:bodyPr wrap="none" rtlCol="0">
            <a:spAutoFit/>
          </a:bodyPr>
          <a:lstStyle/>
          <a:p>
            <a:r>
              <a:rPr kumimoji="1" lang="ja-JP" altLang="en-US" sz="4000" dirty="0">
                <a:solidFill>
                  <a:schemeClr val="tx1">
                    <a:lumMod val="85000"/>
                    <a:lumOff val="15000"/>
                  </a:schemeClr>
                </a:solidFill>
              </a:rPr>
              <a:t>テーマについて</a:t>
            </a:r>
          </a:p>
        </p:txBody>
      </p:sp>
    </p:spTree>
    <p:extLst>
      <p:ext uri="{BB962C8B-B14F-4D97-AF65-F5344CB8AC3E}">
        <p14:creationId xmlns:p14="http://schemas.microsoft.com/office/powerpoint/2010/main" val="187581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9CB6D-0FBD-58E7-BFF3-024BE4FB23AD}"/>
              </a:ext>
            </a:extLst>
          </p:cNvPr>
          <p:cNvSpPr>
            <a:spLocks noGrp="1"/>
          </p:cNvSpPr>
          <p:nvPr>
            <p:ph type="title"/>
          </p:nvPr>
        </p:nvSpPr>
        <p:spPr/>
        <p:txBody>
          <a:bodyPr/>
          <a:lstStyle/>
          <a:p>
            <a:r>
              <a:rPr lang="ja-JP" altLang="en-US" dirty="0"/>
              <a:t>発表内容</a:t>
            </a:r>
            <a:endParaRPr kumimoji="1" lang="ja-JP" altLang="en-US" dirty="0"/>
          </a:p>
        </p:txBody>
      </p:sp>
      <p:pic>
        <p:nvPicPr>
          <p:cNvPr id="7" name="グラフィックス 6" descr="バッジ 1 単色塗りつぶし">
            <a:extLst>
              <a:ext uri="{FF2B5EF4-FFF2-40B4-BE49-F238E27FC236}">
                <a16:creationId xmlns:a16="http://schemas.microsoft.com/office/drawing/2014/main" id="{B0B6D631-9105-7058-B714-E1C3E2BBEA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831" y="1272283"/>
            <a:ext cx="746208" cy="746208"/>
          </a:xfrm>
          <a:prstGeom prst="rect">
            <a:avLst/>
          </a:prstGeom>
        </p:spPr>
      </p:pic>
      <p:pic>
        <p:nvPicPr>
          <p:cNvPr id="10" name="グラフィックス 9" descr="バッジ 5 単色塗りつぶし">
            <a:extLst>
              <a:ext uri="{FF2B5EF4-FFF2-40B4-BE49-F238E27FC236}">
                <a16:creationId xmlns:a16="http://schemas.microsoft.com/office/drawing/2014/main" id="{99063952-E8D8-5EA0-4E1C-03F9A5FA3E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831" y="5409035"/>
            <a:ext cx="746208" cy="746208"/>
          </a:xfrm>
          <a:prstGeom prst="rect">
            <a:avLst/>
          </a:prstGeom>
        </p:spPr>
      </p:pic>
      <p:pic>
        <p:nvPicPr>
          <p:cNvPr id="12" name="グラフィックス 11" descr="バッジ 4 単色塗りつぶし">
            <a:extLst>
              <a:ext uri="{FF2B5EF4-FFF2-40B4-BE49-F238E27FC236}">
                <a16:creationId xmlns:a16="http://schemas.microsoft.com/office/drawing/2014/main" id="{D69020C0-810F-A87A-E2D4-D07FB53848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6831" y="4374847"/>
            <a:ext cx="746208" cy="746208"/>
          </a:xfrm>
          <a:prstGeom prst="rect">
            <a:avLst/>
          </a:prstGeom>
        </p:spPr>
      </p:pic>
      <p:pic>
        <p:nvPicPr>
          <p:cNvPr id="14" name="グラフィックス 13" descr="バッジ 3 単色塗りつぶし">
            <a:extLst>
              <a:ext uri="{FF2B5EF4-FFF2-40B4-BE49-F238E27FC236}">
                <a16:creationId xmlns:a16="http://schemas.microsoft.com/office/drawing/2014/main" id="{95CAB986-4E95-47B7-A8C1-19BB8E30E7C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6831" y="3340659"/>
            <a:ext cx="746208" cy="746208"/>
          </a:xfrm>
          <a:prstGeom prst="rect">
            <a:avLst/>
          </a:prstGeom>
        </p:spPr>
      </p:pic>
      <p:pic>
        <p:nvPicPr>
          <p:cNvPr id="16" name="グラフィックス 15" descr="バッジ 単色塗りつぶし">
            <a:extLst>
              <a:ext uri="{FF2B5EF4-FFF2-40B4-BE49-F238E27FC236}">
                <a16:creationId xmlns:a16="http://schemas.microsoft.com/office/drawing/2014/main" id="{DF541713-CB6B-2E7C-EC59-56DBB24EE8B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6831" y="2306471"/>
            <a:ext cx="746208" cy="746208"/>
          </a:xfrm>
          <a:prstGeom prst="rect">
            <a:avLst/>
          </a:prstGeom>
        </p:spPr>
      </p:pic>
      <p:sp>
        <p:nvSpPr>
          <p:cNvPr id="17" name="テキスト ボックス 16">
            <a:extLst>
              <a:ext uri="{FF2B5EF4-FFF2-40B4-BE49-F238E27FC236}">
                <a16:creationId xmlns:a16="http://schemas.microsoft.com/office/drawing/2014/main" id="{3D66FD86-F3EF-9BE8-8832-EA7900B966D7}"/>
              </a:ext>
            </a:extLst>
          </p:cNvPr>
          <p:cNvSpPr txBox="1"/>
          <p:nvPr/>
        </p:nvSpPr>
        <p:spPr>
          <a:xfrm>
            <a:off x="1254868" y="2344793"/>
            <a:ext cx="3411511"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制作のポイント</a:t>
            </a:r>
          </a:p>
        </p:txBody>
      </p:sp>
      <p:sp>
        <p:nvSpPr>
          <p:cNvPr id="18" name="テキスト ボックス 17">
            <a:extLst>
              <a:ext uri="{FF2B5EF4-FFF2-40B4-BE49-F238E27FC236}">
                <a16:creationId xmlns:a16="http://schemas.microsoft.com/office/drawing/2014/main" id="{C2E014EB-4D24-D1DD-4181-BED1CF748081}"/>
              </a:ext>
            </a:extLst>
          </p:cNvPr>
          <p:cNvSpPr txBox="1"/>
          <p:nvPr/>
        </p:nvSpPr>
        <p:spPr>
          <a:xfrm>
            <a:off x="1254868" y="3380291"/>
            <a:ext cx="2480166"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サイト説明</a:t>
            </a:r>
          </a:p>
        </p:txBody>
      </p:sp>
      <p:sp>
        <p:nvSpPr>
          <p:cNvPr id="19" name="テキスト ボックス 18">
            <a:extLst>
              <a:ext uri="{FF2B5EF4-FFF2-40B4-BE49-F238E27FC236}">
                <a16:creationId xmlns:a16="http://schemas.microsoft.com/office/drawing/2014/main" id="{C7588338-BEE8-0A3C-BF9B-19F184B333B7}"/>
              </a:ext>
            </a:extLst>
          </p:cNvPr>
          <p:cNvSpPr txBox="1"/>
          <p:nvPr/>
        </p:nvSpPr>
        <p:spPr>
          <a:xfrm>
            <a:off x="1254868" y="4412645"/>
            <a:ext cx="3958135"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レスポンシブ対応</a:t>
            </a:r>
          </a:p>
        </p:txBody>
      </p:sp>
      <p:sp>
        <p:nvSpPr>
          <p:cNvPr id="20" name="テキスト ボックス 19">
            <a:extLst>
              <a:ext uri="{FF2B5EF4-FFF2-40B4-BE49-F238E27FC236}">
                <a16:creationId xmlns:a16="http://schemas.microsoft.com/office/drawing/2014/main" id="{3B4AD737-9C6F-5E8F-1439-782062DD1493}"/>
              </a:ext>
            </a:extLst>
          </p:cNvPr>
          <p:cNvSpPr txBox="1"/>
          <p:nvPr/>
        </p:nvSpPr>
        <p:spPr>
          <a:xfrm>
            <a:off x="1254868" y="5447095"/>
            <a:ext cx="2749471"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今後の課題</a:t>
            </a:r>
          </a:p>
        </p:txBody>
      </p:sp>
      <p:sp>
        <p:nvSpPr>
          <p:cNvPr id="21" name="テキスト ボックス 20">
            <a:extLst>
              <a:ext uri="{FF2B5EF4-FFF2-40B4-BE49-F238E27FC236}">
                <a16:creationId xmlns:a16="http://schemas.microsoft.com/office/drawing/2014/main" id="{9B8CEFF7-5659-3B0A-4269-AF712A1185E3}"/>
              </a:ext>
            </a:extLst>
          </p:cNvPr>
          <p:cNvSpPr txBox="1"/>
          <p:nvPr/>
        </p:nvSpPr>
        <p:spPr>
          <a:xfrm>
            <a:off x="1254868" y="1310867"/>
            <a:ext cx="3517310" cy="707886"/>
          </a:xfrm>
          <a:prstGeom prst="rect">
            <a:avLst/>
          </a:prstGeom>
          <a:solidFill>
            <a:schemeClr val="bg1"/>
          </a:solidFill>
        </p:spPr>
        <p:txBody>
          <a:bodyPr wrap="none" rtlCol="0">
            <a:spAutoFit/>
          </a:bodyPr>
          <a:lstStyle/>
          <a:p>
            <a:r>
              <a:rPr kumimoji="1" lang="ja-JP" altLang="en-US" sz="4000" dirty="0">
                <a:solidFill>
                  <a:schemeClr val="tx1">
                    <a:lumMod val="85000"/>
                    <a:lumOff val="15000"/>
                  </a:schemeClr>
                </a:solidFill>
              </a:rPr>
              <a:t>テーマについて</a:t>
            </a:r>
          </a:p>
        </p:txBody>
      </p:sp>
    </p:spTree>
    <p:extLst>
      <p:ext uri="{BB962C8B-B14F-4D97-AF65-F5344CB8AC3E}">
        <p14:creationId xmlns:p14="http://schemas.microsoft.com/office/powerpoint/2010/main" val="21232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163107-D793-0573-9FD2-343901C8899B}"/>
              </a:ext>
            </a:extLst>
          </p:cNvPr>
          <p:cNvSpPr>
            <a:spLocks noGrp="1"/>
          </p:cNvSpPr>
          <p:nvPr>
            <p:ph type="title"/>
          </p:nvPr>
        </p:nvSpPr>
        <p:spPr/>
        <p:txBody>
          <a:bodyPr/>
          <a:lstStyle/>
          <a:p>
            <a:r>
              <a:rPr kumimoji="1" lang="ja-JP" altLang="en-US" dirty="0"/>
              <a:t>テーマ</a:t>
            </a:r>
          </a:p>
        </p:txBody>
      </p:sp>
      <p:sp>
        <p:nvSpPr>
          <p:cNvPr id="6" name="テキスト ボックス 5">
            <a:extLst>
              <a:ext uri="{FF2B5EF4-FFF2-40B4-BE49-F238E27FC236}">
                <a16:creationId xmlns:a16="http://schemas.microsoft.com/office/drawing/2014/main" id="{17354EC5-CB70-DACE-64E7-514FB210A1CC}"/>
              </a:ext>
            </a:extLst>
          </p:cNvPr>
          <p:cNvSpPr txBox="1"/>
          <p:nvPr/>
        </p:nvSpPr>
        <p:spPr>
          <a:xfrm>
            <a:off x="126460" y="2261203"/>
            <a:ext cx="8677072" cy="1323439"/>
          </a:xfrm>
          <a:prstGeom prst="rect">
            <a:avLst/>
          </a:prstGeom>
          <a:noFill/>
          <a:ln>
            <a:noFill/>
          </a:ln>
        </p:spPr>
        <p:txBody>
          <a:bodyPr wrap="square" rtlCol="0">
            <a:spAutoFit/>
          </a:bodyPr>
          <a:lstStyle/>
          <a:p>
            <a:pPr algn="ctr"/>
            <a:r>
              <a:rPr lang="ja-JP" altLang="en-US" sz="8000" b="1" kern="100" dirty="0">
                <a:solidFill>
                  <a:schemeClr val="tx2">
                    <a:lumMod val="60000"/>
                    <a:lumOff val="40000"/>
                  </a:schemeClr>
                </a:solidFill>
                <a:latin typeface="+mn-ea"/>
                <a:cs typeface="Times New Roman" panose="02020603050405020304" pitchFamily="18" charset="0"/>
              </a:rPr>
              <a:t>”観葉植物”</a:t>
            </a:r>
            <a:r>
              <a:rPr lang="ja-JP" altLang="en-US" sz="8000" kern="100" dirty="0">
                <a:solidFill>
                  <a:schemeClr val="tx1">
                    <a:lumMod val="65000"/>
                    <a:lumOff val="35000"/>
                  </a:schemeClr>
                </a:solidFill>
                <a:latin typeface="+mn-ea"/>
                <a:cs typeface="Times New Roman" panose="02020603050405020304" pitchFamily="18" charset="0"/>
              </a:rPr>
              <a:t>ショップ</a:t>
            </a:r>
            <a:endParaRPr lang="ja-JP" altLang="ja-JP" sz="8000" kern="100" dirty="0">
              <a:solidFill>
                <a:schemeClr val="tx1">
                  <a:lumMod val="65000"/>
                  <a:lumOff val="35000"/>
                </a:schemeClr>
              </a:solidFill>
              <a:effectLst/>
              <a:latin typeface="+mn-ea"/>
              <a:cs typeface="Times New Roman" panose="02020603050405020304" pitchFamily="18" charset="0"/>
            </a:endParaRPr>
          </a:p>
        </p:txBody>
      </p:sp>
      <p:sp>
        <p:nvSpPr>
          <p:cNvPr id="3" name="テキスト ボックス 2">
            <a:extLst>
              <a:ext uri="{FF2B5EF4-FFF2-40B4-BE49-F238E27FC236}">
                <a16:creationId xmlns:a16="http://schemas.microsoft.com/office/drawing/2014/main" id="{720C38D2-EFC3-2609-E6B2-59B4DF81FA04}"/>
              </a:ext>
            </a:extLst>
          </p:cNvPr>
          <p:cNvSpPr txBox="1"/>
          <p:nvPr/>
        </p:nvSpPr>
        <p:spPr>
          <a:xfrm>
            <a:off x="3200400" y="3788924"/>
            <a:ext cx="6235430" cy="1938992"/>
          </a:xfrm>
          <a:prstGeom prst="rect">
            <a:avLst/>
          </a:prstGeom>
          <a:noFill/>
          <a:ln>
            <a:noFill/>
          </a:ln>
        </p:spPr>
        <p:txBody>
          <a:bodyPr wrap="square" rtlCol="0">
            <a:spAutoFit/>
          </a:bodyPr>
          <a:lstStyle/>
          <a:p>
            <a:pPr algn="ctr"/>
            <a:r>
              <a:rPr lang="en-US" altLang="ja-JP" sz="8000" kern="100" dirty="0">
                <a:solidFill>
                  <a:schemeClr val="tx1">
                    <a:lumMod val="65000"/>
                    <a:lumOff val="35000"/>
                  </a:schemeClr>
                </a:solidFill>
                <a:effectLst/>
                <a:latin typeface="+mn-ea"/>
                <a:cs typeface="Times New Roman" panose="02020603050405020304" pitchFamily="18" charset="0"/>
              </a:rPr>
              <a:t>WEB</a:t>
            </a:r>
            <a:r>
              <a:rPr lang="ja-JP" altLang="en-US" sz="8000" kern="100" dirty="0">
                <a:solidFill>
                  <a:schemeClr val="tx1">
                    <a:lumMod val="65000"/>
                    <a:lumOff val="35000"/>
                  </a:schemeClr>
                </a:solidFill>
                <a:effectLst/>
                <a:latin typeface="+mn-ea"/>
                <a:cs typeface="Times New Roman" panose="02020603050405020304" pitchFamily="18" charset="0"/>
              </a:rPr>
              <a:t>サイト</a:t>
            </a:r>
            <a:endParaRPr lang="en-US" altLang="ja-JP" sz="8000" kern="100" dirty="0">
              <a:solidFill>
                <a:schemeClr val="tx1">
                  <a:lumMod val="65000"/>
                  <a:lumOff val="35000"/>
                </a:schemeClr>
              </a:solidFill>
              <a:effectLst/>
              <a:latin typeface="+mn-ea"/>
              <a:cs typeface="Times New Roman" panose="02020603050405020304" pitchFamily="18" charset="0"/>
            </a:endParaRPr>
          </a:p>
          <a:p>
            <a:pPr algn="ctr"/>
            <a:r>
              <a:rPr lang="ja-JP" altLang="en-US" sz="4000" kern="100" dirty="0">
                <a:solidFill>
                  <a:schemeClr val="tx1">
                    <a:lumMod val="65000"/>
                    <a:lumOff val="35000"/>
                  </a:schemeClr>
                </a:solidFill>
                <a:latin typeface="+mn-ea"/>
                <a:cs typeface="Times New Roman" panose="02020603050405020304" pitchFamily="18" charset="0"/>
              </a:rPr>
              <a:t>（コーポレートサイト）</a:t>
            </a:r>
            <a:endParaRPr lang="ja-JP" altLang="ja-JP" sz="4000" kern="100" dirty="0">
              <a:solidFill>
                <a:schemeClr val="tx1">
                  <a:lumMod val="65000"/>
                  <a:lumOff val="35000"/>
                </a:schemeClr>
              </a:solidFill>
              <a:effectLst/>
              <a:latin typeface="+mn-ea"/>
              <a:cs typeface="Times New Roman" panose="02020603050405020304" pitchFamily="18" charset="0"/>
            </a:endParaRPr>
          </a:p>
        </p:txBody>
      </p:sp>
    </p:spTree>
    <p:extLst>
      <p:ext uri="{BB962C8B-B14F-4D97-AF65-F5344CB8AC3E}">
        <p14:creationId xmlns:p14="http://schemas.microsoft.com/office/powerpoint/2010/main" val="256449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415B0-4437-6F0A-9D25-A1643157D0D6}"/>
              </a:ext>
            </a:extLst>
          </p:cNvPr>
          <p:cNvSpPr>
            <a:spLocks noGrp="1"/>
          </p:cNvSpPr>
          <p:nvPr>
            <p:ph type="title"/>
          </p:nvPr>
        </p:nvSpPr>
        <p:spPr/>
        <p:txBody>
          <a:bodyPr/>
          <a:lstStyle/>
          <a:p>
            <a:r>
              <a:rPr lang="ja-JP" altLang="en-US" dirty="0"/>
              <a:t>テーマについて</a:t>
            </a:r>
            <a:endParaRPr kumimoji="1" lang="ja-JP" altLang="en-US" dirty="0"/>
          </a:p>
        </p:txBody>
      </p:sp>
      <p:sp>
        <p:nvSpPr>
          <p:cNvPr id="3" name="正方形/長方形 2">
            <a:extLst>
              <a:ext uri="{FF2B5EF4-FFF2-40B4-BE49-F238E27FC236}">
                <a16:creationId xmlns:a16="http://schemas.microsoft.com/office/drawing/2014/main" id="{AB8BE300-C6B6-E535-6416-4FB59E0808BB}"/>
              </a:ext>
            </a:extLst>
          </p:cNvPr>
          <p:cNvSpPr/>
          <p:nvPr/>
        </p:nvSpPr>
        <p:spPr>
          <a:xfrm>
            <a:off x="865761" y="1600899"/>
            <a:ext cx="3939703" cy="62257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ln w="19050">
                  <a:noFill/>
                </a:ln>
                <a:solidFill>
                  <a:schemeClr val="bg1"/>
                </a:solidFill>
              </a:rPr>
              <a:t>ターゲットユーザー</a:t>
            </a:r>
          </a:p>
        </p:txBody>
      </p:sp>
      <p:sp>
        <p:nvSpPr>
          <p:cNvPr id="8" name="テキスト ボックス 7">
            <a:extLst>
              <a:ext uri="{FF2B5EF4-FFF2-40B4-BE49-F238E27FC236}">
                <a16:creationId xmlns:a16="http://schemas.microsoft.com/office/drawing/2014/main" id="{E6D6CADD-24B2-3A41-5437-13D106FECC63}"/>
              </a:ext>
            </a:extLst>
          </p:cNvPr>
          <p:cNvSpPr txBox="1"/>
          <p:nvPr/>
        </p:nvSpPr>
        <p:spPr>
          <a:xfrm>
            <a:off x="865761" y="2414496"/>
            <a:ext cx="7782128" cy="830997"/>
          </a:xfrm>
          <a:prstGeom prst="rect">
            <a:avLst/>
          </a:prstGeom>
          <a:noFill/>
        </p:spPr>
        <p:txBody>
          <a:bodyPr wrap="square" rtlCol="0">
            <a:spAutoFit/>
          </a:bodyPr>
          <a:lstStyle/>
          <a:p>
            <a:r>
              <a:rPr kumimoji="1" lang="en-US" altLang="ja-JP" sz="4800" dirty="0">
                <a:solidFill>
                  <a:schemeClr val="tx1">
                    <a:lumMod val="75000"/>
                    <a:lumOff val="25000"/>
                  </a:schemeClr>
                </a:solidFill>
              </a:rPr>
              <a:t>20</a:t>
            </a:r>
            <a:r>
              <a:rPr kumimoji="1" lang="ja-JP" altLang="en-US" sz="4800" dirty="0">
                <a:solidFill>
                  <a:schemeClr val="tx1">
                    <a:lumMod val="75000"/>
                    <a:lumOff val="25000"/>
                  </a:schemeClr>
                </a:solidFill>
              </a:rPr>
              <a:t>～</a:t>
            </a:r>
            <a:r>
              <a:rPr kumimoji="1" lang="en-US" altLang="ja-JP" sz="4800" dirty="0">
                <a:solidFill>
                  <a:schemeClr val="tx1">
                    <a:lumMod val="75000"/>
                    <a:lumOff val="25000"/>
                  </a:schemeClr>
                </a:solidFill>
              </a:rPr>
              <a:t>40</a:t>
            </a:r>
            <a:r>
              <a:rPr kumimoji="1" lang="ja-JP" altLang="en-US" sz="4800" dirty="0">
                <a:solidFill>
                  <a:schemeClr val="tx1">
                    <a:lumMod val="75000"/>
                    <a:lumOff val="25000"/>
                  </a:schemeClr>
                </a:solidFill>
              </a:rPr>
              <a:t>代男性</a:t>
            </a:r>
          </a:p>
        </p:txBody>
      </p:sp>
      <p:sp>
        <p:nvSpPr>
          <p:cNvPr id="9" name="正方形/長方形 8">
            <a:extLst>
              <a:ext uri="{FF2B5EF4-FFF2-40B4-BE49-F238E27FC236}">
                <a16:creationId xmlns:a16="http://schemas.microsoft.com/office/drawing/2014/main" id="{3398F22D-B895-5C3F-74FD-DBC29B0C03AE}"/>
              </a:ext>
            </a:extLst>
          </p:cNvPr>
          <p:cNvSpPr/>
          <p:nvPr/>
        </p:nvSpPr>
        <p:spPr>
          <a:xfrm>
            <a:off x="865761" y="3702816"/>
            <a:ext cx="3939703" cy="62257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ln w="19050">
                  <a:noFill/>
                </a:ln>
                <a:solidFill>
                  <a:schemeClr val="bg1"/>
                </a:solidFill>
              </a:rPr>
              <a:t>理由</a:t>
            </a:r>
          </a:p>
        </p:txBody>
      </p:sp>
      <p:sp>
        <p:nvSpPr>
          <p:cNvPr id="10" name="テキスト ボックス 9">
            <a:extLst>
              <a:ext uri="{FF2B5EF4-FFF2-40B4-BE49-F238E27FC236}">
                <a16:creationId xmlns:a16="http://schemas.microsoft.com/office/drawing/2014/main" id="{B1207B88-14D6-4982-0FA9-CFF5E9092D5A}"/>
              </a:ext>
            </a:extLst>
          </p:cNvPr>
          <p:cNvSpPr txBox="1"/>
          <p:nvPr/>
        </p:nvSpPr>
        <p:spPr>
          <a:xfrm>
            <a:off x="865762" y="4472271"/>
            <a:ext cx="7529210" cy="1569660"/>
          </a:xfrm>
          <a:prstGeom prst="rect">
            <a:avLst/>
          </a:prstGeom>
          <a:noFill/>
        </p:spPr>
        <p:txBody>
          <a:bodyPr wrap="square" rtlCol="0">
            <a:spAutoFit/>
          </a:bodyPr>
          <a:lstStyle/>
          <a:p>
            <a:pPr algn="just"/>
            <a:r>
              <a:rPr kumimoji="1" lang="ja-JP" altLang="en-US" sz="4800" dirty="0">
                <a:solidFill>
                  <a:schemeClr val="tx1">
                    <a:lumMod val="75000"/>
                    <a:lumOff val="25000"/>
                  </a:schemeClr>
                </a:solidFill>
              </a:rPr>
              <a:t>普段、なじみのない層にも、観葉植物の魅力を伝えたい</a:t>
            </a:r>
          </a:p>
        </p:txBody>
      </p:sp>
    </p:spTree>
    <p:extLst>
      <p:ext uri="{BB962C8B-B14F-4D97-AF65-F5344CB8AC3E}">
        <p14:creationId xmlns:p14="http://schemas.microsoft.com/office/powerpoint/2010/main" val="230036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9CB6D-0FBD-58E7-BFF3-024BE4FB23AD}"/>
              </a:ext>
            </a:extLst>
          </p:cNvPr>
          <p:cNvSpPr>
            <a:spLocks noGrp="1"/>
          </p:cNvSpPr>
          <p:nvPr>
            <p:ph type="title"/>
          </p:nvPr>
        </p:nvSpPr>
        <p:spPr/>
        <p:txBody>
          <a:bodyPr/>
          <a:lstStyle/>
          <a:p>
            <a:r>
              <a:rPr lang="ja-JP" altLang="en-US" dirty="0"/>
              <a:t>発表内容</a:t>
            </a:r>
            <a:endParaRPr kumimoji="1" lang="ja-JP" altLang="en-US" dirty="0"/>
          </a:p>
        </p:txBody>
      </p:sp>
      <p:pic>
        <p:nvPicPr>
          <p:cNvPr id="7" name="グラフィックス 6" descr="バッジ 1 単色塗りつぶし">
            <a:extLst>
              <a:ext uri="{FF2B5EF4-FFF2-40B4-BE49-F238E27FC236}">
                <a16:creationId xmlns:a16="http://schemas.microsoft.com/office/drawing/2014/main" id="{B0B6D631-9105-7058-B714-E1C3E2BBEA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831" y="1272283"/>
            <a:ext cx="746208" cy="746208"/>
          </a:xfrm>
          <a:prstGeom prst="rect">
            <a:avLst/>
          </a:prstGeom>
        </p:spPr>
      </p:pic>
      <p:pic>
        <p:nvPicPr>
          <p:cNvPr id="10" name="グラフィックス 9" descr="バッジ 5 単色塗りつぶし">
            <a:extLst>
              <a:ext uri="{FF2B5EF4-FFF2-40B4-BE49-F238E27FC236}">
                <a16:creationId xmlns:a16="http://schemas.microsoft.com/office/drawing/2014/main" id="{99063952-E8D8-5EA0-4E1C-03F9A5FA3E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831" y="5409035"/>
            <a:ext cx="746208" cy="746208"/>
          </a:xfrm>
          <a:prstGeom prst="rect">
            <a:avLst/>
          </a:prstGeom>
        </p:spPr>
      </p:pic>
      <p:pic>
        <p:nvPicPr>
          <p:cNvPr id="12" name="グラフィックス 11" descr="バッジ 4 単色塗りつぶし">
            <a:extLst>
              <a:ext uri="{FF2B5EF4-FFF2-40B4-BE49-F238E27FC236}">
                <a16:creationId xmlns:a16="http://schemas.microsoft.com/office/drawing/2014/main" id="{D69020C0-810F-A87A-E2D4-D07FB53848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6831" y="4374847"/>
            <a:ext cx="746208" cy="746208"/>
          </a:xfrm>
          <a:prstGeom prst="rect">
            <a:avLst/>
          </a:prstGeom>
        </p:spPr>
      </p:pic>
      <p:pic>
        <p:nvPicPr>
          <p:cNvPr id="14" name="グラフィックス 13" descr="バッジ 3 単色塗りつぶし">
            <a:extLst>
              <a:ext uri="{FF2B5EF4-FFF2-40B4-BE49-F238E27FC236}">
                <a16:creationId xmlns:a16="http://schemas.microsoft.com/office/drawing/2014/main" id="{95CAB986-4E95-47B7-A8C1-19BB8E30E7C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6831" y="3340659"/>
            <a:ext cx="746208" cy="746208"/>
          </a:xfrm>
          <a:prstGeom prst="rect">
            <a:avLst/>
          </a:prstGeom>
        </p:spPr>
      </p:pic>
      <p:pic>
        <p:nvPicPr>
          <p:cNvPr id="16" name="グラフィックス 15" descr="バッジ 単色塗りつぶし">
            <a:extLst>
              <a:ext uri="{FF2B5EF4-FFF2-40B4-BE49-F238E27FC236}">
                <a16:creationId xmlns:a16="http://schemas.microsoft.com/office/drawing/2014/main" id="{DF541713-CB6B-2E7C-EC59-56DBB24EE8B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6831" y="2306471"/>
            <a:ext cx="746208" cy="746208"/>
          </a:xfrm>
          <a:prstGeom prst="rect">
            <a:avLst/>
          </a:prstGeom>
        </p:spPr>
      </p:pic>
      <p:sp>
        <p:nvSpPr>
          <p:cNvPr id="17" name="テキスト ボックス 16">
            <a:extLst>
              <a:ext uri="{FF2B5EF4-FFF2-40B4-BE49-F238E27FC236}">
                <a16:creationId xmlns:a16="http://schemas.microsoft.com/office/drawing/2014/main" id="{3D66FD86-F3EF-9BE8-8832-EA7900B966D7}"/>
              </a:ext>
            </a:extLst>
          </p:cNvPr>
          <p:cNvSpPr txBox="1"/>
          <p:nvPr/>
        </p:nvSpPr>
        <p:spPr>
          <a:xfrm>
            <a:off x="1254868" y="2344793"/>
            <a:ext cx="3411511" cy="707886"/>
          </a:xfrm>
          <a:prstGeom prst="rect">
            <a:avLst/>
          </a:prstGeom>
          <a:solidFill>
            <a:schemeClr val="bg1"/>
          </a:solidFill>
        </p:spPr>
        <p:txBody>
          <a:bodyPr wrap="none" rtlCol="0">
            <a:spAutoFit/>
          </a:bodyPr>
          <a:lstStyle/>
          <a:p>
            <a:r>
              <a:rPr kumimoji="1" lang="ja-JP" altLang="en-US" sz="4000" dirty="0">
                <a:solidFill>
                  <a:schemeClr val="tx1">
                    <a:lumMod val="85000"/>
                    <a:lumOff val="15000"/>
                  </a:schemeClr>
                </a:solidFill>
              </a:rPr>
              <a:t>制作のポイント</a:t>
            </a:r>
          </a:p>
        </p:txBody>
      </p:sp>
      <p:sp>
        <p:nvSpPr>
          <p:cNvPr id="18" name="テキスト ボックス 17">
            <a:extLst>
              <a:ext uri="{FF2B5EF4-FFF2-40B4-BE49-F238E27FC236}">
                <a16:creationId xmlns:a16="http://schemas.microsoft.com/office/drawing/2014/main" id="{C2E014EB-4D24-D1DD-4181-BED1CF748081}"/>
              </a:ext>
            </a:extLst>
          </p:cNvPr>
          <p:cNvSpPr txBox="1"/>
          <p:nvPr/>
        </p:nvSpPr>
        <p:spPr>
          <a:xfrm>
            <a:off x="1254868" y="3380291"/>
            <a:ext cx="2480166"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サイト説明</a:t>
            </a:r>
          </a:p>
        </p:txBody>
      </p:sp>
      <p:sp>
        <p:nvSpPr>
          <p:cNvPr id="19" name="テキスト ボックス 18">
            <a:extLst>
              <a:ext uri="{FF2B5EF4-FFF2-40B4-BE49-F238E27FC236}">
                <a16:creationId xmlns:a16="http://schemas.microsoft.com/office/drawing/2014/main" id="{C7588338-BEE8-0A3C-BF9B-19F184B333B7}"/>
              </a:ext>
            </a:extLst>
          </p:cNvPr>
          <p:cNvSpPr txBox="1"/>
          <p:nvPr/>
        </p:nvSpPr>
        <p:spPr>
          <a:xfrm>
            <a:off x="1254868" y="4412645"/>
            <a:ext cx="3958135"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レスポンシブ対応</a:t>
            </a:r>
          </a:p>
        </p:txBody>
      </p:sp>
      <p:sp>
        <p:nvSpPr>
          <p:cNvPr id="20" name="テキスト ボックス 19">
            <a:extLst>
              <a:ext uri="{FF2B5EF4-FFF2-40B4-BE49-F238E27FC236}">
                <a16:creationId xmlns:a16="http://schemas.microsoft.com/office/drawing/2014/main" id="{3B4AD737-9C6F-5E8F-1439-782062DD1493}"/>
              </a:ext>
            </a:extLst>
          </p:cNvPr>
          <p:cNvSpPr txBox="1"/>
          <p:nvPr/>
        </p:nvSpPr>
        <p:spPr>
          <a:xfrm>
            <a:off x="1254868" y="5447095"/>
            <a:ext cx="2749471"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今後の課題</a:t>
            </a:r>
          </a:p>
        </p:txBody>
      </p:sp>
      <p:sp>
        <p:nvSpPr>
          <p:cNvPr id="21" name="テキスト ボックス 20">
            <a:extLst>
              <a:ext uri="{FF2B5EF4-FFF2-40B4-BE49-F238E27FC236}">
                <a16:creationId xmlns:a16="http://schemas.microsoft.com/office/drawing/2014/main" id="{9B8CEFF7-5659-3B0A-4269-AF712A1185E3}"/>
              </a:ext>
            </a:extLst>
          </p:cNvPr>
          <p:cNvSpPr txBox="1"/>
          <p:nvPr/>
        </p:nvSpPr>
        <p:spPr>
          <a:xfrm>
            <a:off x="1254868" y="1310867"/>
            <a:ext cx="3517310"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テーマについて</a:t>
            </a:r>
          </a:p>
        </p:txBody>
      </p:sp>
    </p:spTree>
    <p:extLst>
      <p:ext uri="{BB962C8B-B14F-4D97-AF65-F5344CB8AC3E}">
        <p14:creationId xmlns:p14="http://schemas.microsoft.com/office/powerpoint/2010/main" val="3174155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415B0-4437-6F0A-9D25-A1643157D0D6}"/>
              </a:ext>
            </a:extLst>
          </p:cNvPr>
          <p:cNvSpPr>
            <a:spLocks noGrp="1"/>
          </p:cNvSpPr>
          <p:nvPr>
            <p:ph type="title"/>
          </p:nvPr>
        </p:nvSpPr>
        <p:spPr/>
        <p:txBody>
          <a:bodyPr/>
          <a:lstStyle/>
          <a:p>
            <a:r>
              <a:rPr kumimoji="1" lang="ja-JP" altLang="en-US" dirty="0"/>
              <a:t>制作のポイント</a:t>
            </a:r>
          </a:p>
        </p:txBody>
      </p:sp>
      <p:graphicFrame>
        <p:nvGraphicFramePr>
          <p:cNvPr id="4" name="表 4">
            <a:extLst>
              <a:ext uri="{FF2B5EF4-FFF2-40B4-BE49-F238E27FC236}">
                <a16:creationId xmlns:a16="http://schemas.microsoft.com/office/drawing/2014/main" id="{9454543C-7C16-E6B6-7B70-3D175B456564}"/>
              </a:ext>
            </a:extLst>
          </p:cNvPr>
          <p:cNvGraphicFramePr>
            <a:graphicFrameLocks noGrp="1"/>
          </p:cNvGraphicFramePr>
          <p:nvPr>
            <p:extLst>
              <p:ext uri="{D42A27DB-BD31-4B8C-83A1-F6EECF244321}">
                <p14:modId xmlns:p14="http://schemas.microsoft.com/office/powerpoint/2010/main" val="2974236522"/>
              </p:ext>
            </p:extLst>
          </p:nvPr>
        </p:nvGraphicFramePr>
        <p:xfrm>
          <a:off x="515704" y="1844733"/>
          <a:ext cx="8112592" cy="701354"/>
        </p:xfrm>
        <a:graphic>
          <a:graphicData uri="http://schemas.openxmlformats.org/drawingml/2006/table">
            <a:tbl>
              <a:tblPr firstRow="1" bandRow="1">
                <a:tableStyleId>{5C22544A-7EE6-4342-B048-85BDC9FD1C3A}</a:tableStyleId>
              </a:tblPr>
              <a:tblGrid>
                <a:gridCol w="2567964">
                  <a:extLst>
                    <a:ext uri="{9D8B030D-6E8A-4147-A177-3AD203B41FA5}">
                      <a16:colId xmlns:a16="http://schemas.microsoft.com/office/drawing/2014/main" val="2647238516"/>
                    </a:ext>
                  </a:extLst>
                </a:gridCol>
                <a:gridCol w="5544628">
                  <a:extLst>
                    <a:ext uri="{9D8B030D-6E8A-4147-A177-3AD203B41FA5}">
                      <a16:colId xmlns:a16="http://schemas.microsoft.com/office/drawing/2014/main" val="261437571"/>
                    </a:ext>
                  </a:extLst>
                </a:gridCol>
              </a:tblGrid>
              <a:tr h="701354">
                <a:tc>
                  <a:txBody>
                    <a:bodyPr/>
                    <a:lstStyle/>
                    <a:p>
                      <a:r>
                        <a:rPr kumimoji="1" lang="ja-JP" altLang="en-US" sz="2800" dirty="0"/>
                        <a:t>レイアウト</a:t>
                      </a:r>
                    </a:p>
                  </a:txBody>
                  <a:tcPr marL="121689" marR="121689" marT="60844" marB="60844" anchor="ctr">
                    <a:solidFill>
                      <a:schemeClr val="tx2">
                        <a:lumMod val="60000"/>
                        <a:lumOff val="40000"/>
                      </a:schemeClr>
                    </a:solidFill>
                  </a:tcPr>
                </a:tc>
                <a:tc>
                  <a:txBody>
                    <a:bodyPr/>
                    <a:lstStyle/>
                    <a:p>
                      <a:r>
                        <a:rPr kumimoji="1" lang="ja-JP" altLang="en-US" sz="2400" dirty="0">
                          <a:solidFill>
                            <a:schemeClr val="tx1">
                              <a:lumMod val="85000"/>
                              <a:lumOff val="15000"/>
                            </a:schemeClr>
                          </a:solidFill>
                        </a:rPr>
                        <a:t>スッキリと、スマホ用にレスポンシブに</a:t>
                      </a:r>
                    </a:p>
                  </a:txBody>
                  <a:tcPr marL="121689" marR="121689" marT="60844" marB="60844" anchor="ctr">
                    <a:solidFill>
                      <a:schemeClr val="bg1">
                        <a:lumMod val="95000"/>
                      </a:schemeClr>
                    </a:solidFill>
                  </a:tcPr>
                </a:tc>
                <a:extLst>
                  <a:ext uri="{0D108BD9-81ED-4DB2-BD59-A6C34878D82A}">
                    <a16:rowId xmlns:a16="http://schemas.microsoft.com/office/drawing/2014/main" val="2816237593"/>
                  </a:ext>
                </a:extLst>
              </a:tr>
            </a:tbl>
          </a:graphicData>
        </a:graphic>
      </p:graphicFrame>
      <p:graphicFrame>
        <p:nvGraphicFramePr>
          <p:cNvPr id="5" name="表 4">
            <a:extLst>
              <a:ext uri="{FF2B5EF4-FFF2-40B4-BE49-F238E27FC236}">
                <a16:creationId xmlns:a16="http://schemas.microsoft.com/office/drawing/2014/main" id="{E9E98484-EEA3-6005-63ED-DDAEE2925C59}"/>
              </a:ext>
            </a:extLst>
          </p:cNvPr>
          <p:cNvGraphicFramePr>
            <a:graphicFrameLocks noGrp="1"/>
          </p:cNvGraphicFramePr>
          <p:nvPr>
            <p:extLst>
              <p:ext uri="{D42A27DB-BD31-4B8C-83A1-F6EECF244321}">
                <p14:modId xmlns:p14="http://schemas.microsoft.com/office/powerpoint/2010/main" val="2553473685"/>
              </p:ext>
            </p:extLst>
          </p:nvPr>
        </p:nvGraphicFramePr>
        <p:xfrm>
          <a:off x="515704" y="5165121"/>
          <a:ext cx="8112592" cy="701354"/>
        </p:xfrm>
        <a:graphic>
          <a:graphicData uri="http://schemas.openxmlformats.org/drawingml/2006/table">
            <a:tbl>
              <a:tblPr firstRow="1" bandRow="1">
                <a:tableStyleId>{5C22544A-7EE6-4342-B048-85BDC9FD1C3A}</a:tableStyleId>
              </a:tblPr>
              <a:tblGrid>
                <a:gridCol w="2567964">
                  <a:extLst>
                    <a:ext uri="{9D8B030D-6E8A-4147-A177-3AD203B41FA5}">
                      <a16:colId xmlns:a16="http://schemas.microsoft.com/office/drawing/2014/main" val="2647238516"/>
                    </a:ext>
                  </a:extLst>
                </a:gridCol>
                <a:gridCol w="5544628">
                  <a:extLst>
                    <a:ext uri="{9D8B030D-6E8A-4147-A177-3AD203B41FA5}">
                      <a16:colId xmlns:a16="http://schemas.microsoft.com/office/drawing/2014/main" val="261437571"/>
                    </a:ext>
                  </a:extLst>
                </a:gridCol>
              </a:tblGrid>
              <a:tr h="701354">
                <a:tc>
                  <a:txBody>
                    <a:bodyPr/>
                    <a:lstStyle/>
                    <a:p>
                      <a:r>
                        <a:rPr kumimoji="1" lang="ja-JP" altLang="en-US" sz="2800" dirty="0"/>
                        <a:t>配色</a:t>
                      </a:r>
                    </a:p>
                  </a:txBody>
                  <a:tcPr marL="121689" marR="121689" marT="60844" marB="60844" anchor="ctr">
                    <a:solidFill>
                      <a:schemeClr val="tx2">
                        <a:lumMod val="60000"/>
                        <a:lumOff val="40000"/>
                      </a:schemeClr>
                    </a:solidFill>
                  </a:tcPr>
                </a:tc>
                <a:tc>
                  <a:txBody>
                    <a:bodyPr/>
                    <a:lstStyle/>
                    <a:p>
                      <a:r>
                        <a:rPr kumimoji="1" lang="ja-JP" altLang="en-US" sz="2400" dirty="0">
                          <a:solidFill>
                            <a:schemeClr val="tx1">
                              <a:lumMod val="85000"/>
                              <a:lumOff val="15000"/>
                            </a:schemeClr>
                          </a:solidFill>
                        </a:rPr>
                        <a:t>寒色や明度を抑えた色中心</a:t>
                      </a:r>
                    </a:p>
                  </a:txBody>
                  <a:tcPr marL="121689" marR="121689" marT="60844" marB="60844" anchor="ctr">
                    <a:solidFill>
                      <a:schemeClr val="bg1">
                        <a:lumMod val="95000"/>
                      </a:schemeClr>
                    </a:solidFill>
                  </a:tcPr>
                </a:tc>
                <a:extLst>
                  <a:ext uri="{0D108BD9-81ED-4DB2-BD59-A6C34878D82A}">
                    <a16:rowId xmlns:a16="http://schemas.microsoft.com/office/drawing/2014/main" val="2816237593"/>
                  </a:ext>
                </a:extLst>
              </a:tr>
            </a:tbl>
          </a:graphicData>
        </a:graphic>
      </p:graphicFrame>
      <p:graphicFrame>
        <p:nvGraphicFramePr>
          <p:cNvPr id="6" name="表 5">
            <a:extLst>
              <a:ext uri="{FF2B5EF4-FFF2-40B4-BE49-F238E27FC236}">
                <a16:creationId xmlns:a16="http://schemas.microsoft.com/office/drawing/2014/main" id="{17BA3496-9BB6-60AF-8745-D146D275DD4A}"/>
              </a:ext>
            </a:extLst>
          </p:cNvPr>
          <p:cNvGraphicFramePr>
            <a:graphicFrameLocks noGrp="1"/>
          </p:cNvGraphicFramePr>
          <p:nvPr>
            <p:extLst>
              <p:ext uri="{D42A27DB-BD31-4B8C-83A1-F6EECF244321}">
                <p14:modId xmlns:p14="http://schemas.microsoft.com/office/powerpoint/2010/main" val="3186150690"/>
              </p:ext>
            </p:extLst>
          </p:nvPr>
        </p:nvGraphicFramePr>
        <p:xfrm>
          <a:off x="515704" y="3429000"/>
          <a:ext cx="8112592" cy="853208"/>
        </p:xfrm>
        <a:graphic>
          <a:graphicData uri="http://schemas.openxmlformats.org/drawingml/2006/table">
            <a:tbl>
              <a:tblPr firstRow="1" bandRow="1">
                <a:tableStyleId>{5C22544A-7EE6-4342-B048-85BDC9FD1C3A}</a:tableStyleId>
              </a:tblPr>
              <a:tblGrid>
                <a:gridCol w="2567964">
                  <a:extLst>
                    <a:ext uri="{9D8B030D-6E8A-4147-A177-3AD203B41FA5}">
                      <a16:colId xmlns:a16="http://schemas.microsoft.com/office/drawing/2014/main" val="2647238516"/>
                    </a:ext>
                  </a:extLst>
                </a:gridCol>
                <a:gridCol w="5544628">
                  <a:extLst>
                    <a:ext uri="{9D8B030D-6E8A-4147-A177-3AD203B41FA5}">
                      <a16:colId xmlns:a16="http://schemas.microsoft.com/office/drawing/2014/main" val="261437571"/>
                    </a:ext>
                  </a:extLst>
                </a:gridCol>
              </a:tblGrid>
              <a:tr h="701354">
                <a:tc>
                  <a:txBody>
                    <a:bodyPr/>
                    <a:lstStyle/>
                    <a:p>
                      <a:pPr algn="ctr"/>
                      <a:r>
                        <a:rPr kumimoji="1" lang="en-US" altLang="ja-JP" sz="2800" dirty="0"/>
                        <a:t>〃</a:t>
                      </a:r>
                      <a:endParaRPr kumimoji="1" lang="ja-JP" altLang="en-US" sz="2800" dirty="0"/>
                    </a:p>
                  </a:txBody>
                  <a:tcPr marL="121689" marR="121689" marT="60844" marB="60844" anchor="ctr">
                    <a:solidFill>
                      <a:schemeClr val="tx2">
                        <a:lumMod val="60000"/>
                        <a:lumOff val="40000"/>
                      </a:schemeClr>
                    </a:solidFill>
                  </a:tcPr>
                </a:tc>
                <a:tc>
                  <a:txBody>
                    <a:bodyPr/>
                    <a:lstStyle/>
                    <a:p>
                      <a:r>
                        <a:rPr kumimoji="1" lang="ja-JP" altLang="en-US" sz="2400" dirty="0">
                          <a:solidFill>
                            <a:schemeClr val="tx1">
                              <a:lumMod val="85000"/>
                              <a:lumOff val="15000"/>
                            </a:schemeClr>
                          </a:solidFill>
                        </a:rPr>
                        <a:t>ページの最初の部分は、目を引くように動きをつける</a:t>
                      </a:r>
                    </a:p>
                  </a:txBody>
                  <a:tcPr marL="121689" marR="121689" marT="60844" marB="60844" anchor="ctr">
                    <a:solidFill>
                      <a:schemeClr val="bg1">
                        <a:lumMod val="95000"/>
                      </a:schemeClr>
                    </a:solidFill>
                  </a:tcPr>
                </a:tc>
                <a:extLst>
                  <a:ext uri="{0D108BD9-81ED-4DB2-BD59-A6C34878D82A}">
                    <a16:rowId xmlns:a16="http://schemas.microsoft.com/office/drawing/2014/main" val="2816237593"/>
                  </a:ext>
                </a:extLst>
              </a:tr>
            </a:tbl>
          </a:graphicData>
        </a:graphic>
      </p:graphicFrame>
    </p:spTree>
    <p:extLst>
      <p:ext uri="{BB962C8B-B14F-4D97-AF65-F5344CB8AC3E}">
        <p14:creationId xmlns:p14="http://schemas.microsoft.com/office/powerpoint/2010/main" val="2932176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9CB6D-0FBD-58E7-BFF3-024BE4FB23AD}"/>
              </a:ext>
            </a:extLst>
          </p:cNvPr>
          <p:cNvSpPr>
            <a:spLocks noGrp="1"/>
          </p:cNvSpPr>
          <p:nvPr>
            <p:ph type="title"/>
          </p:nvPr>
        </p:nvSpPr>
        <p:spPr/>
        <p:txBody>
          <a:bodyPr/>
          <a:lstStyle/>
          <a:p>
            <a:r>
              <a:rPr lang="ja-JP" altLang="en-US" dirty="0"/>
              <a:t>発表内容</a:t>
            </a:r>
            <a:endParaRPr kumimoji="1" lang="ja-JP" altLang="en-US" dirty="0"/>
          </a:p>
        </p:txBody>
      </p:sp>
      <p:pic>
        <p:nvPicPr>
          <p:cNvPr id="7" name="グラフィックス 6" descr="バッジ 1 単色塗りつぶし">
            <a:extLst>
              <a:ext uri="{FF2B5EF4-FFF2-40B4-BE49-F238E27FC236}">
                <a16:creationId xmlns:a16="http://schemas.microsoft.com/office/drawing/2014/main" id="{B0B6D631-9105-7058-B714-E1C3E2BBEA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831" y="1272283"/>
            <a:ext cx="746208" cy="746208"/>
          </a:xfrm>
          <a:prstGeom prst="rect">
            <a:avLst/>
          </a:prstGeom>
        </p:spPr>
      </p:pic>
      <p:pic>
        <p:nvPicPr>
          <p:cNvPr id="10" name="グラフィックス 9" descr="バッジ 5 単色塗りつぶし">
            <a:extLst>
              <a:ext uri="{FF2B5EF4-FFF2-40B4-BE49-F238E27FC236}">
                <a16:creationId xmlns:a16="http://schemas.microsoft.com/office/drawing/2014/main" id="{99063952-E8D8-5EA0-4E1C-03F9A5FA3E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831" y="5409035"/>
            <a:ext cx="746208" cy="746208"/>
          </a:xfrm>
          <a:prstGeom prst="rect">
            <a:avLst/>
          </a:prstGeom>
        </p:spPr>
      </p:pic>
      <p:pic>
        <p:nvPicPr>
          <p:cNvPr id="12" name="グラフィックス 11" descr="バッジ 4 単色塗りつぶし">
            <a:extLst>
              <a:ext uri="{FF2B5EF4-FFF2-40B4-BE49-F238E27FC236}">
                <a16:creationId xmlns:a16="http://schemas.microsoft.com/office/drawing/2014/main" id="{D69020C0-810F-A87A-E2D4-D07FB53848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6831" y="4374847"/>
            <a:ext cx="746208" cy="746208"/>
          </a:xfrm>
          <a:prstGeom prst="rect">
            <a:avLst/>
          </a:prstGeom>
        </p:spPr>
      </p:pic>
      <p:pic>
        <p:nvPicPr>
          <p:cNvPr id="14" name="グラフィックス 13" descr="バッジ 3 単色塗りつぶし">
            <a:extLst>
              <a:ext uri="{FF2B5EF4-FFF2-40B4-BE49-F238E27FC236}">
                <a16:creationId xmlns:a16="http://schemas.microsoft.com/office/drawing/2014/main" id="{95CAB986-4E95-47B7-A8C1-19BB8E30E7C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6831" y="3340659"/>
            <a:ext cx="746208" cy="746208"/>
          </a:xfrm>
          <a:prstGeom prst="rect">
            <a:avLst/>
          </a:prstGeom>
        </p:spPr>
      </p:pic>
      <p:pic>
        <p:nvPicPr>
          <p:cNvPr id="16" name="グラフィックス 15" descr="バッジ 単色塗りつぶし">
            <a:extLst>
              <a:ext uri="{FF2B5EF4-FFF2-40B4-BE49-F238E27FC236}">
                <a16:creationId xmlns:a16="http://schemas.microsoft.com/office/drawing/2014/main" id="{DF541713-CB6B-2E7C-EC59-56DBB24EE8B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6831" y="2306471"/>
            <a:ext cx="746208" cy="746208"/>
          </a:xfrm>
          <a:prstGeom prst="rect">
            <a:avLst/>
          </a:prstGeom>
        </p:spPr>
      </p:pic>
      <p:sp>
        <p:nvSpPr>
          <p:cNvPr id="17" name="テキスト ボックス 16">
            <a:extLst>
              <a:ext uri="{FF2B5EF4-FFF2-40B4-BE49-F238E27FC236}">
                <a16:creationId xmlns:a16="http://schemas.microsoft.com/office/drawing/2014/main" id="{3D66FD86-F3EF-9BE8-8832-EA7900B966D7}"/>
              </a:ext>
            </a:extLst>
          </p:cNvPr>
          <p:cNvSpPr txBox="1"/>
          <p:nvPr/>
        </p:nvSpPr>
        <p:spPr>
          <a:xfrm>
            <a:off x="1254868" y="2344793"/>
            <a:ext cx="3411511"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制作のポイント</a:t>
            </a:r>
          </a:p>
        </p:txBody>
      </p:sp>
      <p:sp>
        <p:nvSpPr>
          <p:cNvPr id="18" name="テキスト ボックス 17">
            <a:extLst>
              <a:ext uri="{FF2B5EF4-FFF2-40B4-BE49-F238E27FC236}">
                <a16:creationId xmlns:a16="http://schemas.microsoft.com/office/drawing/2014/main" id="{C2E014EB-4D24-D1DD-4181-BED1CF748081}"/>
              </a:ext>
            </a:extLst>
          </p:cNvPr>
          <p:cNvSpPr txBox="1"/>
          <p:nvPr/>
        </p:nvSpPr>
        <p:spPr>
          <a:xfrm>
            <a:off x="1254868" y="3380291"/>
            <a:ext cx="2480166" cy="707886"/>
          </a:xfrm>
          <a:prstGeom prst="rect">
            <a:avLst/>
          </a:prstGeom>
          <a:solidFill>
            <a:schemeClr val="bg1"/>
          </a:solidFill>
        </p:spPr>
        <p:txBody>
          <a:bodyPr wrap="none" rtlCol="0">
            <a:spAutoFit/>
          </a:bodyPr>
          <a:lstStyle/>
          <a:p>
            <a:r>
              <a:rPr kumimoji="1" lang="ja-JP" altLang="en-US" sz="4000" dirty="0">
                <a:solidFill>
                  <a:schemeClr val="tx1">
                    <a:lumMod val="85000"/>
                    <a:lumOff val="15000"/>
                  </a:schemeClr>
                </a:solidFill>
              </a:rPr>
              <a:t>サイト説明</a:t>
            </a:r>
          </a:p>
        </p:txBody>
      </p:sp>
      <p:sp>
        <p:nvSpPr>
          <p:cNvPr id="19" name="テキスト ボックス 18">
            <a:extLst>
              <a:ext uri="{FF2B5EF4-FFF2-40B4-BE49-F238E27FC236}">
                <a16:creationId xmlns:a16="http://schemas.microsoft.com/office/drawing/2014/main" id="{C7588338-BEE8-0A3C-BF9B-19F184B333B7}"/>
              </a:ext>
            </a:extLst>
          </p:cNvPr>
          <p:cNvSpPr txBox="1"/>
          <p:nvPr/>
        </p:nvSpPr>
        <p:spPr>
          <a:xfrm>
            <a:off x="1254868" y="4412645"/>
            <a:ext cx="3958135"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レスポンシブ対応</a:t>
            </a:r>
          </a:p>
        </p:txBody>
      </p:sp>
      <p:sp>
        <p:nvSpPr>
          <p:cNvPr id="20" name="テキスト ボックス 19">
            <a:extLst>
              <a:ext uri="{FF2B5EF4-FFF2-40B4-BE49-F238E27FC236}">
                <a16:creationId xmlns:a16="http://schemas.microsoft.com/office/drawing/2014/main" id="{3B4AD737-9C6F-5E8F-1439-782062DD1493}"/>
              </a:ext>
            </a:extLst>
          </p:cNvPr>
          <p:cNvSpPr txBox="1"/>
          <p:nvPr/>
        </p:nvSpPr>
        <p:spPr>
          <a:xfrm>
            <a:off x="1254868" y="5447095"/>
            <a:ext cx="2749471"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今後の課題</a:t>
            </a:r>
          </a:p>
        </p:txBody>
      </p:sp>
      <p:sp>
        <p:nvSpPr>
          <p:cNvPr id="21" name="テキスト ボックス 20">
            <a:extLst>
              <a:ext uri="{FF2B5EF4-FFF2-40B4-BE49-F238E27FC236}">
                <a16:creationId xmlns:a16="http://schemas.microsoft.com/office/drawing/2014/main" id="{9B8CEFF7-5659-3B0A-4269-AF712A1185E3}"/>
              </a:ext>
            </a:extLst>
          </p:cNvPr>
          <p:cNvSpPr txBox="1"/>
          <p:nvPr/>
        </p:nvSpPr>
        <p:spPr>
          <a:xfrm>
            <a:off x="1254868" y="1310867"/>
            <a:ext cx="3517310" cy="707886"/>
          </a:xfrm>
          <a:prstGeom prst="rect">
            <a:avLst/>
          </a:prstGeom>
          <a:solidFill>
            <a:schemeClr val="bg1"/>
          </a:solidFill>
        </p:spPr>
        <p:txBody>
          <a:bodyPr wrap="none" rtlCol="0">
            <a:spAutoFit/>
          </a:bodyPr>
          <a:lstStyle/>
          <a:p>
            <a:r>
              <a:rPr kumimoji="1" lang="ja-JP" altLang="en-US" sz="4000" dirty="0">
                <a:solidFill>
                  <a:schemeClr val="tx1">
                    <a:lumMod val="50000"/>
                    <a:lumOff val="50000"/>
                  </a:schemeClr>
                </a:solidFill>
              </a:rPr>
              <a:t>テーマについて</a:t>
            </a:r>
          </a:p>
        </p:txBody>
      </p:sp>
    </p:spTree>
    <p:extLst>
      <p:ext uri="{BB962C8B-B14F-4D97-AF65-F5344CB8AC3E}">
        <p14:creationId xmlns:p14="http://schemas.microsoft.com/office/powerpoint/2010/main" val="89023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6EB28F-7397-148E-B6E6-EBC3D0C6EDEB}"/>
              </a:ext>
            </a:extLst>
          </p:cNvPr>
          <p:cNvSpPr>
            <a:spLocks noGrp="1"/>
          </p:cNvSpPr>
          <p:nvPr>
            <p:ph type="title"/>
          </p:nvPr>
        </p:nvSpPr>
        <p:spPr/>
        <p:txBody>
          <a:bodyPr/>
          <a:lstStyle/>
          <a:p>
            <a:r>
              <a:rPr kumimoji="1" lang="ja-JP" altLang="en-US" dirty="0"/>
              <a:t>サイト説明</a:t>
            </a:r>
          </a:p>
        </p:txBody>
      </p:sp>
      <p:sp>
        <p:nvSpPr>
          <p:cNvPr id="6" name="テキスト ボックス 5">
            <a:extLst>
              <a:ext uri="{FF2B5EF4-FFF2-40B4-BE49-F238E27FC236}">
                <a16:creationId xmlns:a16="http://schemas.microsoft.com/office/drawing/2014/main" id="{7303C905-2AC7-AAF3-D730-03AF8E06308F}"/>
              </a:ext>
            </a:extLst>
          </p:cNvPr>
          <p:cNvSpPr txBox="1"/>
          <p:nvPr/>
        </p:nvSpPr>
        <p:spPr>
          <a:xfrm>
            <a:off x="638868" y="1907499"/>
            <a:ext cx="1574470" cy="1015663"/>
          </a:xfrm>
          <a:prstGeom prst="rect">
            <a:avLst/>
          </a:prstGeom>
          <a:noFill/>
        </p:spPr>
        <p:txBody>
          <a:bodyPr wrap="none" rtlCol="0">
            <a:spAutoFit/>
          </a:bodyPr>
          <a:lstStyle/>
          <a:p>
            <a:r>
              <a:rPr kumimoji="1" lang="en-US" altLang="ja-JP" sz="6000" dirty="0">
                <a:solidFill>
                  <a:schemeClr val="tx1">
                    <a:lumMod val="85000"/>
                    <a:lumOff val="15000"/>
                  </a:schemeClr>
                </a:solidFill>
                <a:latin typeface="+mj-ea"/>
                <a:ea typeface="+mj-ea"/>
              </a:rPr>
              <a:t>URL</a:t>
            </a:r>
            <a:endParaRPr kumimoji="1" lang="ja-JP" altLang="en-US" sz="6000" dirty="0">
              <a:solidFill>
                <a:schemeClr val="tx1">
                  <a:lumMod val="85000"/>
                  <a:lumOff val="15000"/>
                </a:schemeClr>
              </a:solidFill>
              <a:latin typeface="+mj-ea"/>
              <a:ea typeface="+mj-ea"/>
            </a:endParaRPr>
          </a:p>
        </p:txBody>
      </p:sp>
      <p:sp>
        <p:nvSpPr>
          <p:cNvPr id="7" name="テキスト ボックス 6">
            <a:extLst>
              <a:ext uri="{FF2B5EF4-FFF2-40B4-BE49-F238E27FC236}">
                <a16:creationId xmlns:a16="http://schemas.microsoft.com/office/drawing/2014/main" id="{F5498613-22EF-5BF8-AADB-3DF512EA8675}"/>
              </a:ext>
            </a:extLst>
          </p:cNvPr>
          <p:cNvSpPr txBox="1"/>
          <p:nvPr/>
        </p:nvSpPr>
        <p:spPr>
          <a:xfrm>
            <a:off x="638868" y="2923162"/>
            <a:ext cx="7833923" cy="1938992"/>
          </a:xfrm>
          <a:prstGeom prst="rect">
            <a:avLst/>
          </a:prstGeom>
          <a:noFill/>
        </p:spPr>
        <p:txBody>
          <a:bodyPr wrap="square" rtlCol="0">
            <a:spAutoFit/>
          </a:bodyPr>
          <a:lstStyle/>
          <a:p>
            <a:r>
              <a:rPr kumimoji="1" lang="en-US" altLang="ja-JP" sz="6000" dirty="0">
                <a:solidFill>
                  <a:schemeClr val="tx1">
                    <a:lumMod val="85000"/>
                    <a:lumOff val="15000"/>
                  </a:schemeClr>
                </a:solidFill>
                <a:latin typeface="+mj-ea"/>
                <a:ea typeface="+mj-ea"/>
                <a:hlinkClick r:id="rId3"/>
              </a:rPr>
              <a:t>http://takara0001.html.xdomain.jp/index.html</a:t>
            </a:r>
            <a:endParaRPr kumimoji="1" lang="ja-JP" altLang="en-US" sz="6000" dirty="0">
              <a:solidFill>
                <a:schemeClr val="tx1">
                  <a:lumMod val="85000"/>
                  <a:lumOff val="15000"/>
                </a:schemeClr>
              </a:solidFill>
              <a:latin typeface="+mj-ea"/>
              <a:ea typeface="+mj-ea"/>
            </a:endParaRPr>
          </a:p>
        </p:txBody>
      </p:sp>
    </p:spTree>
    <p:extLst>
      <p:ext uri="{BB962C8B-B14F-4D97-AF65-F5344CB8AC3E}">
        <p14:creationId xmlns:p14="http://schemas.microsoft.com/office/powerpoint/2010/main" val="3160637952"/>
      </p:ext>
    </p:extLst>
  </p:cSld>
  <p:clrMapOvr>
    <a:masterClrMapping/>
  </p:clrMapOvr>
</p:sld>
</file>

<file path=ppt/theme/theme1.xml><?xml version="1.0" encoding="utf-8"?>
<a:theme xmlns:a="http://schemas.openxmlformats.org/drawingml/2006/main" name="Office テーマ">
  <a:themeElements>
    <a:clrScheme name="ユーザー定義 1">
      <a:dk1>
        <a:sysClr val="windowText" lastClr="000000"/>
      </a:dk1>
      <a:lt1>
        <a:sysClr val="window" lastClr="FFFFFF"/>
      </a:lt1>
      <a:dk2>
        <a:srgbClr val="455F51"/>
      </a:dk2>
      <a:lt2>
        <a:srgbClr val="E3DED1"/>
      </a:lt2>
      <a:accent1>
        <a:srgbClr val="D5E9B0"/>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723</TotalTime>
  <Words>1157</Words>
  <Application>Microsoft Office PowerPoint</Application>
  <PresentationFormat>画面に合わせる (4:3)</PresentationFormat>
  <Paragraphs>144</Paragraphs>
  <Slides>17</Slides>
  <Notes>17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ＭＳ Ｐゴシック</vt:lpstr>
      <vt:lpstr>游ゴシック</vt:lpstr>
      <vt:lpstr>Arial</vt:lpstr>
      <vt:lpstr>Calibri</vt:lpstr>
      <vt:lpstr>Cambria</vt:lpstr>
      <vt:lpstr>Office テーマ</vt:lpstr>
      <vt:lpstr>卒業制作発表</vt:lpstr>
      <vt:lpstr>発表内容</vt:lpstr>
      <vt:lpstr>発表内容</vt:lpstr>
      <vt:lpstr>テーマ</vt:lpstr>
      <vt:lpstr>テーマについて</vt:lpstr>
      <vt:lpstr>発表内容</vt:lpstr>
      <vt:lpstr>制作のポイント</vt:lpstr>
      <vt:lpstr>発表内容</vt:lpstr>
      <vt:lpstr>サイト説明</vt:lpstr>
      <vt:lpstr>サイト説明</vt:lpstr>
      <vt:lpstr>発表内容</vt:lpstr>
      <vt:lpstr>レスポンシブ対応</vt:lpstr>
      <vt:lpstr>レスポンシブ対応</vt:lpstr>
      <vt:lpstr>レスポンシブ対応</vt:lpstr>
      <vt:lpstr>発表内容</vt:lpstr>
      <vt:lpstr>今後の課題</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1855</dc:creator>
  <cp:lastModifiedBy>1855</cp:lastModifiedBy>
  <cp:revision>31</cp:revision>
  <dcterms:created xsi:type="dcterms:W3CDTF">2023-03-10T06:16:38Z</dcterms:created>
  <dcterms:modified xsi:type="dcterms:W3CDTF">2023-05-17T00:24:08Z</dcterms:modified>
</cp:coreProperties>
</file>