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a3b820bc3_4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a3b820bc3_4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a3b820bc3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a3b820bc3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0b235ef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0b235ef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0b235ef33_5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0b235ef33_5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a3b820bc3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a3b820bc3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a3b820bc3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a3b820bc3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a3b820bc3_5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a3b820bc3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a3b820bc3_5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a3b820bc3_5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a3b820bc3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a3b820bc3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0b235ef33_5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0b235ef33_5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a3b820bc3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a3b820bc3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a3b820bc3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a3b820bc3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a3b820bc3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a3b820bc3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a3b820bc3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7a3b820bc3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a3b820bc3_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a3b820bc3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a3b820bc3_4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a3b820bc3_4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a3b820bc3_4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a3b820bc3_4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7a3b820bc3_4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7a3b820bc3_4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a3b820bc3_4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7a3b820bc3_4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a3b820bc3_4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a3b820bc3_4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a3b820bc3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7a3b820bc3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0b235ef33_5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0b235ef33_5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0b235ef33_5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0b235ef33_5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a3b820bc3_4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7a3b820bc3_4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a3b820bc3_5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7a3b820bc3_5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7a3b820bc3_4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7a3b820bc3_4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7a3b820bc3_4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7a3b820bc3_4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0b235ef33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0b235ef33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40b235ef33_5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40b235ef33_5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40b235ef33_5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40b235ef33_5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40b235ef33_5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40b235ef33_5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40b235ef33_5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40b235ef33_5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a3b820bc3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a3b820bc3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40b235ef33_5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40b235ef33_5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7a3b820bc3_4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7a3b820bc3_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7a3b820bc3_4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7a3b820bc3_4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7a3b820bc3_4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7a3b820bc3_4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7a3b820bc3_4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7a3b820bc3_4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7a3b820bc3_4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7a3b820bc3_4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7a3b820bc3_4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7a3b820bc3_4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40b6c0f7a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40b6c0f7a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7a3b820bc3_4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7a3b820bc3_4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7a3b820bc3_4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7a3b820bc3_4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a38c1f26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a38c1f26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a3b820bc3_4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a3b820bc3_4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a3b820bc3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a3b820bc3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a3b820bc3_4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a3b820bc3_4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a38c1f26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a38c1f26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arxiv.org/pdf/1901.11196.pdf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DLThon 발표자료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유쾌</a:t>
            </a:r>
            <a:r>
              <a:rPr lang="ko"/>
              <a:t>한 언어마술단과 우당탕탕 NLP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2634125" y="1157675"/>
            <a:ext cx="433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한국어 텍스트 분류 BERT 모델의 종류</a:t>
            </a:r>
            <a:endParaRPr b="1" sz="1900"/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선정 배경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540300" y="1546625"/>
            <a:ext cx="433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3C78D8"/>
                </a:solidFill>
              </a:rPr>
              <a:t>KoBert</a:t>
            </a:r>
            <a:endParaRPr b="1" sz="1900">
              <a:solidFill>
                <a:srgbClr val="3C78D8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40300" y="2384825"/>
            <a:ext cx="433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3C78D8"/>
                </a:solidFill>
              </a:rPr>
              <a:t>KLUE BERT</a:t>
            </a:r>
            <a:endParaRPr b="1" sz="1900">
              <a:solidFill>
                <a:srgbClr val="3C78D8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997500" y="1927625"/>
            <a:ext cx="677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SKT에서 제공하는 한국어 BERT 모델로 한국어 텍스트 데이터를 기반으로 사전 훈련됨.</a:t>
            </a:r>
            <a:endParaRPr sz="1300"/>
          </a:p>
        </p:txBody>
      </p:sp>
      <p:sp>
        <p:nvSpPr>
          <p:cNvPr id="129" name="Google Shape;129;p22"/>
          <p:cNvSpPr txBox="1"/>
          <p:nvPr/>
        </p:nvSpPr>
        <p:spPr>
          <a:xfrm>
            <a:off x="997500" y="2689625"/>
            <a:ext cx="8014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- KLUE(Korean Language Understanding Evaluation) 프로젝트에서 제공하는 BERT 모델로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- KLUE는 한국어 NLP에 대한 벤치마크 및 데이터셋을 제공하는 프로젝트이며,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- 한국어 NLP 커뮤니티에서 널리 인정받으며 여러 모델 중높은 성능과 안정성을 제공하는 모델</a:t>
            </a:r>
            <a:endParaRPr sz="1300"/>
          </a:p>
        </p:txBody>
      </p:sp>
      <p:sp>
        <p:nvSpPr>
          <p:cNvPr id="130" name="Google Shape;130;p22"/>
          <p:cNvSpPr txBox="1"/>
          <p:nvPr/>
        </p:nvSpPr>
        <p:spPr>
          <a:xfrm>
            <a:off x="540300" y="3527825"/>
            <a:ext cx="433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Ko-ELECTRA</a:t>
            </a:r>
            <a:endParaRPr b="1" sz="1900"/>
          </a:p>
        </p:txBody>
      </p:sp>
      <p:sp>
        <p:nvSpPr>
          <p:cNvPr id="131" name="Google Shape;131;p22"/>
          <p:cNvSpPr txBox="1"/>
          <p:nvPr/>
        </p:nvSpPr>
        <p:spPr>
          <a:xfrm>
            <a:off x="540300" y="4289825"/>
            <a:ext cx="433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Ko-GPT</a:t>
            </a:r>
            <a:endParaRPr b="1" sz="1900"/>
          </a:p>
        </p:txBody>
      </p:sp>
      <p:sp>
        <p:nvSpPr>
          <p:cNvPr id="132" name="Google Shape;132;p22"/>
          <p:cNvSpPr txBox="1"/>
          <p:nvPr/>
        </p:nvSpPr>
        <p:spPr>
          <a:xfrm>
            <a:off x="997500" y="3832625"/>
            <a:ext cx="66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ELECTRA 모델의 한국어 버전으로, 한국어 데이터로 사전 훈련됨.</a:t>
            </a:r>
            <a:endParaRPr sz="1300"/>
          </a:p>
        </p:txBody>
      </p:sp>
      <p:sp>
        <p:nvSpPr>
          <p:cNvPr id="133" name="Google Shape;133;p22"/>
          <p:cNvSpPr txBox="1"/>
          <p:nvPr/>
        </p:nvSpPr>
        <p:spPr>
          <a:xfrm>
            <a:off x="997500" y="4594625"/>
            <a:ext cx="778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GPT 아키텍처를 기반으로 한 한국어 모델. 주로 생성 작업에 사용됨. 분류 작업에도 적용 가능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349775" y="2025375"/>
            <a:ext cx="72867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데이터 전처리 &amp; </a:t>
            </a:r>
            <a:r>
              <a:rPr lang="ko" sz="5000">
                <a:solidFill>
                  <a:srgbClr val="3C78D8"/>
                </a:solidFill>
              </a:rPr>
              <a:t>EDA</a:t>
            </a:r>
            <a:endParaRPr sz="5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EDA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74" y="1747150"/>
            <a:ext cx="1749480" cy="32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724" y="1660425"/>
            <a:ext cx="1446800" cy="28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5">
            <a:alphaModFix/>
          </a:blip>
          <a:srcRect b="7880" l="2956" r="4647" t="5897"/>
          <a:stretch/>
        </p:blipFill>
        <p:spPr>
          <a:xfrm>
            <a:off x="5018400" y="1660425"/>
            <a:ext cx="4030575" cy="27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5007675" y="4682350"/>
            <a:ext cx="3921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한글이 99.5 % 차지하며, 숫자&amp;특수문자 0.5% 차지함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5472600" y="1108975"/>
            <a:ext cx="31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한글 및 한글 외 자연어 비율 그래프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50900" y="1090925"/>
            <a:ext cx="43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데이터 속에는 </a:t>
            </a:r>
            <a:r>
              <a:rPr b="1" lang="ko">
                <a:solidFill>
                  <a:srgbClr val="3C78D8"/>
                </a:solidFill>
              </a:rPr>
              <a:t>어떤 자연어</a:t>
            </a:r>
            <a:r>
              <a:rPr b="1" lang="ko"/>
              <a:t>가 있을까?</a:t>
            </a:r>
            <a:endParaRPr b="1"/>
          </a:p>
        </p:txBody>
      </p:sp>
      <p:cxnSp>
        <p:nvCxnSpPr>
          <p:cNvPr id="150" name="Google Shape;150;p24"/>
          <p:cNvCxnSpPr/>
          <p:nvPr/>
        </p:nvCxnSpPr>
        <p:spPr>
          <a:xfrm>
            <a:off x="4595275" y="1415275"/>
            <a:ext cx="0" cy="3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EDA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450900" y="1090925"/>
            <a:ext cx="35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클래스 간 비율 확인</a:t>
            </a:r>
            <a:endParaRPr b="1"/>
          </a:p>
        </p:txBody>
      </p:sp>
      <p:cxnSp>
        <p:nvCxnSpPr>
          <p:cNvPr id="157" name="Google Shape;157;p25"/>
          <p:cNvCxnSpPr/>
          <p:nvPr/>
        </p:nvCxnSpPr>
        <p:spPr>
          <a:xfrm>
            <a:off x="4595275" y="1415275"/>
            <a:ext cx="0" cy="3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99" y="1549275"/>
            <a:ext cx="3539801" cy="293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298" y="1876087"/>
            <a:ext cx="4167725" cy="25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4736400" y="1072875"/>
            <a:ext cx="43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평균 대화 개수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EDA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450900" y="1090925"/>
            <a:ext cx="35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데이터 길이 분포</a:t>
            </a:r>
            <a:endParaRPr b="1"/>
          </a:p>
        </p:txBody>
      </p:sp>
      <p:cxnSp>
        <p:nvCxnSpPr>
          <p:cNvPr id="167" name="Google Shape;167;p26"/>
          <p:cNvCxnSpPr/>
          <p:nvPr/>
        </p:nvCxnSpPr>
        <p:spPr>
          <a:xfrm>
            <a:off x="4595275" y="1415275"/>
            <a:ext cx="0" cy="3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6"/>
          <p:cNvSpPr txBox="1"/>
          <p:nvPr/>
        </p:nvSpPr>
        <p:spPr>
          <a:xfrm>
            <a:off x="4736400" y="1072875"/>
            <a:ext cx="43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토큰 개수 분포(mecab)</a:t>
            </a:r>
            <a:endParaRPr b="1"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74" y="1698525"/>
            <a:ext cx="3835165" cy="28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502" y="1675675"/>
            <a:ext cx="3835199" cy="28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904925" y="44689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 len: 839 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len: 212.55696202531647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5519825" y="44689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 len: 413 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len: 104.52759493670887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EDA</a:t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450900" y="1090925"/>
            <a:ext cx="35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두 글자 이상 명사 통계</a:t>
            </a:r>
            <a:endParaRPr b="1"/>
          </a:p>
        </p:txBody>
      </p:sp>
      <p:cxnSp>
        <p:nvCxnSpPr>
          <p:cNvPr id="179" name="Google Shape;179;p27"/>
          <p:cNvCxnSpPr/>
          <p:nvPr/>
        </p:nvCxnSpPr>
        <p:spPr>
          <a:xfrm>
            <a:off x="4595275" y="1415275"/>
            <a:ext cx="0" cy="3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7"/>
          <p:cNvSpPr txBox="1"/>
          <p:nvPr/>
        </p:nvSpPr>
        <p:spPr>
          <a:xfrm>
            <a:off x="4736400" y="1072875"/>
            <a:ext cx="1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형태소 통계</a:t>
            </a:r>
            <a:endParaRPr b="1"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50" y="1549263"/>
            <a:ext cx="3425808" cy="334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050" y="1717825"/>
            <a:ext cx="4084000" cy="28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7953800" y="4452175"/>
            <a:ext cx="8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3"/>
                </a:solidFill>
              </a:rPr>
              <a:t>Mecab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EDA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450900" y="1090925"/>
            <a:ext cx="35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2-gram</a:t>
            </a:r>
            <a:endParaRPr b="1"/>
          </a:p>
        </p:txBody>
      </p:sp>
      <p:cxnSp>
        <p:nvCxnSpPr>
          <p:cNvPr id="190" name="Google Shape;190;p28"/>
          <p:cNvCxnSpPr/>
          <p:nvPr/>
        </p:nvCxnSpPr>
        <p:spPr>
          <a:xfrm>
            <a:off x="4595275" y="1415275"/>
            <a:ext cx="0" cy="3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8"/>
          <p:cNvSpPr txBox="1"/>
          <p:nvPr/>
        </p:nvSpPr>
        <p:spPr>
          <a:xfrm>
            <a:off x="4736400" y="1072875"/>
            <a:ext cx="43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3-gram</a:t>
            </a:r>
            <a:endParaRPr b="1"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25" y="1618488"/>
            <a:ext cx="4417374" cy="30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425" y="1662184"/>
            <a:ext cx="4454376" cy="283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EDA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450900" y="1090925"/>
            <a:ext cx="35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워드 클라우드</a:t>
            </a:r>
            <a:endParaRPr b="1"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675" y="1549275"/>
            <a:ext cx="6570654" cy="33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1349775" y="2025375"/>
            <a:ext cx="72867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데이터 </a:t>
            </a:r>
            <a:r>
              <a:rPr lang="ko" sz="5000">
                <a:solidFill>
                  <a:srgbClr val="3C78D8"/>
                </a:solidFill>
              </a:rPr>
              <a:t>전처리</a:t>
            </a:r>
            <a:r>
              <a:rPr lang="ko" sz="5000"/>
              <a:t> &amp; </a:t>
            </a:r>
            <a:r>
              <a:rPr lang="ko" sz="5000">
                <a:solidFill>
                  <a:srgbClr val="000000"/>
                </a:solidFill>
              </a:rPr>
              <a:t>EDA</a:t>
            </a:r>
            <a:endParaRPr sz="5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전처리</a:t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750" y="16438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840900" y="3069625"/>
            <a:ext cx="121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한글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숫자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특수문자</a:t>
            </a:r>
            <a:endParaRPr b="1" sz="2000"/>
          </a:p>
        </p:txBody>
      </p:sp>
      <p:sp>
        <p:nvSpPr>
          <p:cNvPr id="213" name="Google Shape;213;p31"/>
          <p:cNvSpPr/>
          <p:nvPr/>
        </p:nvSpPr>
        <p:spPr>
          <a:xfrm>
            <a:off x="2652175" y="2387825"/>
            <a:ext cx="526500" cy="4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3491375" y="1847700"/>
            <a:ext cx="22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특수 문자 </a:t>
            </a:r>
            <a:r>
              <a:rPr b="1" lang="ko" sz="1800"/>
              <a:t>제거</a:t>
            </a:r>
            <a:endParaRPr b="1" sz="1800"/>
          </a:p>
        </p:txBody>
      </p:sp>
      <p:sp>
        <p:nvSpPr>
          <p:cNvPr id="215" name="Google Shape;215;p31"/>
          <p:cNvSpPr/>
          <p:nvPr/>
        </p:nvSpPr>
        <p:spPr>
          <a:xfrm>
            <a:off x="6233075" y="2387825"/>
            <a:ext cx="526500" cy="4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3669275" y="2350425"/>
            <a:ext cx="188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숫자</a:t>
            </a:r>
            <a:r>
              <a:rPr b="1" lang="ko" sz="1800"/>
              <a:t> 제거</a:t>
            </a:r>
            <a:endParaRPr b="1" sz="1800"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300" y="1695288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7365950" y="3121063"/>
            <a:ext cx="121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한글</a:t>
            </a:r>
            <a:endParaRPr b="1" sz="2000"/>
          </a:p>
        </p:txBody>
      </p:sp>
      <p:sp>
        <p:nvSpPr>
          <p:cNvPr id="219" name="Google Shape;219;p31"/>
          <p:cNvSpPr txBox="1"/>
          <p:nvPr/>
        </p:nvSpPr>
        <p:spPr>
          <a:xfrm>
            <a:off x="3706000" y="2853150"/>
            <a:ext cx="188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중복</a:t>
            </a:r>
            <a:r>
              <a:rPr b="1" lang="ko" sz="1800"/>
              <a:t> 제거</a:t>
            </a:r>
            <a:endParaRPr b="1" sz="1800"/>
          </a:p>
        </p:txBody>
      </p:sp>
      <p:sp>
        <p:nvSpPr>
          <p:cNvPr id="220" name="Google Shape;220;p31"/>
          <p:cNvSpPr txBox="1"/>
          <p:nvPr/>
        </p:nvSpPr>
        <p:spPr>
          <a:xfrm>
            <a:off x="3706000" y="3310350"/>
            <a:ext cx="188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결측치</a:t>
            </a:r>
            <a:r>
              <a:rPr b="1" lang="ko" sz="1800"/>
              <a:t> 제거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331725" y="1297375"/>
            <a:ext cx="651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ko" sz="3000"/>
              <a:t>Strategy for Project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ko" sz="3000"/>
              <a:t>모델 선정 배경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ko" sz="3000"/>
              <a:t>EDA &amp; 전처리 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ko" sz="3000"/>
              <a:t>Model’s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ko" sz="3000"/>
              <a:t>성능 향상 시도 2가지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ko" sz="3000"/>
              <a:t>성능 결과표</a:t>
            </a:r>
            <a:endParaRPr b="1"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505950" y="2025375"/>
            <a:ext cx="2523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rgbClr val="3C78D8"/>
                </a:solidFill>
              </a:rPr>
              <a:t>Models</a:t>
            </a:r>
            <a:endParaRPr sz="5000">
              <a:solidFill>
                <a:srgbClr val="3C78D8"/>
              </a:solidFill>
            </a:endParaRPr>
          </a:p>
        </p:txBody>
      </p:sp>
      <p:sp>
        <p:nvSpPr>
          <p:cNvPr id="226" name="Google Shape;226;p32"/>
          <p:cNvSpPr txBox="1"/>
          <p:nvPr>
            <p:ph type="title"/>
          </p:nvPr>
        </p:nvSpPr>
        <p:spPr>
          <a:xfrm>
            <a:off x="5091125" y="2857575"/>
            <a:ext cx="14037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모델</a:t>
            </a:r>
            <a:endParaRPr sz="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/>
          <p:nvPr/>
        </p:nvSpPr>
        <p:spPr>
          <a:xfrm>
            <a:off x="3577850" y="4172575"/>
            <a:ext cx="1913100" cy="572700"/>
          </a:xfrm>
          <a:prstGeom prst="roundRect">
            <a:avLst>
              <a:gd fmla="val 16667" name="adj"/>
            </a:avLst>
          </a:prstGeom>
          <a:solidFill>
            <a:srgbClr val="E9F3FF"/>
          </a:solidFill>
          <a:ln cap="flat" cmpd="sng" w="9525">
            <a:solidFill>
              <a:srgbClr val="E9F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3584275" y="2852200"/>
            <a:ext cx="1913100" cy="599100"/>
          </a:xfrm>
          <a:prstGeom prst="roundRect">
            <a:avLst>
              <a:gd fmla="val 16667" name="adj"/>
            </a:avLst>
          </a:prstGeom>
          <a:solidFill>
            <a:srgbClr val="E9F3FF"/>
          </a:solidFill>
          <a:ln cap="flat" cmpd="sng" w="9525">
            <a:solidFill>
              <a:srgbClr val="E9F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4648013" y="1684063"/>
            <a:ext cx="1913100" cy="513600"/>
          </a:xfrm>
          <a:prstGeom prst="roundRect">
            <a:avLst>
              <a:gd fmla="val 16667" name="adj"/>
            </a:avLst>
          </a:prstGeom>
          <a:solidFill>
            <a:srgbClr val="E9F3FF"/>
          </a:solidFill>
          <a:ln cap="flat" cmpd="sng" w="9525">
            <a:solidFill>
              <a:srgbClr val="E9F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2507688" y="1684063"/>
            <a:ext cx="1913100" cy="506400"/>
          </a:xfrm>
          <a:prstGeom prst="roundRect">
            <a:avLst>
              <a:gd fmla="val 16667" name="adj"/>
            </a:avLst>
          </a:prstGeom>
          <a:solidFill>
            <a:srgbClr val="E9F3FF"/>
          </a:solidFill>
          <a:ln cap="flat" cmpd="sng" w="9525">
            <a:solidFill>
              <a:srgbClr val="E9F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 txBox="1"/>
          <p:nvPr>
            <p:ph type="title"/>
          </p:nvPr>
        </p:nvSpPr>
        <p:spPr>
          <a:xfrm>
            <a:off x="2586588" y="1685675"/>
            <a:ext cx="1755300" cy="51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00"/>
                </a:solidFill>
              </a:rPr>
              <a:t>KLUE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236" name="Google Shape;236;p33"/>
          <p:cNvSpPr txBox="1"/>
          <p:nvPr>
            <p:ph type="title"/>
          </p:nvPr>
        </p:nvSpPr>
        <p:spPr>
          <a:xfrm>
            <a:off x="4715813" y="1685675"/>
            <a:ext cx="16929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Muti</a:t>
            </a:r>
            <a:endParaRPr b="1" sz="2000"/>
          </a:p>
        </p:txBody>
      </p:sp>
      <p:sp>
        <p:nvSpPr>
          <p:cNvPr id="237" name="Google Shape;237;p33"/>
          <p:cNvSpPr txBox="1"/>
          <p:nvPr>
            <p:ph type="title"/>
          </p:nvPr>
        </p:nvSpPr>
        <p:spPr>
          <a:xfrm>
            <a:off x="3444700" y="2894950"/>
            <a:ext cx="22329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Transformer</a:t>
            </a:r>
            <a:endParaRPr b="1" sz="2000"/>
          </a:p>
        </p:txBody>
      </p:sp>
      <p:sp>
        <p:nvSpPr>
          <p:cNvPr id="238" name="Google Shape;238;p33"/>
          <p:cNvSpPr txBox="1"/>
          <p:nvPr>
            <p:ph type="title"/>
          </p:nvPr>
        </p:nvSpPr>
        <p:spPr>
          <a:xfrm>
            <a:off x="3913550" y="4235575"/>
            <a:ext cx="12417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LSTM</a:t>
            </a:r>
            <a:endParaRPr b="1" sz="2000"/>
          </a:p>
        </p:txBody>
      </p:sp>
      <p:sp>
        <p:nvSpPr>
          <p:cNvPr id="239" name="Google Shape;239;p33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Models</a:t>
            </a:r>
            <a:endParaRPr/>
          </a:p>
        </p:txBody>
      </p:sp>
      <p:sp>
        <p:nvSpPr>
          <p:cNvPr id="240" name="Google Shape;240;p33"/>
          <p:cNvSpPr txBox="1"/>
          <p:nvPr>
            <p:ph type="title"/>
          </p:nvPr>
        </p:nvSpPr>
        <p:spPr>
          <a:xfrm>
            <a:off x="3714688" y="1002463"/>
            <a:ext cx="16929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BERT</a:t>
            </a:r>
            <a:endParaRPr b="1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2548925" y="2025375"/>
            <a:ext cx="4628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모델 성능 </a:t>
            </a:r>
            <a:r>
              <a:rPr lang="ko" sz="5000">
                <a:solidFill>
                  <a:srgbClr val="3C78D8"/>
                </a:solidFill>
              </a:rPr>
              <a:t>분석</a:t>
            </a:r>
            <a:endParaRPr sz="5000">
              <a:solidFill>
                <a:srgbClr val="3C78D8"/>
              </a:solidFill>
            </a:endParaRPr>
          </a:p>
        </p:txBody>
      </p:sp>
      <p:sp>
        <p:nvSpPr>
          <p:cNvPr id="246" name="Google Shape;246;p34"/>
          <p:cNvSpPr txBox="1"/>
          <p:nvPr>
            <p:ph type="title"/>
          </p:nvPr>
        </p:nvSpPr>
        <p:spPr>
          <a:xfrm>
            <a:off x="3211650" y="2781375"/>
            <a:ext cx="4376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Model Performance Analysis</a:t>
            </a:r>
            <a:endParaRPr sz="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성능 분석</a:t>
            </a:r>
            <a:endParaRPr/>
          </a:p>
        </p:txBody>
      </p:sp>
      <p:sp>
        <p:nvSpPr>
          <p:cNvPr id="252" name="Google Shape;252;p35"/>
          <p:cNvSpPr txBox="1"/>
          <p:nvPr/>
        </p:nvSpPr>
        <p:spPr>
          <a:xfrm>
            <a:off x="1372325" y="1181600"/>
            <a:ext cx="6399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                        precision    recall    f1-score    support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         협박(0)       0.92         </a:t>
            </a:r>
            <a:r>
              <a:rPr lang="ko" sz="2000">
                <a:solidFill>
                  <a:srgbClr val="F1C232"/>
                </a:solidFill>
              </a:rPr>
              <a:t>0.82</a:t>
            </a:r>
            <a:r>
              <a:rPr lang="ko" sz="2000">
                <a:solidFill>
                  <a:schemeClr val="dk1"/>
                </a:solidFill>
              </a:rPr>
              <a:t>        0.87         178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         갈취(1)       </a:t>
            </a:r>
            <a:r>
              <a:rPr lang="ko" sz="2000">
                <a:solidFill>
                  <a:srgbClr val="F1C232"/>
                </a:solidFill>
              </a:rPr>
              <a:t>0.77</a:t>
            </a:r>
            <a:r>
              <a:rPr lang="ko" sz="2000">
                <a:solidFill>
                  <a:schemeClr val="dk1"/>
                </a:solidFill>
              </a:rPr>
              <a:t>         0.93        0.84         195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         직장(2)       0.91         0.95        </a:t>
            </a:r>
            <a:r>
              <a:rPr lang="ko" sz="2000">
                <a:solidFill>
                  <a:srgbClr val="3C78D8"/>
                </a:solidFill>
              </a:rPr>
              <a:t>0.93</a:t>
            </a:r>
            <a:r>
              <a:rPr lang="ko" sz="2000">
                <a:solidFill>
                  <a:schemeClr val="dk1"/>
                </a:solidFill>
              </a:rPr>
              <a:t>         194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         기타(3)       0.89         </a:t>
            </a:r>
            <a:r>
              <a:rPr lang="ko" sz="2000">
                <a:solidFill>
                  <a:srgbClr val="F1C232"/>
                </a:solidFill>
              </a:rPr>
              <a:t>0.76</a:t>
            </a:r>
            <a:r>
              <a:rPr lang="ko" sz="2000">
                <a:solidFill>
                  <a:schemeClr val="dk1"/>
                </a:solidFill>
              </a:rPr>
              <a:t>        0.82         204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      accuracy                                        0.87       771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   macro avg       0.87          0.87    </a:t>
            </a:r>
            <a:r>
              <a:rPr lang="ko" sz="1800">
                <a:solidFill>
                  <a:schemeClr val="dk1"/>
                </a:solidFill>
              </a:rPr>
              <a:t>     </a:t>
            </a:r>
            <a:r>
              <a:rPr lang="ko" sz="2000">
                <a:solidFill>
                  <a:schemeClr val="dk1"/>
                </a:solidFill>
              </a:rPr>
              <a:t> 0.87       771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weighted avg       0.87          0.87         0.86       771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324075" y="1032775"/>
            <a:ext cx="24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C78D8"/>
                </a:solidFill>
              </a:rPr>
              <a:t>KLUE 모델</a:t>
            </a:r>
            <a:r>
              <a:rPr lang="ko"/>
              <a:t>을 기준으로 분석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성능 분석</a:t>
            </a:r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1524725" y="953000"/>
            <a:ext cx="6399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                        precision    recall    f1-score    support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         협박(0)       0.92         </a:t>
            </a:r>
            <a:r>
              <a:rPr b="1" lang="ko" sz="2500">
                <a:solidFill>
                  <a:srgbClr val="F1C232"/>
                </a:solidFill>
              </a:rPr>
              <a:t>0.82</a:t>
            </a:r>
            <a:r>
              <a:rPr lang="ko" sz="2000">
                <a:solidFill>
                  <a:schemeClr val="dk1"/>
                </a:solidFill>
              </a:rPr>
              <a:t>        0.87         178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2281200" y="1595250"/>
            <a:ext cx="5361600" cy="477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/>
        </p:nvSpPr>
        <p:spPr>
          <a:xfrm>
            <a:off x="968775" y="2716625"/>
            <a:ext cx="763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협박 클래스의 경우 </a:t>
            </a:r>
            <a:r>
              <a:rPr lang="ko" u="sng"/>
              <a:t>재현율이 약간 낮은 편</a:t>
            </a:r>
            <a:r>
              <a:rPr lang="ko"/>
              <a:t>이며,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이는 </a:t>
            </a:r>
            <a:r>
              <a:rPr b="1" lang="ko" sz="2000">
                <a:solidFill>
                  <a:srgbClr val="3C78D8"/>
                </a:solidFill>
              </a:rPr>
              <a:t>실제 협박 케이스 중에서 일부를 놓치고 있다는 의미</a:t>
            </a:r>
            <a:r>
              <a:rPr lang="ko" sz="1700"/>
              <a:t>합니다</a:t>
            </a:r>
            <a:endParaRPr sz="1700"/>
          </a:p>
        </p:txBody>
      </p:sp>
      <p:sp>
        <p:nvSpPr>
          <p:cNvPr id="262" name="Google Shape;262;p36"/>
          <p:cNvSpPr/>
          <p:nvPr/>
        </p:nvSpPr>
        <p:spPr>
          <a:xfrm>
            <a:off x="4407300" y="2265000"/>
            <a:ext cx="263100" cy="30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4402850" y="3553450"/>
            <a:ext cx="263100" cy="30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327075" y="4157475"/>
            <a:ext cx="8583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재현율을 높이기 위해 실제 협박 사례가 누락되지 않도록 `</a:t>
            </a:r>
            <a:r>
              <a:rPr b="1" lang="ko" sz="1900">
                <a:solidFill>
                  <a:srgbClr val="3C78D8"/>
                </a:solidFill>
              </a:rPr>
              <a:t>데이터를 추가</a:t>
            </a:r>
            <a:r>
              <a:rPr lang="ko" sz="1600"/>
              <a:t>`하는 것으로 결정</a:t>
            </a:r>
            <a:endParaRPr sz="1600"/>
          </a:p>
        </p:txBody>
      </p:sp>
      <p:sp>
        <p:nvSpPr>
          <p:cNvPr id="265" name="Google Shape;265;p36"/>
          <p:cNvSpPr txBox="1"/>
          <p:nvPr/>
        </p:nvSpPr>
        <p:spPr>
          <a:xfrm>
            <a:off x="324075" y="1032775"/>
            <a:ext cx="24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C78D8"/>
                </a:solidFill>
              </a:rPr>
              <a:t>KLUE 모델</a:t>
            </a:r>
            <a:r>
              <a:rPr lang="ko"/>
              <a:t>을 기준으로 분석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성능 분석</a:t>
            </a:r>
            <a:endParaRPr/>
          </a:p>
        </p:txBody>
      </p:sp>
      <p:sp>
        <p:nvSpPr>
          <p:cNvPr id="271" name="Google Shape;271;p37"/>
          <p:cNvSpPr txBox="1"/>
          <p:nvPr/>
        </p:nvSpPr>
        <p:spPr>
          <a:xfrm>
            <a:off x="1524725" y="953000"/>
            <a:ext cx="6399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                        precision    recall    f1-score    support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         갈취(1)       </a:t>
            </a:r>
            <a:r>
              <a:rPr b="1" lang="ko" sz="2500">
                <a:solidFill>
                  <a:srgbClr val="F1C232"/>
                </a:solidFill>
              </a:rPr>
              <a:t>0.77</a:t>
            </a:r>
            <a:r>
              <a:rPr lang="ko" sz="2000">
                <a:solidFill>
                  <a:schemeClr val="dk1"/>
                </a:solidFill>
              </a:rPr>
              <a:t>         0.93        0.84         195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1262550" y="2650975"/>
            <a:ext cx="6806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갈취 클래스의 경우 </a:t>
            </a:r>
            <a:r>
              <a:rPr lang="ko" sz="1700" u="sng"/>
              <a:t>정밀도가 상대적으로 낮아</a:t>
            </a:r>
            <a:r>
              <a:rPr lang="ko" sz="1700"/>
              <a:t>,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3C78D8"/>
                </a:solidFill>
              </a:rPr>
              <a:t>모델이 갈취로 잘못 예측하는 경우</a:t>
            </a:r>
            <a:r>
              <a:rPr lang="ko" sz="1700"/>
              <a:t>가 있을 수 있습니다</a:t>
            </a:r>
            <a:endParaRPr sz="1700"/>
          </a:p>
        </p:txBody>
      </p:sp>
      <p:sp>
        <p:nvSpPr>
          <p:cNvPr id="273" name="Google Shape;273;p37"/>
          <p:cNvSpPr/>
          <p:nvPr/>
        </p:nvSpPr>
        <p:spPr>
          <a:xfrm>
            <a:off x="4407300" y="2265000"/>
            <a:ext cx="263100" cy="30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4402850" y="3477250"/>
            <a:ext cx="263100" cy="30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197900" y="4012450"/>
            <a:ext cx="8727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수집 대신 모델의 하이퍼파라미터를 조정하거나 `</a:t>
            </a:r>
            <a:r>
              <a:rPr b="1" lang="ko" sz="2300">
                <a:solidFill>
                  <a:srgbClr val="3C78D8"/>
                </a:solidFill>
              </a:rPr>
              <a:t>데이터 전처리</a:t>
            </a:r>
            <a:r>
              <a:rPr lang="ko">
                <a:solidFill>
                  <a:schemeClr val="dk1"/>
                </a:solidFill>
              </a:rPr>
              <a:t>`를 통해 모델이 갈취 클래스를 더 잘 구분하도록 돕는 것이 결정</a:t>
            </a:r>
            <a:endParaRPr/>
          </a:p>
        </p:txBody>
      </p:sp>
      <p:sp>
        <p:nvSpPr>
          <p:cNvPr id="276" name="Google Shape;276;p37"/>
          <p:cNvSpPr/>
          <p:nvPr/>
        </p:nvSpPr>
        <p:spPr>
          <a:xfrm>
            <a:off x="2281200" y="1595250"/>
            <a:ext cx="5361600" cy="477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 txBox="1"/>
          <p:nvPr/>
        </p:nvSpPr>
        <p:spPr>
          <a:xfrm>
            <a:off x="324075" y="1032775"/>
            <a:ext cx="24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C78D8"/>
                </a:solidFill>
              </a:rPr>
              <a:t>KLUE 모델</a:t>
            </a:r>
            <a:r>
              <a:rPr lang="ko"/>
              <a:t>을 기준으로 분석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모델 성능 분석</a:t>
            </a:r>
            <a:endParaRPr/>
          </a:p>
        </p:txBody>
      </p:sp>
      <p:sp>
        <p:nvSpPr>
          <p:cNvPr id="283" name="Google Shape;283;p38"/>
          <p:cNvSpPr txBox="1"/>
          <p:nvPr/>
        </p:nvSpPr>
        <p:spPr>
          <a:xfrm>
            <a:off x="1524725" y="953000"/>
            <a:ext cx="6399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                        precision    recall    f1-score    support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         직장(2)       0.91         0.95        </a:t>
            </a:r>
            <a:r>
              <a:rPr b="1" lang="ko" sz="2500">
                <a:solidFill>
                  <a:srgbClr val="3C78D8"/>
                </a:solidFill>
              </a:rPr>
              <a:t>0.93</a:t>
            </a:r>
            <a:r>
              <a:rPr lang="ko" sz="2000">
                <a:solidFill>
                  <a:schemeClr val="dk1"/>
                </a:solidFill>
              </a:rPr>
              <a:t>         194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2281200" y="1595250"/>
            <a:ext cx="5361600" cy="477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 txBox="1"/>
          <p:nvPr/>
        </p:nvSpPr>
        <p:spPr>
          <a:xfrm>
            <a:off x="1438275" y="2798350"/>
            <a:ext cx="639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직장 클래스의 경우 정밀도와 재현율이 높은 편으로,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3C78D8"/>
                </a:solidFill>
              </a:rPr>
              <a:t>모델이 직장 사례를 예측하는 데 잘 성공</a:t>
            </a:r>
            <a:r>
              <a:rPr lang="ko"/>
              <a:t>하고 있습니다.</a:t>
            </a:r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4407300" y="2265000"/>
            <a:ext cx="263100" cy="30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4402850" y="3477250"/>
            <a:ext cx="263100" cy="30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676275" y="4135850"/>
            <a:ext cx="7777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모델이 직장 클래스를 잘 예측하고 있으므로 </a:t>
            </a:r>
            <a:r>
              <a:rPr b="1" lang="ko" sz="2500">
                <a:solidFill>
                  <a:srgbClr val="3C78D8"/>
                </a:solidFill>
              </a:rPr>
              <a:t>유사한 성능을 유지하는 것</a:t>
            </a:r>
            <a:r>
              <a:rPr lang="ko"/>
              <a:t>이 중요하다고 판단</a:t>
            </a:r>
            <a:endParaRPr/>
          </a:p>
        </p:txBody>
      </p:sp>
      <p:sp>
        <p:nvSpPr>
          <p:cNvPr id="289" name="Google Shape;289;p38"/>
          <p:cNvSpPr txBox="1"/>
          <p:nvPr/>
        </p:nvSpPr>
        <p:spPr>
          <a:xfrm>
            <a:off x="324075" y="1032775"/>
            <a:ext cx="24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C78D8"/>
                </a:solidFill>
              </a:rPr>
              <a:t>KLUE 모델</a:t>
            </a:r>
            <a:r>
              <a:rPr lang="ko"/>
              <a:t>을 기준으로 분석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모델 성능 분석</a:t>
            </a:r>
            <a:endParaRPr/>
          </a:p>
        </p:txBody>
      </p:sp>
      <p:sp>
        <p:nvSpPr>
          <p:cNvPr id="295" name="Google Shape;295;p39"/>
          <p:cNvSpPr txBox="1"/>
          <p:nvPr/>
        </p:nvSpPr>
        <p:spPr>
          <a:xfrm>
            <a:off x="1524725" y="953000"/>
            <a:ext cx="6399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                        precision    recall    f1-score    support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          기타(3)       0.89         </a:t>
            </a:r>
            <a:r>
              <a:rPr b="1" lang="ko" sz="2500">
                <a:solidFill>
                  <a:srgbClr val="F1C232"/>
                </a:solidFill>
              </a:rPr>
              <a:t>0.76</a:t>
            </a:r>
            <a:r>
              <a:rPr lang="ko" sz="2000">
                <a:solidFill>
                  <a:schemeClr val="dk1"/>
                </a:solidFill>
              </a:rPr>
              <a:t>        0.82         204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6" name="Google Shape;296;p39"/>
          <p:cNvSpPr/>
          <p:nvPr/>
        </p:nvSpPr>
        <p:spPr>
          <a:xfrm>
            <a:off x="2281200" y="1595250"/>
            <a:ext cx="5361600" cy="477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 txBox="1"/>
          <p:nvPr/>
        </p:nvSpPr>
        <p:spPr>
          <a:xfrm>
            <a:off x="725625" y="2608775"/>
            <a:ext cx="8196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기타 클래스의 경우 </a:t>
            </a:r>
            <a:r>
              <a:rPr lang="ko" u="sng">
                <a:solidFill>
                  <a:schemeClr val="dk1"/>
                </a:solidFill>
              </a:rPr>
              <a:t>재현율이 낮은 편</a:t>
            </a:r>
            <a:r>
              <a:rPr lang="ko">
                <a:solidFill>
                  <a:schemeClr val="dk1"/>
                </a:solidFill>
              </a:rPr>
              <a:t>으로,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3C78D8"/>
                </a:solidFill>
              </a:rPr>
              <a:t>실제 기타 사례 중에서 일부를 놓치고 있다는 의미</a:t>
            </a:r>
            <a:r>
              <a:rPr lang="ko">
                <a:solidFill>
                  <a:schemeClr val="dk1"/>
                </a:solidFill>
              </a:rPr>
              <a:t>합</a:t>
            </a:r>
            <a:r>
              <a:rPr lang="ko">
                <a:solidFill>
                  <a:schemeClr val="dk1"/>
                </a:solidFill>
              </a:rPr>
              <a:t>니다.</a:t>
            </a: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4407300" y="2265000"/>
            <a:ext cx="263100" cy="30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4402850" y="3477250"/>
            <a:ext cx="263100" cy="30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1513450" y="3930400"/>
            <a:ext cx="6121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기타 클래스에 대한 더 많은 다양한 예시를 모델이 학습하게 함으로써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dk1"/>
                </a:solidFill>
              </a:rPr>
              <a:t>모델의 일반화 능력을 향상</a:t>
            </a:r>
            <a:r>
              <a:rPr lang="ko">
                <a:solidFill>
                  <a:schemeClr val="dk1"/>
                </a:solidFill>
              </a:rPr>
              <a:t>시킬 수 있도록 </a:t>
            </a:r>
            <a:r>
              <a:rPr b="1" lang="ko" sz="2500">
                <a:solidFill>
                  <a:srgbClr val="3C78D8"/>
                </a:solidFill>
              </a:rPr>
              <a:t>데이터 추가</a:t>
            </a:r>
            <a:r>
              <a:rPr lang="ko">
                <a:solidFill>
                  <a:schemeClr val="dk1"/>
                </a:solidFill>
              </a:rPr>
              <a:t>를 결정</a:t>
            </a:r>
            <a:endParaRPr/>
          </a:p>
        </p:txBody>
      </p:sp>
      <p:sp>
        <p:nvSpPr>
          <p:cNvPr id="301" name="Google Shape;301;p39"/>
          <p:cNvSpPr txBox="1"/>
          <p:nvPr/>
        </p:nvSpPr>
        <p:spPr>
          <a:xfrm>
            <a:off x="324075" y="1032775"/>
            <a:ext cx="24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C78D8"/>
                </a:solidFill>
              </a:rPr>
              <a:t>KLUE 모델</a:t>
            </a:r>
            <a:r>
              <a:rPr lang="ko"/>
              <a:t>을 기준으로 분석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모델 성능 분석</a:t>
            </a:r>
            <a:endParaRPr/>
          </a:p>
        </p:txBody>
      </p:sp>
      <p:sp>
        <p:nvSpPr>
          <p:cNvPr id="307" name="Google Shape;307;p40"/>
          <p:cNvSpPr txBox="1"/>
          <p:nvPr/>
        </p:nvSpPr>
        <p:spPr>
          <a:xfrm>
            <a:off x="788550" y="1655925"/>
            <a:ext cx="112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결론</a:t>
            </a:r>
            <a:endParaRPr b="1" sz="3000"/>
          </a:p>
        </p:txBody>
      </p:sp>
      <p:sp>
        <p:nvSpPr>
          <p:cNvPr id="308" name="Google Shape;308;p40"/>
          <p:cNvSpPr txBox="1"/>
          <p:nvPr/>
        </p:nvSpPr>
        <p:spPr>
          <a:xfrm>
            <a:off x="2501700" y="2166750"/>
            <a:ext cx="513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C78D8"/>
                </a:solidFill>
              </a:rPr>
              <a:t>데이터 추가</a:t>
            </a:r>
            <a:r>
              <a:rPr b="1" lang="ko" sz="3000">
                <a:solidFill>
                  <a:schemeClr val="dk1"/>
                </a:solidFill>
              </a:rPr>
              <a:t>가 필요하다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309" name="Google Shape;309;p40"/>
          <p:cNvSpPr/>
          <p:nvPr/>
        </p:nvSpPr>
        <p:spPr>
          <a:xfrm>
            <a:off x="4559700" y="3179400"/>
            <a:ext cx="263100" cy="30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0"/>
          <p:cNvSpPr txBox="1"/>
          <p:nvPr/>
        </p:nvSpPr>
        <p:spPr>
          <a:xfrm>
            <a:off x="2099150" y="3842150"/>
            <a:ext cx="660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데이터 수집 or </a:t>
            </a:r>
            <a:r>
              <a:rPr b="1" lang="ko" sz="3000">
                <a:solidFill>
                  <a:srgbClr val="3C78D8"/>
                </a:solidFill>
              </a:rPr>
              <a:t>Augmentation</a:t>
            </a:r>
            <a:endParaRPr b="1" sz="3000">
              <a:solidFill>
                <a:srgbClr val="3C78D8"/>
              </a:solidFill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324075" y="1032775"/>
            <a:ext cx="24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C78D8"/>
                </a:solidFill>
              </a:rPr>
              <a:t>KLUE 모델</a:t>
            </a:r>
            <a:r>
              <a:rPr lang="ko"/>
              <a:t>을 기준으로 분석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2542400" y="2025375"/>
            <a:ext cx="4710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성능 </a:t>
            </a:r>
            <a:r>
              <a:rPr lang="ko" sz="5000">
                <a:solidFill>
                  <a:srgbClr val="3C78D8"/>
                </a:solidFill>
              </a:rPr>
              <a:t>향상</a:t>
            </a:r>
            <a:r>
              <a:rPr lang="ko" sz="5000"/>
              <a:t> 시도</a:t>
            </a:r>
            <a:endParaRPr sz="5000">
              <a:solidFill>
                <a:srgbClr val="3C78D8"/>
              </a:solidFill>
            </a:endParaRPr>
          </a:p>
        </p:txBody>
      </p:sp>
      <p:sp>
        <p:nvSpPr>
          <p:cNvPr id="317" name="Google Shape;317;p41"/>
          <p:cNvSpPr txBox="1"/>
          <p:nvPr>
            <p:ph type="title"/>
          </p:nvPr>
        </p:nvSpPr>
        <p:spPr>
          <a:xfrm>
            <a:off x="2525850" y="2781375"/>
            <a:ext cx="52785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Attempt to improve performance</a:t>
            </a:r>
            <a:endParaRPr sz="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334875" y="2040425"/>
            <a:ext cx="52083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000">
                <a:solidFill>
                  <a:srgbClr val="3C78D8"/>
                </a:solidFill>
              </a:rPr>
              <a:t>Strategy</a:t>
            </a:r>
            <a:r>
              <a:rPr lang="ko" sz="4000">
                <a:solidFill>
                  <a:schemeClr val="dk2"/>
                </a:solidFill>
              </a:rPr>
              <a:t> for Project</a:t>
            </a:r>
            <a:endParaRPr sz="4000">
              <a:solidFill>
                <a:srgbClr val="3C78D8"/>
              </a:solidFill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5151275" y="2722175"/>
            <a:ext cx="19575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000"/>
              <a:t>프로젝트 전략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 향상 시도 : </a:t>
            </a:r>
            <a:r>
              <a:rPr lang="ko"/>
              <a:t>데이터 증강(Aug)</a:t>
            </a:r>
            <a:endParaRPr/>
          </a:p>
        </p:txBody>
      </p:sp>
      <p:sp>
        <p:nvSpPr>
          <p:cNvPr id="323" name="Google Shape;323;p42"/>
          <p:cNvSpPr/>
          <p:nvPr/>
        </p:nvSpPr>
        <p:spPr>
          <a:xfrm>
            <a:off x="1294125" y="1264875"/>
            <a:ext cx="62112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</a:t>
            </a:r>
            <a:endParaRPr/>
          </a:p>
        </p:txBody>
      </p:sp>
      <p:sp>
        <p:nvSpPr>
          <p:cNvPr id="324" name="Google Shape;324;p42"/>
          <p:cNvSpPr/>
          <p:nvPr/>
        </p:nvSpPr>
        <p:spPr>
          <a:xfrm>
            <a:off x="4324575" y="1678450"/>
            <a:ext cx="308400" cy="48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2"/>
          <p:cNvSpPr/>
          <p:nvPr/>
        </p:nvSpPr>
        <p:spPr>
          <a:xfrm>
            <a:off x="1294125" y="2285850"/>
            <a:ext cx="42336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</a:t>
            </a:r>
            <a:endParaRPr/>
          </a:p>
        </p:txBody>
      </p:sp>
      <p:sp>
        <p:nvSpPr>
          <p:cNvPr id="326" name="Google Shape;326;p42"/>
          <p:cNvSpPr/>
          <p:nvPr/>
        </p:nvSpPr>
        <p:spPr>
          <a:xfrm>
            <a:off x="5595525" y="2285850"/>
            <a:ext cx="19098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Valid</a:t>
            </a:r>
            <a:endParaRPr/>
          </a:p>
        </p:txBody>
      </p:sp>
      <p:sp>
        <p:nvSpPr>
          <p:cNvPr id="327" name="Google Shape;327;p42"/>
          <p:cNvSpPr/>
          <p:nvPr/>
        </p:nvSpPr>
        <p:spPr>
          <a:xfrm>
            <a:off x="1294125" y="2889025"/>
            <a:ext cx="42336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</a:t>
            </a:r>
            <a:endParaRPr/>
          </a:p>
        </p:txBody>
      </p:sp>
      <p:sp>
        <p:nvSpPr>
          <p:cNvPr id="328" name="Google Shape;328;p42"/>
          <p:cNvSpPr/>
          <p:nvPr/>
        </p:nvSpPr>
        <p:spPr>
          <a:xfrm>
            <a:off x="1294125" y="3220900"/>
            <a:ext cx="42336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</a:t>
            </a:r>
            <a:endParaRPr/>
          </a:p>
        </p:txBody>
      </p:sp>
      <p:sp>
        <p:nvSpPr>
          <p:cNvPr id="329" name="Google Shape;329;p42"/>
          <p:cNvSpPr txBox="1"/>
          <p:nvPr/>
        </p:nvSpPr>
        <p:spPr>
          <a:xfrm>
            <a:off x="613125" y="2709475"/>
            <a:ext cx="68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RD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30" name="Google Shape;330;p42"/>
          <p:cNvSpPr txBox="1"/>
          <p:nvPr/>
        </p:nvSpPr>
        <p:spPr>
          <a:xfrm>
            <a:off x="613125" y="3117550"/>
            <a:ext cx="68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RS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31" name="Google Shape;331;p42"/>
          <p:cNvSpPr txBox="1"/>
          <p:nvPr/>
        </p:nvSpPr>
        <p:spPr>
          <a:xfrm>
            <a:off x="3109675" y="3324175"/>
            <a:ext cx="681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chemeClr val="dk1"/>
                </a:solidFill>
              </a:rPr>
              <a:t>…</a:t>
            </a:r>
            <a:endParaRPr b="1" sz="3100">
              <a:solidFill>
                <a:schemeClr val="dk1"/>
              </a:solidFill>
            </a:endParaRPr>
          </a:p>
        </p:txBody>
      </p:sp>
      <p:sp>
        <p:nvSpPr>
          <p:cNvPr id="332" name="Google Shape;332;p42"/>
          <p:cNvSpPr/>
          <p:nvPr/>
        </p:nvSpPr>
        <p:spPr>
          <a:xfrm>
            <a:off x="4324575" y="3665650"/>
            <a:ext cx="308400" cy="320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4632975" y="1672025"/>
            <a:ext cx="28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train_test_split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34" name="Google Shape;334;p42"/>
          <p:cNvSpPr/>
          <p:nvPr/>
        </p:nvSpPr>
        <p:spPr>
          <a:xfrm>
            <a:off x="1294125" y="4108013"/>
            <a:ext cx="42336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</a:t>
            </a:r>
            <a:endParaRPr/>
          </a:p>
        </p:txBody>
      </p:sp>
      <p:sp>
        <p:nvSpPr>
          <p:cNvPr id="335" name="Google Shape;335;p42"/>
          <p:cNvSpPr/>
          <p:nvPr/>
        </p:nvSpPr>
        <p:spPr>
          <a:xfrm>
            <a:off x="5671725" y="4354500"/>
            <a:ext cx="19098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Valid</a:t>
            </a:r>
            <a:endParaRPr/>
          </a:p>
        </p:txBody>
      </p:sp>
      <p:sp>
        <p:nvSpPr>
          <p:cNvPr id="336" name="Google Shape;336;p42"/>
          <p:cNvSpPr/>
          <p:nvPr/>
        </p:nvSpPr>
        <p:spPr>
          <a:xfrm>
            <a:off x="1294125" y="4423775"/>
            <a:ext cx="42336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</a:t>
            </a:r>
            <a:endParaRPr/>
          </a:p>
        </p:txBody>
      </p:sp>
      <p:sp>
        <p:nvSpPr>
          <p:cNvPr id="337" name="Google Shape;337;p42"/>
          <p:cNvSpPr/>
          <p:nvPr/>
        </p:nvSpPr>
        <p:spPr>
          <a:xfrm>
            <a:off x="1294125" y="4755650"/>
            <a:ext cx="4233600" cy="2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Train</a:t>
            </a:r>
            <a:endParaRPr/>
          </a:p>
        </p:txBody>
      </p:sp>
      <p:sp>
        <p:nvSpPr>
          <p:cNvPr id="338" name="Google Shape;338;p42"/>
          <p:cNvSpPr/>
          <p:nvPr/>
        </p:nvSpPr>
        <p:spPr>
          <a:xfrm>
            <a:off x="1226450" y="4032150"/>
            <a:ext cx="4369200" cy="1075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2"/>
          <p:cNvSpPr/>
          <p:nvPr/>
        </p:nvSpPr>
        <p:spPr>
          <a:xfrm>
            <a:off x="5633000" y="4280300"/>
            <a:ext cx="2030400" cy="4293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"/>
          <p:cNvSpPr txBox="1"/>
          <p:nvPr/>
        </p:nvSpPr>
        <p:spPr>
          <a:xfrm>
            <a:off x="324075" y="4363000"/>
            <a:ext cx="71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학습</a:t>
            </a:r>
            <a:endParaRPr b="1" sz="1700"/>
          </a:p>
        </p:txBody>
      </p:sp>
      <p:sp>
        <p:nvSpPr>
          <p:cNvPr id="341" name="Google Shape;341;p42"/>
          <p:cNvSpPr txBox="1"/>
          <p:nvPr/>
        </p:nvSpPr>
        <p:spPr>
          <a:xfrm>
            <a:off x="7768675" y="4274250"/>
            <a:ext cx="71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검증</a:t>
            </a:r>
            <a:endParaRPr b="1"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 향상 시도 : 데이터 증강(Aug)</a:t>
            </a:r>
            <a:endParaRPr/>
          </a:p>
        </p:txBody>
      </p:sp>
      <p:sp>
        <p:nvSpPr>
          <p:cNvPr id="347" name="Google Shape;347;p43"/>
          <p:cNvSpPr txBox="1"/>
          <p:nvPr/>
        </p:nvSpPr>
        <p:spPr>
          <a:xfrm>
            <a:off x="362700" y="4449875"/>
            <a:ext cx="84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 u="sng">
                <a:solidFill>
                  <a:srgbClr val="006268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EDA: Easy Data Augmentation Techniques for Boosting Performance on Text Classification Tasks</a:t>
            </a:r>
            <a:r>
              <a:rPr lang="ko"/>
              <a:t> 참고</a:t>
            </a:r>
            <a:endParaRPr/>
          </a:p>
        </p:txBody>
      </p:sp>
      <p:sp>
        <p:nvSpPr>
          <p:cNvPr id="348" name="Google Shape;348;p43"/>
          <p:cNvSpPr txBox="1"/>
          <p:nvPr/>
        </p:nvSpPr>
        <p:spPr>
          <a:xfrm>
            <a:off x="362700" y="1324125"/>
            <a:ext cx="72063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C22"/>
              </a:buClr>
              <a:buSzPts val="1850"/>
              <a:buChar char="●"/>
            </a:pPr>
            <a:r>
              <a:rPr lang="ko" sz="1850">
                <a:solidFill>
                  <a:srgbClr val="181C22"/>
                </a:solidFill>
                <a:highlight>
                  <a:srgbClr val="FFFFFF"/>
                </a:highlight>
              </a:rPr>
              <a:t>SR: Synonym Replacement, 특정 단어를 유의어로 교체</a:t>
            </a:r>
            <a:endParaRPr sz="1850">
              <a:solidFill>
                <a:srgbClr val="181C22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C22"/>
              </a:buClr>
              <a:buSzPts val="1850"/>
              <a:buChar char="●"/>
            </a:pPr>
            <a:r>
              <a:rPr lang="ko" sz="1850">
                <a:solidFill>
                  <a:srgbClr val="181C22"/>
                </a:solidFill>
                <a:highlight>
                  <a:srgbClr val="FFFFFF"/>
                </a:highlight>
              </a:rPr>
              <a:t>RI: Random Insertion, 임의의 단어를 삽입</a:t>
            </a:r>
            <a:endParaRPr sz="1850">
              <a:solidFill>
                <a:srgbClr val="181C22"/>
              </a:solidFill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C22"/>
              </a:buClr>
              <a:buSzPts val="1850"/>
              <a:buChar char="●"/>
            </a:pPr>
            <a:r>
              <a:rPr b="1" lang="ko" sz="1850">
                <a:solidFill>
                  <a:srgbClr val="181C22"/>
                </a:solidFill>
              </a:rPr>
              <a:t>RS: Random Swap, 문장 내 임의의 두 단어의 위치를 바꿈</a:t>
            </a:r>
            <a:endParaRPr b="1" sz="1850">
              <a:solidFill>
                <a:srgbClr val="181C22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C22"/>
              </a:buClr>
              <a:buSzPts val="1850"/>
              <a:buChar char="●"/>
            </a:pPr>
            <a:r>
              <a:rPr b="1" lang="ko" sz="1850">
                <a:solidFill>
                  <a:srgbClr val="181C22"/>
                </a:solidFill>
              </a:rPr>
              <a:t>RD: Random Deletion, 임의의 단어를 삭제</a:t>
            </a:r>
            <a:endParaRPr b="1" sz="1850">
              <a:solidFill>
                <a:srgbClr val="181C22"/>
              </a:solidFill>
            </a:endParaRPr>
          </a:p>
        </p:txBody>
      </p:sp>
      <p:sp>
        <p:nvSpPr>
          <p:cNvPr id="349" name="Google Shape;349;p43"/>
          <p:cNvSpPr txBox="1"/>
          <p:nvPr/>
        </p:nvSpPr>
        <p:spPr>
          <a:xfrm>
            <a:off x="665450" y="3152775"/>
            <a:ext cx="7737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highlight>
                  <a:srgbClr val="E9F3FF"/>
                </a:highlight>
              </a:rPr>
              <a:t>소개</a:t>
            </a:r>
            <a:r>
              <a:rPr lang="ko" sz="2000">
                <a:highlight>
                  <a:srgbClr val="E9F3FF"/>
                </a:highlight>
              </a:rPr>
              <a:t>된 네 가지 기법 중 한국어에서 안정성이 떨어질 가능성이 있는 </a:t>
            </a:r>
            <a:endParaRPr sz="2000">
              <a:highlight>
                <a:srgbClr val="E9F3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highlight>
                  <a:srgbClr val="E9F3FF"/>
                </a:highlight>
              </a:rPr>
              <a:t>SR, RI를 제외하고 </a:t>
            </a:r>
            <a:r>
              <a:rPr b="1" lang="ko" sz="2000">
                <a:highlight>
                  <a:srgbClr val="E9F3FF"/>
                </a:highlight>
              </a:rPr>
              <a:t>RS, RD</a:t>
            </a:r>
            <a:r>
              <a:rPr lang="ko" sz="2000">
                <a:highlight>
                  <a:srgbClr val="E9F3FF"/>
                </a:highlight>
              </a:rPr>
              <a:t>만 사용</a:t>
            </a:r>
            <a:endParaRPr sz="2000">
              <a:highlight>
                <a:srgbClr val="E9F3F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 향상 시도 : 데이터 증강(Aug)</a:t>
            </a:r>
            <a:endParaRPr/>
          </a:p>
        </p:txBody>
      </p:sp>
      <p:sp>
        <p:nvSpPr>
          <p:cNvPr id="355" name="Google Shape;355;p44"/>
          <p:cNvSpPr txBox="1"/>
          <p:nvPr>
            <p:ph type="title"/>
          </p:nvPr>
        </p:nvSpPr>
        <p:spPr>
          <a:xfrm>
            <a:off x="1046325" y="243557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highlight>
                  <a:srgbClr val="E9F3FF"/>
                </a:highlight>
              </a:rPr>
              <a:t>KLUE</a:t>
            </a:r>
            <a:endParaRPr b="1" sz="2000">
              <a:highlight>
                <a:srgbClr val="E9F3FF"/>
              </a:highlight>
            </a:endParaRPr>
          </a:p>
        </p:txBody>
      </p:sp>
      <p:sp>
        <p:nvSpPr>
          <p:cNvPr id="356" name="Google Shape;356;p44"/>
          <p:cNvSpPr txBox="1"/>
          <p:nvPr>
            <p:ph type="title"/>
          </p:nvPr>
        </p:nvSpPr>
        <p:spPr>
          <a:xfrm>
            <a:off x="1046325" y="3480750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highlight>
                  <a:srgbClr val="E9F3FF"/>
                </a:highlight>
              </a:rPr>
              <a:t>BERT</a:t>
            </a:r>
            <a:endParaRPr b="1" sz="2000">
              <a:highlight>
                <a:srgbClr val="E9F3FF"/>
              </a:highlight>
            </a:endParaRPr>
          </a:p>
        </p:txBody>
      </p:sp>
      <p:sp>
        <p:nvSpPr>
          <p:cNvPr id="357" name="Google Shape;357;p44"/>
          <p:cNvSpPr txBox="1"/>
          <p:nvPr>
            <p:ph type="title"/>
          </p:nvPr>
        </p:nvSpPr>
        <p:spPr>
          <a:xfrm>
            <a:off x="5003975" y="121327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highlight>
                  <a:srgbClr val="E9F3FF"/>
                </a:highlight>
              </a:rPr>
              <a:t>ACC</a:t>
            </a:r>
            <a:endParaRPr b="1" sz="2000">
              <a:highlight>
                <a:srgbClr val="E9F3FF"/>
              </a:highlight>
            </a:endParaRPr>
          </a:p>
        </p:txBody>
      </p:sp>
      <p:sp>
        <p:nvSpPr>
          <p:cNvPr id="358" name="Google Shape;358;p44"/>
          <p:cNvSpPr txBox="1"/>
          <p:nvPr>
            <p:ph type="title"/>
          </p:nvPr>
        </p:nvSpPr>
        <p:spPr>
          <a:xfrm>
            <a:off x="5079275" y="3480750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0.8275</a:t>
            </a:r>
            <a:endParaRPr b="1" sz="2000"/>
          </a:p>
        </p:txBody>
      </p:sp>
      <p:sp>
        <p:nvSpPr>
          <p:cNvPr id="359" name="Google Shape;359;p44"/>
          <p:cNvSpPr txBox="1"/>
          <p:nvPr>
            <p:ph type="title"/>
          </p:nvPr>
        </p:nvSpPr>
        <p:spPr>
          <a:xfrm>
            <a:off x="5079275" y="2435563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0.905</a:t>
            </a:r>
            <a:endParaRPr b="1" sz="2000"/>
          </a:p>
        </p:txBody>
      </p:sp>
      <p:sp>
        <p:nvSpPr>
          <p:cNvPr id="360" name="Google Shape;360;p44"/>
          <p:cNvSpPr txBox="1"/>
          <p:nvPr>
            <p:ph type="title"/>
          </p:nvPr>
        </p:nvSpPr>
        <p:spPr>
          <a:xfrm>
            <a:off x="6822850" y="2407513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0.91</a:t>
            </a:r>
            <a:endParaRPr b="1" sz="2000"/>
          </a:p>
        </p:txBody>
      </p:sp>
      <p:sp>
        <p:nvSpPr>
          <p:cNvPr id="361" name="Google Shape;361;p44"/>
          <p:cNvSpPr txBox="1"/>
          <p:nvPr>
            <p:ph type="title"/>
          </p:nvPr>
        </p:nvSpPr>
        <p:spPr>
          <a:xfrm>
            <a:off x="3140050" y="3480750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0.805</a:t>
            </a:r>
            <a:endParaRPr b="1" sz="2000"/>
          </a:p>
        </p:txBody>
      </p:sp>
      <p:sp>
        <p:nvSpPr>
          <p:cNvPr id="362" name="Google Shape;362;p44"/>
          <p:cNvSpPr txBox="1"/>
          <p:nvPr>
            <p:ph type="title"/>
          </p:nvPr>
        </p:nvSpPr>
        <p:spPr>
          <a:xfrm>
            <a:off x="3185100" y="172777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highlight>
                  <a:srgbClr val="E9F3FF"/>
                </a:highlight>
              </a:rPr>
              <a:t>default</a:t>
            </a:r>
            <a:endParaRPr b="1" sz="2000">
              <a:highlight>
                <a:srgbClr val="E9F3FF"/>
              </a:highlight>
            </a:endParaRPr>
          </a:p>
        </p:txBody>
      </p:sp>
      <p:sp>
        <p:nvSpPr>
          <p:cNvPr id="363" name="Google Shape;363;p44"/>
          <p:cNvSpPr txBox="1"/>
          <p:nvPr>
            <p:ph type="title"/>
          </p:nvPr>
        </p:nvSpPr>
        <p:spPr>
          <a:xfrm>
            <a:off x="5003963" y="172777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highlight>
                  <a:srgbClr val="E9F3FF"/>
                </a:highlight>
              </a:rPr>
              <a:t>5배</a:t>
            </a:r>
            <a:endParaRPr b="1" sz="2000">
              <a:highlight>
                <a:srgbClr val="E9F3FF"/>
              </a:highlight>
            </a:endParaRPr>
          </a:p>
        </p:txBody>
      </p:sp>
      <p:sp>
        <p:nvSpPr>
          <p:cNvPr id="364" name="Google Shape;364;p44"/>
          <p:cNvSpPr txBox="1"/>
          <p:nvPr>
            <p:ph type="title"/>
          </p:nvPr>
        </p:nvSpPr>
        <p:spPr>
          <a:xfrm>
            <a:off x="6822850" y="172777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highlight>
                  <a:srgbClr val="E9F3FF"/>
                </a:highlight>
              </a:rPr>
              <a:t>10배</a:t>
            </a:r>
            <a:endParaRPr b="1" sz="2000">
              <a:highlight>
                <a:srgbClr val="E9F3FF"/>
              </a:highlight>
            </a:endParaRPr>
          </a:p>
        </p:txBody>
      </p:sp>
      <p:sp>
        <p:nvSpPr>
          <p:cNvPr id="365" name="Google Shape;365;p44"/>
          <p:cNvSpPr txBox="1"/>
          <p:nvPr/>
        </p:nvSpPr>
        <p:spPr>
          <a:xfrm>
            <a:off x="531900" y="4324525"/>
            <a:ext cx="8080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KLUE BERT에서</a:t>
            </a:r>
            <a:r>
              <a:rPr lang="ko" sz="1200"/>
              <a:t>는 max_len 400, BERT에서는 max_len 128을 사용하였다. KLUE BERT의 augmentation을 적용하지 않은 케이스의 경우에는 max_len을 200으로 설정하여 해당 값이 결과에 영향을 줄 수 있었을 것이라 판단하여 기재하지 않았다.</a:t>
            </a:r>
            <a:endParaRPr sz="1200"/>
          </a:p>
        </p:txBody>
      </p:sp>
      <p:sp>
        <p:nvSpPr>
          <p:cNvPr id="366" name="Google Shape;366;p44"/>
          <p:cNvSpPr txBox="1"/>
          <p:nvPr>
            <p:ph type="title"/>
          </p:nvPr>
        </p:nvSpPr>
        <p:spPr>
          <a:xfrm>
            <a:off x="3250475" y="2435563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-</a:t>
            </a:r>
            <a:endParaRPr b="1" sz="2000"/>
          </a:p>
        </p:txBody>
      </p:sp>
      <p:sp>
        <p:nvSpPr>
          <p:cNvPr id="367" name="Google Shape;367;p44"/>
          <p:cNvSpPr txBox="1"/>
          <p:nvPr>
            <p:ph type="title"/>
          </p:nvPr>
        </p:nvSpPr>
        <p:spPr>
          <a:xfrm>
            <a:off x="6831875" y="3426163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-</a:t>
            </a:r>
            <a:endParaRPr b="1" sz="2000"/>
          </a:p>
        </p:txBody>
      </p:sp>
      <p:sp>
        <p:nvSpPr>
          <p:cNvPr id="368" name="Google Shape;368;p44"/>
          <p:cNvSpPr/>
          <p:nvPr/>
        </p:nvSpPr>
        <p:spPr>
          <a:xfrm>
            <a:off x="4211800" y="3325275"/>
            <a:ext cx="1135500" cy="293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4"/>
          <p:cNvSpPr/>
          <p:nvPr/>
        </p:nvSpPr>
        <p:spPr>
          <a:xfrm>
            <a:off x="6018550" y="2242275"/>
            <a:ext cx="1135500" cy="293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4"/>
          <p:cNvSpPr txBox="1"/>
          <p:nvPr/>
        </p:nvSpPr>
        <p:spPr>
          <a:xfrm>
            <a:off x="4282975" y="2956825"/>
            <a:ext cx="10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C78D8"/>
                </a:solidFill>
              </a:rPr>
              <a:t>성능 향상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371" name="Google Shape;371;p44"/>
          <p:cNvSpPr txBox="1"/>
          <p:nvPr/>
        </p:nvSpPr>
        <p:spPr>
          <a:xfrm>
            <a:off x="6035575" y="1890025"/>
            <a:ext cx="10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C78D8"/>
                </a:solidFill>
              </a:rPr>
              <a:t>성능 향상</a:t>
            </a:r>
            <a:endParaRPr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 향상 시도 : 데이터 증강(Aug)</a:t>
            </a:r>
            <a:endParaRPr/>
          </a:p>
        </p:txBody>
      </p:sp>
      <p:sp>
        <p:nvSpPr>
          <p:cNvPr id="377" name="Google Shape;377;p45"/>
          <p:cNvSpPr txBox="1"/>
          <p:nvPr/>
        </p:nvSpPr>
        <p:spPr>
          <a:xfrm>
            <a:off x="788550" y="1655925"/>
            <a:ext cx="112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결론</a:t>
            </a:r>
            <a:endParaRPr b="1" sz="3000"/>
          </a:p>
        </p:txBody>
      </p:sp>
      <p:sp>
        <p:nvSpPr>
          <p:cNvPr id="378" name="Google Shape;378;p45"/>
          <p:cNvSpPr txBox="1"/>
          <p:nvPr/>
        </p:nvSpPr>
        <p:spPr>
          <a:xfrm>
            <a:off x="1286250" y="2411375"/>
            <a:ext cx="6629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데이터 증강(Augmentation)을 통해 </a:t>
            </a:r>
            <a:r>
              <a:rPr b="1" lang="ko" sz="2300">
                <a:solidFill>
                  <a:srgbClr val="3C78D8"/>
                </a:solidFill>
              </a:rPr>
              <a:t>성능이 향상</a:t>
            </a:r>
            <a:endParaRPr b="1" sz="23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>
            <p:ph type="title"/>
          </p:nvPr>
        </p:nvSpPr>
        <p:spPr>
          <a:xfrm>
            <a:off x="2542400" y="729975"/>
            <a:ext cx="4710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성능 </a:t>
            </a:r>
            <a:r>
              <a:rPr lang="ko" sz="5000">
                <a:solidFill>
                  <a:srgbClr val="3C78D8"/>
                </a:solidFill>
              </a:rPr>
              <a:t>향상</a:t>
            </a:r>
            <a:r>
              <a:rPr lang="ko" sz="5000"/>
              <a:t> 시도</a:t>
            </a:r>
            <a:endParaRPr sz="5000">
              <a:solidFill>
                <a:srgbClr val="3C78D8"/>
              </a:solidFill>
            </a:endParaRPr>
          </a:p>
        </p:txBody>
      </p:sp>
      <p:sp>
        <p:nvSpPr>
          <p:cNvPr id="384" name="Google Shape;384;p46"/>
          <p:cNvSpPr txBox="1"/>
          <p:nvPr>
            <p:ph type="title"/>
          </p:nvPr>
        </p:nvSpPr>
        <p:spPr>
          <a:xfrm>
            <a:off x="2525850" y="1485975"/>
            <a:ext cx="52785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Attempt to improve performance</a:t>
            </a:r>
            <a:endParaRPr sz="2000">
              <a:solidFill>
                <a:srgbClr val="3C78D8"/>
              </a:solidFill>
            </a:endParaRPr>
          </a:p>
        </p:txBody>
      </p:sp>
      <p:sp>
        <p:nvSpPr>
          <p:cNvPr id="385" name="Google Shape;385;p46"/>
          <p:cNvSpPr txBox="1"/>
          <p:nvPr>
            <p:ph type="title"/>
          </p:nvPr>
        </p:nvSpPr>
        <p:spPr>
          <a:xfrm>
            <a:off x="851950" y="2857575"/>
            <a:ext cx="72867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가해자 텍스트만 남기기</a:t>
            </a:r>
            <a:endParaRPr b="1" sz="5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/>
          <p:nvPr/>
        </p:nvSpPr>
        <p:spPr>
          <a:xfrm>
            <a:off x="354150" y="2407875"/>
            <a:ext cx="3158400" cy="185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 향상 시도 : 가해자 텍스트만 추출</a:t>
            </a:r>
            <a:r>
              <a:rPr lang="ko"/>
              <a:t> </a:t>
            </a:r>
            <a:endParaRPr/>
          </a:p>
        </p:txBody>
      </p:sp>
      <p:sp>
        <p:nvSpPr>
          <p:cNvPr id="392" name="Google Shape;392;p47"/>
          <p:cNvSpPr txBox="1"/>
          <p:nvPr>
            <p:ph idx="1" type="body"/>
          </p:nvPr>
        </p:nvSpPr>
        <p:spPr>
          <a:xfrm>
            <a:off x="311700" y="1152475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가설 : 가해자의 대화만 사용하면 성능이 향상될 것이다</a:t>
            </a:r>
            <a:endParaRPr/>
          </a:p>
        </p:txBody>
      </p:sp>
      <p:pic>
        <p:nvPicPr>
          <p:cNvPr id="393" name="Google Shape;3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525" y="3175925"/>
            <a:ext cx="804400" cy="8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100" y="3175949"/>
            <a:ext cx="804400" cy="804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1250" y="2571750"/>
            <a:ext cx="703025" cy="7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63000" y="2571750"/>
            <a:ext cx="703025" cy="7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7"/>
          <p:cNvSpPr txBox="1"/>
          <p:nvPr/>
        </p:nvSpPr>
        <p:spPr>
          <a:xfrm>
            <a:off x="1087500" y="4385550"/>
            <a:ext cx="16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데이터(원본)</a:t>
            </a:r>
            <a:endParaRPr/>
          </a:p>
        </p:txBody>
      </p:sp>
      <p:sp>
        <p:nvSpPr>
          <p:cNvPr id="398" name="Google Shape;398;p47"/>
          <p:cNvSpPr/>
          <p:nvPr/>
        </p:nvSpPr>
        <p:spPr>
          <a:xfrm>
            <a:off x="5424450" y="2389188"/>
            <a:ext cx="3158400" cy="185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325" y="3175913"/>
            <a:ext cx="804400" cy="8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6725" y="2571750"/>
            <a:ext cx="703025" cy="7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7"/>
          <p:cNvSpPr txBox="1"/>
          <p:nvPr/>
        </p:nvSpPr>
        <p:spPr>
          <a:xfrm>
            <a:off x="6390000" y="4385550"/>
            <a:ext cx="12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데이터</a:t>
            </a:r>
            <a:endParaRPr/>
          </a:p>
        </p:txBody>
      </p:sp>
      <p:pic>
        <p:nvPicPr>
          <p:cNvPr id="402" name="Google Shape;40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050375" y="2571750"/>
            <a:ext cx="703025" cy="7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7"/>
          <p:cNvSpPr/>
          <p:nvPr/>
        </p:nvSpPr>
        <p:spPr>
          <a:xfrm>
            <a:off x="4151625" y="3077800"/>
            <a:ext cx="7446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 향상 시도 : 가해자 텍스트만 추출 </a:t>
            </a:r>
            <a:endParaRPr/>
          </a:p>
        </p:txBody>
      </p:sp>
      <p:sp>
        <p:nvSpPr>
          <p:cNvPr id="409" name="Google Shape;409;p48"/>
          <p:cNvSpPr txBox="1"/>
          <p:nvPr>
            <p:ph idx="1" type="body"/>
          </p:nvPr>
        </p:nvSpPr>
        <p:spPr>
          <a:xfrm>
            <a:off x="311700" y="1152475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가설 : 가해자의 대화를 사용하면 성능이 향상될 것이다</a:t>
            </a:r>
            <a:endParaRPr/>
          </a:p>
        </p:txBody>
      </p:sp>
      <p:sp>
        <p:nvSpPr>
          <p:cNvPr id="410" name="Google Shape;410;p48"/>
          <p:cNvSpPr txBox="1"/>
          <p:nvPr/>
        </p:nvSpPr>
        <p:spPr>
          <a:xfrm>
            <a:off x="1290375" y="1966700"/>
            <a:ext cx="2955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지금 죽여달라고 애원하는 것인가?</a:t>
            </a:r>
            <a:r>
              <a:rPr b="1" lang="ko" sz="1150">
                <a:solidFill>
                  <a:srgbClr val="F1C232"/>
                </a:solidFill>
              </a:rPr>
              <a:t>\n</a:t>
            </a:r>
            <a:endParaRPr b="1" sz="115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아닙니다. 죄송합니다.</a:t>
            </a:r>
            <a:r>
              <a:rPr b="1" lang="ko" sz="1150">
                <a:solidFill>
                  <a:srgbClr val="F1C232"/>
                </a:solidFill>
              </a:rPr>
              <a:t>\n</a:t>
            </a:r>
            <a:endParaRPr b="1" sz="115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…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그냥 다 죽여버려야겠군. 이의 없지?</a:t>
            </a:r>
            <a:r>
              <a:rPr b="1" lang="ko" sz="1150">
                <a:solidFill>
                  <a:srgbClr val="F1C232"/>
                </a:solidFill>
              </a:rPr>
              <a:t>\n</a:t>
            </a:r>
            <a:endParaRPr b="1" sz="115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제발 도와주세요.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411" name="Google Shape;411;p48"/>
          <p:cNvSpPr txBox="1"/>
          <p:nvPr/>
        </p:nvSpPr>
        <p:spPr>
          <a:xfrm>
            <a:off x="6025275" y="1966700"/>
            <a:ext cx="2955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F1C232"/>
                </a:solidFill>
              </a:rPr>
              <a:t>A</a:t>
            </a:r>
            <a:r>
              <a:rPr b="1" lang="ko" sz="1150">
                <a:solidFill>
                  <a:schemeClr val="dk1"/>
                </a:solidFill>
              </a:rPr>
              <a:t>:</a:t>
            </a:r>
            <a:r>
              <a:rPr b="1" lang="ko" sz="1150">
                <a:solidFill>
                  <a:schemeClr val="dk1"/>
                </a:solidFill>
              </a:rPr>
              <a:t>지금 죽여달라고 애원하는 것인가?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F1C232"/>
                </a:solidFill>
              </a:rPr>
              <a:t>B</a:t>
            </a:r>
            <a:r>
              <a:rPr b="1" lang="ko" sz="1150">
                <a:solidFill>
                  <a:schemeClr val="dk1"/>
                </a:solidFill>
              </a:rPr>
              <a:t>:아닙니다. 죄송합니다.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…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F1C232"/>
                </a:solidFill>
              </a:rPr>
              <a:t>A</a:t>
            </a:r>
            <a:r>
              <a:rPr b="1" lang="ko" sz="1150">
                <a:solidFill>
                  <a:schemeClr val="dk1"/>
                </a:solidFill>
              </a:rPr>
              <a:t>:그냥 다 죽여버려야겠군. 이의 없지?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F1C232"/>
                </a:solidFill>
              </a:rPr>
              <a:t>B</a:t>
            </a:r>
            <a:r>
              <a:rPr b="1" lang="ko" sz="1150">
                <a:solidFill>
                  <a:schemeClr val="dk1"/>
                </a:solidFill>
              </a:rPr>
              <a:t>:제발 도와주세요.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412" name="Google Shape;412;p48"/>
          <p:cNvSpPr/>
          <p:nvPr/>
        </p:nvSpPr>
        <p:spPr>
          <a:xfrm>
            <a:off x="4594875" y="2237600"/>
            <a:ext cx="7446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8"/>
          <p:cNvSpPr txBox="1"/>
          <p:nvPr/>
        </p:nvSpPr>
        <p:spPr>
          <a:xfrm>
            <a:off x="4575975" y="2637800"/>
            <a:ext cx="934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화자 설정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414" name="Google Shape;414;p48"/>
          <p:cNvSpPr txBox="1"/>
          <p:nvPr/>
        </p:nvSpPr>
        <p:spPr>
          <a:xfrm>
            <a:off x="1237050" y="3598475"/>
            <a:ext cx="2955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A</a:t>
            </a:r>
            <a:r>
              <a:rPr b="1" lang="ko" sz="1150">
                <a:solidFill>
                  <a:schemeClr val="dk1"/>
                </a:solidFill>
              </a:rPr>
              <a:t>:지금 죽여달라고 애원하는 것인가?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B</a:t>
            </a:r>
            <a:r>
              <a:rPr b="1" lang="ko" sz="1150">
                <a:solidFill>
                  <a:schemeClr val="dk1"/>
                </a:solidFill>
              </a:rPr>
              <a:t>:아닙니다. 죄송합니다.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…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A</a:t>
            </a:r>
            <a:r>
              <a:rPr b="1" lang="ko" sz="1150">
                <a:solidFill>
                  <a:schemeClr val="dk1"/>
                </a:solidFill>
              </a:rPr>
              <a:t>:그냥 다 죽여버려야겠군. 이의 없지?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B</a:t>
            </a:r>
            <a:r>
              <a:rPr b="1" lang="ko" sz="1150">
                <a:solidFill>
                  <a:schemeClr val="dk1"/>
                </a:solidFill>
              </a:rPr>
              <a:t>:제발 도와주세요.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415" name="Google Shape;415;p48"/>
          <p:cNvSpPr/>
          <p:nvPr/>
        </p:nvSpPr>
        <p:spPr>
          <a:xfrm>
            <a:off x="4023375" y="3884450"/>
            <a:ext cx="3900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8"/>
          <p:cNvPicPr preferRelativeResize="0"/>
          <p:nvPr/>
        </p:nvPicPr>
        <p:blipFill rotWithShape="1">
          <a:blip r:embed="rId3">
            <a:alphaModFix/>
          </a:blip>
          <a:srcRect b="14631" l="16669" r="19777" t="7584"/>
          <a:stretch/>
        </p:blipFill>
        <p:spPr>
          <a:xfrm>
            <a:off x="4594875" y="3706725"/>
            <a:ext cx="744600" cy="7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8"/>
          <p:cNvSpPr txBox="1"/>
          <p:nvPr/>
        </p:nvSpPr>
        <p:spPr>
          <a:xfrm>
            <a:off x="4147425" y="4532775"/>
            <a:ext cx="1791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프롬프트 엔지니어링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418" name="Google Shape;418;p48"/>
          <p:cNvSpPr/>
          <p:nvPr/>
        </p:nvSpPr>
        <p:spPr>
          <a:xfrm>
            <a:off x="5520975" y="3886363"/>
            <a:ext cx="3900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8"/>
          <p:cNvSpPr txBox="1"/>
          <p:nvPr/>
        </p:nvSpPr>
        <p:spPr>
          <a:xfrm>
            <a:off x="6092475" y="3598475"/>
            <a:ext cx="2955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가해자</a:t>
            </a:r>
            <a:r>
              <a:rPr b="1" lang="ko" sz="1150">
                <a:solidFill>
                  <a:schemeClr val="dk1"/>
                </a:solidFill>
              </a:rPr>
              <a:t>:지금 죽여달라고 애원하는 것인가?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피해자</a:t>
            </a:r>
            <a:r>
              <a:rPr b="1" lang="ko" sz="1150">
                <a:solidFill>
                  <a:schemeClr val="dk1"/>
                </a:solidFill>
              </a:rPr>
              <a:t>:아닙니다. 죄송합니다.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…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가해자</a:t>
            </a:r>
            <a:r>
              <a:rPr b="1" lang="ko" sz="1150">
                <a:solidFill>
                  <a:schemeClr val="dk1"/>
                </a:solidFill>
              </a:rPr>
              <a:t>:그냥 다 죽여버려야겠군. 이의 없지?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피해자</a:t>
            </a:r>
            <a:r>
              <a:rPr b="1" lang="ko" sz="1150">
                <a:solidFill>
                  <a:schemeClr val="dk1"/>
                </a:solidFill>
              </a:rPr>
              <a:t>:제발 도와주세요.</a:t>
            </a:r>
            <a:endParaRPr b="1" sz="1150">
              <a:solidFill>
                <a:schemeClr val="dk1"/>
              </a:solidFill>
            </a:endParaRPr>
          </a:p>
        </p:txBody>
      </p:sp>
      <p:pic>
        <p:nvPicPr>
          <p:cNvPr id="420" name="Google Shape;42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75" y="2274269"/>
            <a:ext cx="390000" cy="38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588" y="3920803"/>
            <a:ext cx="442375" cy="4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성능 향상 시도 : 가해자 텍스트만 추출</a:t>
            </a:r>
            <a:endParaRPr/>
          </a:p>
        </p:txBody>
      </p:sp>
      <p:sp>
        <p:nvSpPr>
          <p:cNvPr id="427" name="Google Shape;427;p49"/>
          <p:cNvSpPr txBox="1"/>
          <p:nvPr>
            <p:ph idx="1" type="body"/>
          </p:nvPr>
        </p:nvSpPr>
        <p:spPr>
          <a:xfrm>
            <a:off x="311700" y="1152475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가설 : 가해자의 대화를 사용하면 성능이 향상될 것이다</a:t>
            </a:r>
            <a:endParaRPr/>
          </a:p>
        </p:txBody>
      </p:sp>
      <p:sp>
        <p:nvSpPr>
          <p:cNvPr id="428" name="Google Shape;428;p49"/>
          <p:cNvSpPr txBox="1"/>
          <p:nvPr/>
        </p:nvSpPr>
        <p:spPr>
          <a:xfrm>
            <a:off x="1552050" y="2507125"/>
            <a:ext cx="3166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가해자</a:t>
            </a:r>
            <a:r>
              <a:rPr b="1" lang="ko" sz="1150">
                <a:solidFill>
                  <a:schemeClr val="dk1"/>
                </a:solidFill>
              </a:rPr>
              <a:t>:지금 죽여달라고 애원하는 것인가?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피해자</a:t>
            </a:r>
            <a:r>
              <a:rPr b="1" lang="ko" sz="1150">
                <a:solidFill>
                  <a:schemeClr val="dk1"/>
                </a:solidFill>
              </a:rPr>
              <a:t>:아닙니다. 죄송합니다.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…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가해자</a:t>
            </a:r>
            <a:r>
              <a:rPr b="1" lang="ko" sz="1150">
                <a:solidFill>
                  <a:schemeClr val="dk1"/>
                </a:solidFill>
              </a:rPr>
              <a:t>:그냥 다 죽여버려야겠군. 이의 없지?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피해자</a:t>
            </a:r>
            <a:r>
              <a:rPr b="1" lang="ko" sz="1150">
                <a:solidFill>
                  <a:schemeClr val="dk1"/>
                </a:solidFill>
              </a:rPr>
              <a:t>:제발 도와주세요.</a:t>
            </a:r>
            <a:endParaRPr b="1" sz="1150">
              <a:solidFill>
                <a:schemeClr val="dk1"/>
              </a:solidFill>
            </a:endParaRPr>
          </a:p>
        </p:txBody>
      </p:sp>
      <p:sp>
        <p:nvSpPr>
          <p:cNvPr id="429" name="Google Shape;429;p49"/>
          <p:cNvSpPr txBox="1"/>
          <p:nvPr/>
        </p:nvSpPr>
        <p:spPr>
          <a:xfrm>
            <a:off x="5724550" y="2507125"/>
            <a:ext cx="336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가해자</a:t>
            </a:r>
            <a:r>
              <a:rPr b="1" lang="ko" sz="1150">
                <a:solidFill>
                  <a:schemeClr val="dk1"/>
                </a:solidFill>
              </a:rPr>
              <a:t>:지금 죽여달라고 애원하는 것인가?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lt2"/>
                </a:solidFill>
              </a:rPr>
              <a:t>피해자:아닙니다. 죄송합니다.</a:t>
            </a:r>
            <a:endParaRPr b="1" sz="115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…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rgbClr val="3C78D8"/>
                </a:solidFill>
              </a:rPr>
              <a:t>가해자</a:t>
            </a:r>
            <a:r>
              <a:rPr b="1" lang="ko" sz="1150">
                <a:solidFill>
                  <a:schemeClr val="dk1"/>
                </a:solidFill>
              </a:rPr>
              <a:t>:그냥 다 죽여버려야겠군. 이의 없지?</a:t>
            </a:r>
            <a:endParaRPr b="1"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lt2"/>
                </a:solidFill>
              </a:rPr>
              <a:t>피해자:제발 도와주세요.</a:t>
            </a:r>
            <a:endParaRPr b="1" sz="115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F1C232"/>
              </a:solidFill>
            </a:endParaRPr>
          </a:p>
        </p:txBody>
      </p:sp>
      <p:sp>
        <p:nvSpPr>
          <p:cNvPr id="430" name="Google Shape;430;p49"/>
          <p:cNvSpPr/>
          <p:nvPr/>
        </p:nvSpPr>
        <p:spPr>
          <a:xfrm>
            <a:off x="4682600" y="2701825"/>
            <a:ext cx="7446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9"/>
          <p:cNvSpPr txBox="1"/>
          <p:nvPr/>
        </p:nvSpPr>
        <p:spPr>
          <a:xfrm>
            <a:off x="4504050" y="3178225"/>
            <a:ext cx="1323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solidFill>
                  <a:schemeClr val="dk1"/>
                </a:solidFill>
              </a:rPr>
              <a:t>가해자만</a:t>
            </a:r>
            <a:r>
              <a:rPr b="1" lang="ko" sz="1150">
                <a:solidFill>
                  <a:schemeClr val="dk1"/>
                </a:solidFill>
              </a:rPr>
              <a:t> 설정</a:t>
            </a:r>
            <a:endParaRPr b="1" sz="1150">
              <a:solidFill>
                <a:schemeClr val="dk1"/>
              </a:solidFill>
            </a:endParaRPr>
          </a:p>
        </p:txBody>
      </p:sp>
      <p:pic>
        <p:nvPicPr>
          <p:cNvPr id="432" name="Google Shape;4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5" y="27018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성능 향상 시도 : 가해자 텍스트만 추출</a:t>
            </a:r>
            <a:endParaRPr/>
          </a:p>
        </p:txBody>
      </p:sp>
      <p:sp>
        <p:nvSpPr>
          <p:cNvPr id="438" name="Google Shape;438;p50"/>
          <p:cNvSpPr txBox="1"/>
          <p:nvPr>
            <p:ph idx="1" type="body"/>
          </p:nvPr>
        </p:nvSpPr>
        <p:spPr>
          <a:xfrm>
            <a:off x="311700" y="1152475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가설 : 가해자의 대화를 사용하면 성능이 향상될 것이다</a:t>
            </a:r>
            <a:endParaRPr/>
          </a:p>
        </p:txBody>
      </p:sp>
      <p:pic>
        <p:nvPicPr>
          <p:cNvPr id="439" name="Google Shape;43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75" y="1858925"/>
            <a:ext cx="4264850" cy="26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600" y="1841387"/>
            <a:ext cx="4264850" cy="2717488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0"/>
          <p:cNvSpPr/>
          <p:nvPr/>
        </p:nvSpPr>
        <p:spPr>
          <a:xfrm>
            <a:off x="1354275" y="2001800"/>
            <a:ext cx="30000" cy="227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0"/>
          <p:cNvSpPr/>
          <p:nvPr/>
        </p:nvSpPr>
        <p:spPr>
          <a:xfrm>
            <a:off x="6194475" y="2001800"/>
            <a:ext cx="30000" cy="227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0"/>
          <p:cNvSpPr txBox="1"/>
          <p:nvPr>
            <p:ph idx="1" type="body"/>
          </p:nvPr>
        </p:nvSpPr>
        <p:spPr>
          <a:xfrm>
            <a:off x="3396800" y="4543475"/>
            <a:ext cx="24468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데이터</a:t>
            </a:r>
            <a:r>
              <a:rPr b="1" lang="ko"/>
              <a:t>의 길이가</a:t>
            </a:r>
            <a:r>
              <a:rPr b="1" lang="ko"/>
              <a:t> 감소 </a:t>
            </a:r>
            <a:endParaRPr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성능 향상 시도 : 가해자 텍스트만 추출</a:t>
            </a:r>
            <a:endParaRPr/>
          </a:p>
        </p:txBody>
      </p:sp>
      <p:sp>
        <p:nvSpPr>
          <p:cNvPr id="449" name="Google Shape;449;p51"/>
          <p:cNvSpPr txBox="1"/>
          <p:nvPr>
            <p:ph idx="1" type="body"/>
          </p:nvPr>
        </p:nvSpPr>
        <p:spPr>
          <a:xfrm>
            <a:off x="311700" y="1152475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가설 : 가해자의 대화를 사용하면 성능이 향상될 것이다</a:t>
            </a:r>
            <a:endParaRPr/>
          </a:p>
        </p:txBody>
      </p:sp>
      <p:sp>
        <p:nvSpPr>
          <p:cNvPr id="450" name="Google Shape;450;p51"/>
          <p:cNvSpPr txBox="1"/>
          <p:nvPr>
            <p:ph idx="1" type="body"/>
          </p:nvPr>
        </p:nvSpPr>
        <p:spPr>
          <a:xfrm>
            <a:off x="2431725" y="2856075"/>
            <a:ext cx="20688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3000"/>
              <a:t>0.8975</a:t>
            </a:r>
            <a:r>
              <a:rPr b="1" lang="ko" sz="3000"/>
              <a:t> </a:t>
            </a:r>
            <a:endParaRPr b="1" sz="3000"/>
          </a:p>
        </p:txBody>
      </p:sp>
      <p:sp>
        <p:nvSpPr>
          <p:cNvPr id="451" name="Google Shape;451;p51"/>
          <p:cNvSpPr txBox="1"/>
          <p:nvPr>
            <p:ph idx="1" type="body"/>
          </p:nvPr>
        </p:nvSpPr>
        <p:spPr>
          <a:xfrm>
            <a:off x="2776150" y="2164750"/>
            <a:ext cx="11082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원본</a:t>
            </a:r>
            <a:r>
              <a:rPr b="1" lang="ko"/>
              <a:t> </a:t>
            </a:r>
            <a:endParaRPr b="1"/>
          </a:p>
        </p:txBody>
      </p:sp>
      <p:sp>
        <p:nvSpPr>
          <p:cNvPr id="452" name="Google Shape;452;p51"/>
          <p:cNvSpPr txBox="1"/>
          <p:nvPr>
            <p:ph idx="1" type="body"/>
          </p:nvPr>
        </p:nvSpPr>
        <p:spPr>
          <a:xfrm>
            <a:off x="5563975" y="2839875"/>
            <a:ext cx="2151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3000"/>
              <a:t>0.875 </a:t>
            </a:r>
            <a:endParaRPr b="1" sz="3000"/>
          </a:p>
        </p:txBody>
      </p:sp>
      <p:sp>
        <p:nvSpPr>
          <p:cNvPr id="453" name="Google Shape;453;p51"/>
          <p:cNvSpPr txBox="1"/>
          <p:nvPr>
            <p:ph idx="1" type="body"/>
          </p:nvPr>
        </p:nvSpPr>
        <p:spPr>
          <a:xfrm>
            <a:off x="5431125" y="2135050"/>
            <a:ext cx="20688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920"/>
              <a:t>가설 데이터셋</a:t>
            </a:r>
            <a:r>
              <a:rPr b="1" lang="ko" sz="2920"/>
              <a:t> </a:t>
            </a:r>
            <a:endParaRPr b="1" sz="2920"/>
          </a:p>
        </p:txBody>
      </p:sp>
      <p:sp>
        <p:nvSpPr>
          <p:cNvPr id="454" name="Google Shape;454;p51"/>
          <p:cNvSpPr/>
          <p:nvPr/>
        </p:nvSpPr>
        <p:spPr>
          <a:xfrm>
            <a:off x="4285575" y="2976050"/>
            <a:ext cx="7446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1"/>
          <p:cNvSpPr txBox="1"/>
          <p:nvPr>
            <p:ph idx="1" type="body"/>
          </p:nvPr>
        </p:nvSpPr>
        <p:spPr>
          <a:xfrm>
            <a:off x="1108775" y="2939450"/>
            <a:ext cx="11082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Acc</a:t>
            </a:r>
            <a:r>
              <a:rPr b="1" lang="ko"/>
              <a:t> </a:t>
            </a:r>
            <a:endParaRPr b="1"/>
          </a:p>
        </p:txBody>
      </p:sp>
      <p:sp>
        <p:nvSpPr>
          <p:cNvPr id="456" name="Google Shape;456;p51"/>
          <p:cNvSpPr/>
          <p:nvPr/>
        </p:nvSpPr>
        <p:spPr>
          <a:xfrm>
            <a:off x="6772000" y="3144600"/>
            <a:ext cx="165300" cy="36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1"/>
          <p:cNvSpPr txBox="1"/>
          <p:nvPr>
            <p:ph idx="1" type="body"/>
          </p:nvPr>
        </p:nvSpPr>
        <p:spPr>
          <a:xfrm>
            <a:off x="6937300" y="3035100"/>
            <a:ext cx="15903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3000"/>
              <a:t>0.02 </a:t>
            </a:r>
            <a:endParaRPr b="1" sz="3000"/>
          </a:p>
        </p:txBody>
      </p:sp>
      <p:sp>
        <p:nvSpPr>
          <p:cNvPr id="458" name="Google Shape;458;p51"/>
          <p:cNvSpPr txBox="1"/>
          <p:nvPr/>
        </p:nvSpPr>
        <p:spPr>
          <a:xfrm>
            <a:off x="788550" y="1655925"/>
            <a:ext cx="112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결론</a:t>
            </a:r>
            <a:endParaRPr b="1" sz="3000"/>
          </a:p>
        </p:txBody>
      </p:sp>
      <p:sp>
        <p:nvSpPr>
          <p:cNvPr id="459" name="Google Shape;459;p51"/>
          <p:cNvSpPr txBox="1"/>
          <p:nvPr/>
        </p:nvSpPr>
        <p:spPr>
          <a:xfrm>
            <a:off x="1561950" y="4117350"/>
            <a:ext cx="6629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가해자 데이터만</a:t>
            </a:r>
            <a:r>
              <a:rPr b="1" lang="ko" sz="2300"/>
              <a:t> 사용해서 </a:t>
            </a:r>
            <a:r>
              <a:rPr b="1" lang="ko" sz="2300">
                <a:solidFill>
                  <a:srgbClr val="FF0000"/>
                </a:solidFill>
              </a:rPr>
              <a:t>성능이 감소</a:t>
            </a:r>
            <a:endParaRPr b="1" sz="2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Strategy for Project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2406300" y="1272400"/>
            <a:ext cx="433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태스크 : Text Classification</a:t>
            </a:r>
            <a:endParaRPr b="1" sz="1900"/>
          </a:p>
        </p:txBody>
      </p:sp>
      <p:sp>
        <p:nvSpPr>
          <p:cNvPr id="74" name="Google Shape;74;p16"/>
          <p:cNvSpPr txBox="1"/>
          <p:nvPr/>
        </p:nvSpPr>
        <p:spPr>
          <a:xfrm>
            <a:off x="2406300" y="1776200"/>
            <a:ext cx="433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언어</a:t>
            </a:r>
            <a:r>
              <a:rPr b="1" lang="ko" sz="1900"/>
              <a:t> : 한국어</a:t>
            </a:r>
            <a:endParaRPr b="1" sz="1900"/>
          </a:p>
        </p:txBody>
      </p:sp>
      <p:sp>
        <p:nvSpPr>
          <p:cNvPr id="75" name="Google Shape;75;p16"/>
          <p:cNvSpPr txBox="1"/>
          <p:nvPr/>
        </p:nvSpPr>
        <p:spPr>
          <a:xfrm>
            <a:off x="2406300" y="2234900"/>
            <a:ext cx="433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Class</a:t>
            </a:r>
            <a:r>
              <a:rPr b="1" lang="ko" sz="1900"/>
              <a:t> : 4개( 협박, 갈취, 직장, 기타 )</a:t>
            </a:r>
            <a:endParaRPr b="1" sz="19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684" y="2866297"/>
            <a:ext cx="3438619" cy="19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성능 향상 시도 : 가해자 텍스트만 추출</a:t>
            </a:r>
            <a:endParaRPr/>
          </a:p>
        </p:txBody>
      </p:sp>
      <p:sp>
        <p:nvSpPr>
          <p:cNvPr id="465" name="Google Shape;465;p52"/>
          <p:cNvSpPr txBox="1"/>
          <p:nvPr>
            <p:ph idx="1" type="body"/>
          </p:nvPr>
        </p:nvSpPr>
        <p:spPr>
          <a:xfrm>
            <a:off x="311700" y="1152475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가설 : 가해자의 대화를 사용하면 성능이 향상될 것이다</a:t>
            </a:r>
            <a:endParaRPr/>
          </a:p>
        </p:txBody>
      </p:sp>
      <p:sp>
        <p:nvSpPr>
          <p:cNvPr id="466" name="Google Shape;466;p52"/>
          <p:cNvSpPr txBox="1"/>
          <p:nvPr>
            <p:ph idx="1" type="body"/>
          </p:nvPr>
        </p:nvSpPr>
        <p:spPr>
          <a:xfrm>
            <a:off x="337750" y="1836825"/>
            <a:ext cx="25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성능 감소 </a:t>
            </a:r>
            <a:r>
              <a:rPr b="1" lang="ko"/>
              <a:t>원인 분석 </a:t>
            </a:r>
            <a:endParaRPr b="1"/>
          </a:p>
        </p:txBody>
      </p:sp>
      <p:sp>
        <p:nvSpPr>
          <p:cNvPr id="467" name="Google Shape;467;p52"/>
          <p:cNvSpPr txBox="1"/>
          <p:nvPr>
            <p:ph idx="1" type="body"/>
          </p:nvPr>
        </p:nvSpPr>
        <p:spPr>
          <a:xfrm>
            <a:off x="997350" y="2429525"/>
            <a:ext cx="213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정보 손실</a:t>
            </a:r>
            <a:endParaRPr b="1"/>
          </a:p>
        </p:txBody>
      </p:sp>
      <p:sp>
        <p:nvSpPr>
          <p:cNvPr id="468" name="Google Shape;468;p52"/>
          <p:cNvSpPr txBox="1"/>
          <p:nvPr>
            <p:ph idx="1" type="body"/>
          </p:nvPr>
        </p:nvSpPr>
        <p:spPr>
          <a:xfrm>
            <a:off x="1912225" y="2921300"/>
            <a:ext cx="56754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ko" sz="1829"/>
              <a:t>1) </a:t>
            </a:r>
            <a:r>
              <a:rPr b="1" lang="ko" sz="1829"/>
              <a:t>화자가 2명이란 가정하에 진행</a:t>
            </a:r>
            <a:endParaRPr b="1" sz="1829"/>
          </a:p>
        </p:txBody>
      </p:sp>
      <p:sp>
        <p:nvSpPr>
          <p:cNvPr id="469" name="Google Shape;469;p52"/>
          <p:cNvSpPr txBox="1"/>
          <p:nvPr>
            <p:ph idx="1" type="body"/>
          </p:nvPr>
        </p:nvSpPr>
        <p:spPr>
          <a:xfrm>
            <a:off x="1912225" y="3609625"/>
            <a:ext cx="43821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2</a:t>
            </a:r>
            <a:r>
              <a:rPr b="1" lang="ko"/>
              <a:t>) 피해자 데이터에 유의미한 정보가 존재</a:t>
            </a:r>
            <a:endParaRPr b="1"/>
          </a:p>
        </p:txBody>
      </p:sp>
      <p:sp>
        <p:nvSpPr>
          <p:cNvPr id="470" name="Google Shape;470;p52"/>
          <p:cNvSpPr txBox="1"/>
          <p:nvPr>
            <p:ph idx="1" type="body"/>
          </p:nvPr>
        </p:nvSpPr>
        <p:spPr>
          <a:xfrm>
            <a:off x="1912225" y="4295425"/>
            <a:ext cx="43821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/>
              <a:t>3</a:t>
            </a:r>
            <a:r>
              <a:rPr b="1" lang="ko"/>
              <a:t>) GPT 프롬프트의 성능 문제 </a:t>
            </a:r>
            <a:endParaRPr b="1"/>
          </a:p>
        </p:txBody>
      </p:sp>
      <p:sp>
        <p:nvSpPr>
          <p:cNvPr id="471" name="Google Shape;471;p52"/>
          <p:cNvSpPr txBox="1"/>
          <p:nvPr>
            <p:ph idx="1" type="body"/>
          </p:nvPr>
        </p:nvSpPr>
        <p:spPr>
          <a:xfrm>
            <a:off x="2723850" y="3196450"/>
            <a:ext cx="47886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ko" sz="1530">
                <a:solidFill>
                  <a:schemeClr val="accent3"/>
                </a:solidFill>
              </a:rPr>
              <a:t>화자가 2명 이상일 경우, 가해자와 피해자가 섞인다</a:t>
            </a:r>
            <a:endParaRPr b="1" sz="1530">
              <a:solidFill>
                <a:schemeClr val="accent3"/>
              </a:solidFill>
            </a:endParaRPr>
          </a:p>
        </p:txBody>
      </p:sp>
      <p:sp>
        <p:nvSpPr>
          <p:cNvPr id="472" name="Google Shape;472;p52"/>
          <p:cNvSpPr txBox="1"/>
          <p:nvPr>
            <p:ph idx="1" type="body"/>
          </p:nvPr>
        </p:nvSpPr>
        <p:spPr>
          <a:xfrm>
            <a:off x="2723850" y="3882250"/>
            <a:ext cx="58794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ko" sz="1530">
                <a:solidFill>
                  <a:schemeClr val="accent3"/>
                </a:solidFill>
              </a:rPr>
              <a:t>피해자의 대화(리액션)에 중요한 데이터가 존재를 의미</a:t>
            </a:r>
            <a:endParaRPr b="1" sz="1530">
              <a:solidFill>
                <a:schemeClr val="accent3"/>
              </a:solidFill>
            </a:endParaRPr>
          </a:p>
        </p:txBody>
      </p:sp>
      <p:sp>
        <p:nvSpPr>
          <p:cNvPr id="473" name="Google Shape;473;p52"/>
          <p:cNvSpPr txBox="1"/>
          <p:nvPr>
            <p:ph idx="1" type="body"/>
          </p:nvPr>
        </p:nvSpPr>
        <p:spPr>
          <a:xfrm>
            <a:off x="2723850" y="4568050"/>
            <a:ext cx="58794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ko" sz="1530">
                <a:solidFill>
                  <a:schemeClr val="accent3"/>
                </a:solidFill>
              </a:rPr>
              <a:t>성능 문제로 가해자가 피해자로, 피해자가 가해자로…</a:t>
            </a:r>
            <a:endParaRPr b="1" sz="153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"/>
          <p:cNvSpPr txBox="1"/>
          <p:nvPr>
            <p:ph type="title"/>
          </p:nvPr>
        </p:nvSpPr>
        <p:spPr>
          <a:xfrm>
            <a:off x="3201150" y="2025375"/>
            <a:ext cx="4052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성능 결과</a:t>
            </a:r>
            <a:endParaRPr sz="5000">
              <a:solidFill>
                <a:srgbClr val="3C78D8"/>
              </a:solidFill>
            </a:endParaRPr>
          </a:p>
        </p:txBody>
      </p:sp>
      <p:sp>
        <p:nvSpPr>
          <p:cNvPr id="479" name="Google Shape;479;p53"/>
          <p:cNvSpPr txBox="1"/>
          <p:nvPr>
            <p:ph type="title"/>
          </p:nvPr>
        </p:nvSpPr>
        <p:spPr>
          <a:xfrm>
            <a:off x="3821250" y="2781375"/>
            <a:ext cx="32832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Performance Results</a:t>
            </a:r>
            <a:endParaRPr sz="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4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 결과</a:t>
            </a:r>
            <a:endParaRPr/>
          </a:p>
        </p:txBody>
      </p:sp>
      <p:sp>
        <p:nvSpPr>
          <p:cNvPr id="485" name="Google Shape;485;p54"/>
          <p:cNvSpPr txBox="1"/>
          <p:nvPr>
            <p:ph type="title"/>
          </p:nvPr>
        </p:nvSpPr>
        <p:spPr>
          <a:xfrm>
            <a:off x="1618950" y="2123050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KLUE</a:t>
            </a:r>
            <a:endParaRPr b="1" sz="2000"/>
          </a:p>
        </p:txBody>
      </p:sp>
      <p:sp>
        <p:nvSpPr>
          <p:cNvPr id="486" name="Google Shape;486;p54"/>
          <p:cNvSpPr txBox="1"/>
          <p:nvPr>
            <p:ph type="title"/>
          </p:nvPr>
        </p:nvSpPr>
        <p:spPr>
          <a:xfrm>
            <a:off x="1618950" y="2810350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BERT</a:t>
            </a:r>
            <a:endParaRPr b="1" sz="2000"/>
          </a:p>
        </p:txBody>
      </p:sp>
      <p:sp>
        <p:nvSpPr>
          <p:cNvPr id="487" name="Google Shape;487;p54"/>
          <p:cNvSpPr txBox="1"/>
          <p:nvPr>
            <p:ph type="title"/>
          </p:nvPr>
        </p:nvSpPr>
        <p:spPr>
          <a:xfrm>
            <a:off x="4512550" y="71787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ACC</a:t>
            </a:r>
            <a:endParaRPr b="1" sz="2000"/>
          </a:p>
        </p:txBody>
      </p:sp>
      <p:sp>
        <p:nvSpPr>
          <p:cNvPr id="488" name="Google Shape;488;p54"/>
          <p:cNvSpPr txBox="1"/>
          <p:nvPr>
            <p:ph type="title"/>
          </p:nvPr>
        </p:nvSpPr>
        <p:spPr>
          <a:xfrm>
            <a:off x="3164525" y="13430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128</a:t>
            </a:r>
            <a:endParaRPr b="1" sz="2000"/>
          </a:p>
        </p:txBody>
      </p:sp>
      <p:sp>
        <p:nvSpPr>
          <p:cNvPr id="489" name="Google Shape;489;p54"/>
          <p:cNvSpPr txBox="1"/>
          <p:nvPr>
            <p:ph type="title"/>
          </p:nvPr>
        </p:nvSpPr>
        <p:spPr>
          <a:xfrm>
            <a:off x="3164525" y="2076688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0.8225</a:t>
            </a:r>
            <a:endParaRPr b="1" sz="2000"/>
          </a:p>
        </p:txBody>
      </p:sp>
      <p:sp>
        <p:nvSpPr>
          <p:cNvPr id="490" name="Google Shape;490;p54"/>
          <p:cNvSpPr txBox="1"/>
          <p:nvPr>
            <p:ph type="title"/>
          </p:nvPr>
        </p:nvSpPr>
        <p:spPr>
          <a:xfrm>
            <a:off x="4512550" y="13430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200</a:t>
            </a:r>
            <a:endParaRPr b="1" sz="2000"/>
          </a:p>
        </p:txBody>
      </p:sp>
      <p:sp>
        <p:nvSpPr>
          <p:cNvPr id="491" name="Google Shape;491;p54"/>
          <p:cNvSpPr txBox="1"/>
          <p:nvPr>
            <p:ph type="title"/>
          </p:nvPr>
        </p:nvSpPr>
        <p:spPr>
          <a:xfrm>
            <a:off x="6043088" y="13430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400</a:t>
            </a:r>
            <a:endParaRPr b="1" sz="2000"/>
          </a:p>
        </p:txBody>
      </p:sp>
      <p:sp>
        <p:nvSpPr>
          <p:cNvPr id="492" name="Google Shape;492;p54"/>
          <p:cNvSpPr txBox="1"/>
          <p:nvPr>
            <p:ph type="title"/>
          </p:nvPr>
        </p:nvSpPr>
        <p:spPr>
          <a:xfrm>
            <a:off x="1712225" y="544075"/>
            <a:ext cx="12060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Max_len</a:t>
            </a:r>
            <a:endParaRPr b="1" sz="1600"/>
          </a:p>
        </p:txBody>
      </p:sp>
      <p:sp>
        <p:nvSpPr>
          <p:cNvPr id="493" name="Google Shape;493;p54"/>
          <p:cNvSpPr txBox="1"/>
          <p:nvPr>
            <p:ph type="title"/>
          </p:nvPr>
        </p:nvSpPr>
        <p:spPr>
          <a:xfrm>
            <a:off x="4527613" y="2061638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0.8975</a:t>
            </a:r>
            <a:endParaRPr b="1" sz="2000"/>
          </a:p>
        </p:txBody>
      </p:sp>
      <p:sp>
        <p:nvSpPr>
          <p:cNvPr id="494" name="Google Shape;494;p54"/>
          <p:cNvSpPr txBox="1"/>
          <p:nvPr>
            <p:ph type="title"/>
          </p:nvPr>
        </p:nvSpPr>
        <p:spPr>
          <a:xfrm>
            <a:off x="6043125" y="20288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0.905</a:t>
            </a:r>
            <a:endParaRPr b="1" sz="2000"/>
          </a:p>
        </p:txBody>
      </p:sp>
      <p:sp>
        <p:nvSpPr>
          <p:cNvPr id="495" name="Google Shape;495;p54"/>
          <p:cNvSpPr txBox="1"/>
          <p:nvPr>
            <p:ph type="title"/>
          </p:nvPr>
        </p:nvSpPr>
        <p:spPr>
          <a:xfrm>
            <a:off x="3164525" y="2810350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0.80</a:t>
            </a:r>
            <a:endParaRPr b="1" sz="2000"/>
          </a:p>
        </p:txBody>
      </p:sp>
      <p:sp>
        <p:nvSpPr>
          <p:cNvPr id="496" name="Google Shape;496;p54"/>
          <p:cNvSpPr txBox="1"/>
          <p:nvPr>
            <p:ph type="title"/>
          </p:nvPr>
        </p:nvSpPr>
        <p:spPr>
          <a:xfrm>
            <a:off x="6043125" y="2810350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0.91</a:t>
            </a:r>
            <a:endParaRPr b="1" sz="2000"/>
          </a:p>
        </p:txBody>
      </p:sp>
      <p:sp>
        <p:nvSpPr>
          <p:cNvPr id="497" name="Google Shape;497;p54"/>
          <p:cNvSpPr txBox="1"/>
          <p:nvPr>
            <p:ph type="title"/>
          </p:nvPr>
        </p:nvSpPr>
        <p:spPr>
          <a:xfrm>
            <a:off x="4527625" y="2780263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0.9025</a:t>
            </a:r>
            <a:endParaRPr b="1" sz="2000"/>
          </a:p>
        </p:txBody>
      </p:sp>
      <p:sp>
        <p:nvSpPr>
          <p:cNvPr id="498" name="Google Shape;498;p54"/>
          <p:cNvSpPr txBox="1"/>
          <p:nvPr>
            <p:ph type="title"/>
          </p:nvPr>
        </p:nvSpPr>
        <p:spPr>
          <a:xfrm>
            <a:off x="946800" y="4099400"/>
            <a:ext cx="72504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Max_len이 증가함에 따라 </a:t>
            </a:r>
            <a:r>
              <a:rPr b="1" lang="ko" sz="2500">
                <a:solidFill>
                  <a:srgbClr val="3C78D8"/>
                </a:solidFill>
              </a:rPr>
              <a:t>성능이 향상</a:t>
            </a:r>
            <a:endParaRPr b="1" sz="2500">
              <a:solidFill>
                <a:srgbClr val="3C78D8"/>
              </a:solidFill>
            </a:endParaRPr>
          </a:p>
        </p:txBody>
      </p:sp>
      <p:sp>
        <p:nvSpPr>
          <p:cNvPr id="499" name="Google Shape;499;p54"/>
          <p:cNvSpPr txBox="1"/>
          <p:nvPr>
            <p:ph type="title"/>
          </p:nvPr>
        </p:nvSpPr>
        <p:spPr>
          <a:xfrm>
            <a:off x="4527613" y="2290238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3"/>
                </a:solidFill>
              </a:rPr>
              <a:t>+</a:t>
            </a:r>
            <a:r>
              <a:rPr lang="ko" sz="1500">
                <a:solidFill>
                  <a:schemeClr val="accent3"/>
                </a:solidFill>
              </a:rPr>
              <a:t>0.075</a:t>
            </a:r>
            <a:endParaRPr sz="1500">
              <a:solidFill>
                <a:schemeClr val="accent3"/>
              </a:solidFill>
            </a:endParaRPr>
          </a:p>
        </p:txBody>
      </p:sp>
      <p:sp>
        <p:nvSpPr>
          <p:cNvPr id="500" name="Google Shape;500;p54"/>
          <p:cNvSpPr txBox="1"/>
          <p:nvPr>
            <p:ph type="title"/>
          </p:nvPr>
        </p:nvSpPr>
        <p:spPr>
          <a:xfrm>
            <a:off x="6051613" y="2290238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3"/>
                </a:solidFill>
              </a:rPr>
              <a:t>+0.0075</a:t>
            </a:r>
            <a:endParaRPr sz="1500">
              <a:solidFill>
                <a:schemeClr val="accent3"/>
              </a:solidFill>
            </a:endParaRPr>
          </a:p>
        </p:txBody>
      </p:sp>
      <p:sp>
        <p:nvSpPr>
          <p:cNvPr id="501" name="Google Shape;501;p54"/>
          <p:cNvSpPr txBox="1"/>
          <p:nvPr>
            <p:ph type="title"/>
          </p:nvPr>
        </p:nvSpPr>
        <p:spPr>
          <a:xfrm>
            <a:off x="4527613" y="3052238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3"/>
                </a:solidFill>
              </a:rPr>
              <a:t>+0.1025</a:t>
            </a:r>
            <a:endParaRPr sz="1500">
              <a:solidFill>
                <a:schemeClr val="accent3"/>
              </a:solidFill>
            </a:endParaRPr>
          </a:p>
        </p:txBody>
      </p:sp>
      <p:sp>
        <p:nvSpPr>
          <p:cNvPr id="502" name="Google Shape;502;p54"/>
          <p:cNvSpPr txBox="1"/>
          <p:nvPr>
            <p:ph type="title"/>
          </p:nvPr>
        </p:nvSpPr>
        <p:spPr>
          <a:xfrm>
            <a:off x="6051613" y="3052238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3"/>
                </a:solidFill>
              </a:rPr>
              <a:t>+0.0075</a:t>
            </a:r>
            <a:endParaRPr sz="1500">
              <a:solidFill>
                <a:schemeClr val="accent3"/>
              </a:solidFill>
            </a:endParaRPr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967" y="2083725"/>
            <a:ext cx="404700" cy="4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967" y="2835175"/>
            <a:ext cx="404700" cy="4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117" y="2835175"/>
            <a:ext cx="404700" cy="4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117" y="2083725"/>
            <a:ext cx="404700" cy="4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5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 결과</a:t>
            </a:r>
            <a:endParaRPr/>
          </a:p>
        </p:txBody>
      </p:sp>
      <p:sp>
        <p:nvSpPr>
          <p:cNvPr id="512" name="Google Shape;512;p55"/>
          <p:cNvSpPr txBox="1"/>
          <p:nvPr>
            <p:ph type="title"/>
          </p:nvPr>
        </p:nvSpPr>
        <p:spPr>
          <a:xfrm>
            <a:off x="1618950" y="2139100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KLUE</a:t>
            </a:r>
            <a:endParaRPr b="1" sz="2000"/>
          </a:p>
        </p:txBody>
      </p:sp>
      <p:sp>
        <p:nvSpPr>
          <p:cNvPr id="513" name="Google Shape;513;p55"/>
          <p:cNvSpPr txBox="1"/>
          <p:nvPr>
            <p:ph type="title"/>
          </p:nvPr>
        </p:nvSpPr>
        <p:spPr>
          <a:xfrm>
            <a:off x="1618950" y="2810350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BERT</a:t>
            </a:r>
            <a:endParaRPr b="1" sz="2000"/>
          </a:p>
        </p:txBody>
      </p:sp>
      <p:sp>
        <p:nvSpPr>
          <p:cNvPr id="514" name="Google Shape;514;p55"/>
          <p:cNvSpPr txBox="1"/>
          <p:nvPr>
            <p:ph type="title"/>
          </p:nvPr>
        </p:nvSpPr>
        <p:spPr>
          <a:xfrm>
            <a:off x="4512550" y="71787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ACC</a:t>
            </a:r>
            <a:endParaRPr b="1" sz="2000"/>
          </a:p>
        </p:txBody>
      </p:sp>
      <p:sp>
        <p:nvSpPr>
          <p:cNvPr id="515" name="Google Shape;515;p55"/>
          <p:cNvSpPr txBox="1"/>
          <p:nvPr>
            <p:ph type="title"/>
          </p:nvPr>
        </p:nvSpPr>
        <p:spPr>
          <a:xfrm>
            <a:off x="3164525" y="13430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x1</a:t>
            </a:r>
            <a:endParaRPr b="1" sz="2000"/>
          </a:p>
        </p:txBody>
      </p:sp>
      <p:sp>
        <p:nvSpPr>
          <p:cNvPr id="516" name="Google Shape;516;p55"/>
          <p:cNvSpPr txBox="1"/>
          <p:nvPr>
            <p:ph type="title"/>
          </p:nvPr>
        </p:nvSpPr>
        <p:spPr>
          <a:xfrm>
            <a:off x="3164525" y="21050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0.8975</a:t>
            </a:r>
            <a:endParaRPr b="1" sz="2000"/>
          </a:p>
        </p:txBody>
      </p:sp>
      <p:sp>
        <p:nvSpPr>
          <p:cNvPr id="517" name="Google Shape;517;p55"/>
          <p:cNvSpPr txBox="1"/>
          <p:nvPr>
            <p:ph type="title"/>
          </p:nvPr>
        </p:nvSpPr>
        <p:spPr>
          <a:xfrm>
            <a:off x="4512550" y="13430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x5</a:t>
            </a:r>
            <a:endParaRPr b="1" sz="2000"/>
          </a:p>
        </p:txBody>
      </p:sp>
      <p:sp>
        <p:nvSpPr>
          <p:cNvPr id="518" name="Google Shape;518;p55"/>
          <p:cNvSpPr txBox="1"/>
          <p:nvPr>
            <p:ph type="title"/>
          </p:nvPr>
        </p:nvSpPr>
        <p:spPr>
          <a:xfrm>
            <a:off x="6043088" y="13430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x10</a:t>
            </a:r>
            <a:endParaRPr b="1" sz="2000"/>
          </a:p>
        </p:txBody>
      </p:sp>
      <p:sp>
        <p:nvSpPr>
          <p:cNvPr id="519" name="Google Shape;519;p55"/>
          <p:cNvSpPr txBox="1"/>
          <p:nvPr>
            <p:ph type="title"/>
          </p:nvPr>
        </p:nvSpPr>
        <p:spPr>
          <a:xfrm>
            <a:off x="1690025" y="544075"/>
            <a:ext cx="18423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Augmentation</a:t>
            </a:r>
            <a:endParaRPr b="1" sz="1600"/>
          </a:p>
        </p:txBody>
      </p:sp>
      <p:sp>
        <p:nvSpPr>
          <p:cNvPr id="520" name="Google Shape;520;p55"/>
          <p:cNvSpPr txBox="1"/>
          <p:nvPr>
            <p:ph type="title"/>
          </p:nvPr>
        </p:nvSpPr>
        <p:spPr>
          <a:xfrm>
            <a:off x="4512550" y="21050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0.905</a:t>
            </a:r>
            <a:endParaRPr b="1" sz="2000"/>
          </a:p>
        </p:txBody>
      </p:sp>
      <p:sp>
        <p:nvSpPr>
          <p:cNvPr id="521" name="Google Shape;521;p55"/>
          <p:cNvSpPr txBox="1"/>
          <p:nvPr>
            <p:ph type="title"/>
          </p:nvPr>
        </p:nvSpPr>
        <p:spPr>
          <a:xfrm>
            <a:off x="6043100" y="21050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0.91</a:t>
            </a:r>
            <a:endParaRPr b="1" sz="2000"/>
          </a:p>
        </p:txBody>
      </p:sp>
      <p:sp>
        <p:nvSpPr>
          <p:cNvPr id="522" name="Google Shape;522;p55"/>
          <p:cNvSpPr txBox="1"/>
          <p:nvPr>
            <p:ph type="title"/>
          </p:nvPr>
        </p:nvSpPr>
        <p:spPr>
          <a:xfrm>
            <a:off x="3164525" y="28670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0.8038</a:t>
            </a:r>
            <a:endParaRPr b="1" sz="2000"/>
          </a:p>
        </p:txBody>
      </p:sp>
      <p:sp>
        <p:nvSpPr>
          <p:cNvPr id="523" name="Google Shape;523;p55"/>
          <p:cNvSpPr txBox="1"/>
          <p:nvPr>
            <p:ph type="title"/>
          </p:nvPr>
        </p:nvSpPr>
        <p:spPr>
          <a:xfrm>
            <a:off x="4512550" y="28670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0.8142</a:t>
            </a:r>
            <a:endParaRPr b="1" sz="2000"/>
          </a:p>
        </p:txBody>
      </p:sp>
      <p:sp>
        <p:nvSpPr>
          <p:cNvPr id="524" name="Google Shape;524;p55"/>
          <p:cNvSpPr txBox="1"/>
          <p:nvPr>
            <p:ph type="title"/>
          </p:nvPr>
        </p:nvSpPr>
        <p:spPr>
          <a:xfrm>
            <a:off x="6043100" y="27908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-</a:t>
            </a:r>
            <a:endParaRPr b="1" sz="2000"/>
          </a:p>
        </p:txBody>
      </p:sp>
      <p:sp>
        <p:nvSpPr>
          <p:cNvPr id="525" name="Google Shape;525;p55"/>
          <p:cNvSpPr txBox="1"/>
          <p:nvPr>
            <p:ph type="title"/>
          </p:nvPr>
        </p:nvSpPr>
        <p:spPr>
          <a:xfrm>
            <a:off x="4527613" y="2366438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3"/>
                </a:solidFill>
              </a:rPr>
              <a:t>+0.0075</a:t>
            </a:r>
            <a:endParaRPr sz="1500">
              <a:solidFill>
                <a:schemeClr val="accent3"/>
              </a:solidFill>
            </a:endParaRPr>
          </a:p>
        </p:txBody>
      </p:sp>
      <p:sp>
        <p:nvSpPr>
          <p:cNvPr id="526" name="Google Shape;526;p55"/>
          <p:cNvSpPr txBox="1"/>
          <p:nvPr>
            <p:ph type="title"/>
          </p:nvPr>
        </p:nvSpPr>
        <p:spPr>
          <a:xfrm>
            <a:off x="6051613" y="2366438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3"/>
                </a:solidFill>
              </a:rPr>
              <a:t>+0.005</a:t>
            </a:r>
            <a:endParaRPr sz="1500">
              <a:solidFill>
                <a:schemeClr val="accent3"/>
              </a:solidFill>
            </a:endParaRPr>
          </a:p>
        </p:txBody>
      </p:sp>
      <p:sp>
        <p:nvSpPr>
          <p:cNvPr id="527" name="Google Shape;527;p55"/>
          <p:cNvSpPr txBox="1"/>
          <p:nvPr>
            <p:ph type="title"/>
          </p:nvPr>
        </p:nvSpPr>
        <p:spPr>
          <a:xfrm>
            <a:off x="4527613" y="3128438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accent3"/>
                </a:solidFill>
              </a:rPr>
              <a:t>+0.0104</a:t>
            </a:r>
            <a:endParaRPr sz="1500">
              <a:solidFill>
                <a:schemeClr val="accent3"/>
              </a:solidFill>
            </a:endParaRPr>
          </a:p>
        </p:txBody>
      </p:sp>
      <p:pic>
        <p:nvPicPr>
          <p:cNvPr id="528" name="Google Shape;52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467" y="2159925"/>
            <a:ext cx="404700" cy="4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117" y="2167775"/>
            <a:ext cx="404700" cy="4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467" y="2867025"/>
            <a:ext cx="404700" cy="4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55"/>
          <p:cNvSpPr txBox="1"/>
          <p:nvPr>
            <p:ph type="title"/>
          </p:nvPr>
        </p:nvSpPr>
        <p:spPr>
          <a:xfrm>
            <a:off x="870600" y="4099400"/>
            <a:ext cx="72504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Augmentation</a:t>
            </a:r>
            <a:r>
              <a:rPr b="1" lang="ko" sz="2500"/>
              <a:t> 사용하면 </a:t>
            </a:r>
            <a:r>
              <a:rPr b="1" lang="ko" sz="2500">
                <a:solidFill>
                  <a:srgbClr val="3C78D8"/>
                </a:solidFill>
              </a:rPr>
              <a:t>성능이 향상</a:t>
            </a:r>
            <a:endParaRPr b="1"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6"/>
          <p:cNvSpPr txBox="1"/>
          <p:nvPr>
            <p:ph type="title"/>
          </p:nvPr>
        </p:nvSpPr>
        <p:spPr>
          <a:xfrm>
            <a:off x="274100" y="46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 결과</a:t>
            </a:r>
            <a:endParaRPr/>
          </a:p>
        </p:txBody>
      </p:sp>
      <p:sp>
        <p:nvSpPr>
          <p:cNvPr id="537" name="Google Shape;537;p56"/>
          <p:cNvSpPr txBox="1"/>
          <p:nvPr>
            <p:ph type="title"/>
          </p:nvPr>
        </p:nvSpPr>
        <p:spPr>
          <a:xfrm>
            <a:off x="933150" y="2810350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BERT</a:t>
            </a:r>
            <a:endParaRPr b="1" sz="2000"/>
          </a:p>
        </p:txBody>
      </p:sp>
      <p:sp>
        <p:nvSpPr>
          <p:cNvPr id="538" name="Google Shape;538;p56"/>
          <p:cNvSpPr txBox="1"/>
          <p:nvPr>
            <p:ph type="title"/>
          </p:nvPr>
        </p:nvSpPr>
        <p:spPr>
          <a:xfrm>
            <a:off x="3902950" y="117507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ACC</a:t>
            </a:r>
            <a:endParaRPr b="1" sz="2000"/>
          </a:p>
        </p:txBody>
      </p:sp>
      <p:sp>
        <p:nvSpPr>
          <p:cNvPr id="539" name="Google Shape;539;p56"/>
          <p:cNvSpPr txBox="1"/>
          <p:nvPr>
            <p:ph type="title"/>
          </p:nvPr>
        </p:nvSpPr>
        <p:spPr>
          <a:xfrm>
            <a:off x="2935925" y="19526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원본</a:t>
            </a:r>
            <a:endParaRPr b="1" sz="2000"/>
          </a:p>
        </p:txBody>
      </p:sp>
      <p:sp>
        <p:nvSpPr>
          <p:cNvPr id="540" name="Google Shape;540;p56"/>
          <p:cNvSpPr txBox="1"/>
          <p:nvPr>
            <p:ph type="title"/>
          </p:nvPr>
        </p:nvSpPr>
        <p:spPr>
          <a:xfrm>
            <a:off x="2935925" y="27908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0.8975</a:t>
            </a:r>
            <a:endParaRPr b="1" sz="2000"/>
          </a:p>
        </p:txBody>
      </p:sp>
      <p:sp>
        <p:nvSpPr>
          <p:cNvPr id="541" name="Google Shape;541;p56"/>
          <p:cNvSpPr txBox="1"/>
          <p:nvPr>
            <p:ph type="title"/>
          </p:nvPr>
        </p:nvSpPr>
        <p:spPr>
          <a:xfrm>
            <a:off x="5198350" y="18002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전체 가해자</a:t>
            </a:r>
            <a:endParaRPr b="1" sz="2000"/>
          </a:p>
        </p:txBody>
      </p:sp>
      <p:sp>
        <p:nvSpPr>
          <p:cNvPr id="542" name="Google Shape;542;p56"/>
          <p:cNvSpPr txBox="1"/>
          <p:nvPr>
            <p:ph type="title"/>
          </p:nvPr>
        </p:nvSpPr>
        <p:spPr>
          <a:xfrm>
            <a:off x="7126925" y="19526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결과</a:t>
            </a:r>
            <a:endParaRPr b="1" sz="2000"/>
          </a:p>
        </p:txBody>
      </p:sp>
      <p:sp>
        <p:nvSpPr>
          <p:cNvPr id="543" name="Google Shape;543;p56"/>
          <p:cNvSpPr txBox="1"/>
          <p:nvPr>
            <p:ph type="title"/>
          </p:nvPr>
        </p:nvSpPr>
        <p:spPr>
          <a:xfrm>
            <a:off x="1757325" y="576500"/>
            <a:ext cx="18423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가해자 텍스트</a:t>
            </a:r>
            <a:endParaRPr b="1" sz="1600"/>
          </a:p>
        </p:txBody>
      </p:sp>
      <p:sp>
        <p:nvSpPr>
          <p:cNvPr id="544" name="Google Shape;544;p56"/>
          <p:cNvSpPr txBox="1"/>
          <p:nvPr>
            <p:ph type="title"/>
          </p:nvPr>
        </p:nvSpPr>
        <p:spPr>
          <a:xfrm>
            <a:off x="5221925" y="2790825"/>
            <a:ext cx="12060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FF0000"/>
                </a:solidFill>
              </a:rPr>
              <a:t>0.875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545" name="Google Shape;545;p56"/>
          <p:cNvSpPr txBox="1"/>
          <p:nvPr>
            <p:ph type="title"/>
          </p:nvPr>
        </p:nvSpPr>
        <p:spPr>
          <a:xfrm>
            <a:off x="6898325" y="2790825"/>
            <a:ext cx="17913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0.02 </a:t>
            </a:r>
            <a:r>
              <a:rPr b="1" lang="ko" sz="2000">
                <a:solidFill>
                  <a:srgbClr val="FF0000"/>
                </a:solidFill>
              </a:rPr>
              <a:t>감소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546" name="Google Shape;54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200" y="2864487"/>
            <a:ext cx="367175" cy="3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925" y="2864487"/>
            <a:ext cx="367175" cy="3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6"/>
          <p:cNvSpPr txBox="1"/>
          <p:nvPr>
            <p:ph type="title"/>
          </p:nvPr>
        </p:nvSpPr>
        <p:spPr>
          <a:xfrm>
            <a:off x="870600" y="4175600"/>
            <a:ext cx="72504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가해자 텍스트만</a:t>
            </a:r>
            <a:r>
              <a:rPr b="1" lang="ko" sz="2500"/>
              <a:t> 사용하면 </a:t>
            </a:r>
            <a:r>
              <a:rPr b="1" lang="ko" sz="2500">
                <a:solidFill>
                  <a:srgbClr val="FF0000"/>
                </a:solidFill>
              </a:rPr>
              <a:t>성능이 감소</a:t>
            </a:r>
            <a:endParaRPr b="1" sz="2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7"/>
          <p:cNvSpPr txBox="1"/>
          <p:nvPr>
            <p:ph type="title"/>
          </p:nvPr>
        </p:nvSpPr>
        <p:spPr>
          <a:xfrm>
            <a:off x="3582150" y="2025375"/>
            <a:ext cx="24243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개선점</a:t>
            </a:r>
            <a:endParaRPr sz="5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개선점</a:t>
            </a:r>
            <a:endParaRPr/>
          </a:p>
        </p:txBody>
      </p:sp>
      <p:sp>
        <p:nvSpPr>
          <p:cNvPr id="559" name="Google Shape;559;p58"/>
          <p:cNvSpPr txBox="1"/>
          <p:nvPr>
            <p:ph type="title"/>
          </p:nvPr>
        </p:nvSpPr>
        <p:spPr>
          <a:xfrm>
            <a:off x="1040050" y="1067925"/>
            <a:ext cx="72504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번역을 통해 데이터 증강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560" name="Google Shape;560;p58"/>
          <p:cNvSpPr txBox="1"/>
          <p:nvPr>
            <p:ph type="title"/>
          </p:nvPr>
        </p:nvSpPr>
        <p:spPr>
          <a:xfrm>
            <a:off x="1124750" y="1491025"/>
            <a:ext cx="72504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accent3"/>
                </a:solidFill>
              </a:rPr>
              <a:t>한글 -&gt; 영어/중국/일본 -&gt; 한글</a:t>
            </a:r>
            <a:endParaRPr b="1" sz="1900">
              <a:solidFill>
                <a:schemeClr val="accent3"/>
              </a:solidFill>
            </a:endParaRPr>
          </a:p>
        </p:txBody>
      </p:sp>
      <p:sp>
        <p:nvSpPr>
          <p:cNvPr id="561" name="Google Shape;561;p58"/>
          <p:cNvSpPr txBox="1"/>
          <p:nvPr>
            <p:ph type="title"/>
          </p:nvPr>
        </p:nvSpPr>
        <p:spPr>
          <a:xfrm>
            <a:off x="1040050" y="2134725"/>
            <a:ext cx="72504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Optimizer(옵티마이저) 변경 실험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562" name="Google Shape;562;p58"/>
          <p:cNvSpPr txBox="1"/>
          <p:nvPr>
            <p:ph type="title"/>
          </p:nvPr>
        </p:nvSpPr>
        <p:spPr>
          <a:xfrm>
            <a:off x="1124750" y="2557825"/>
            <a:ext cx="72504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accent3"/>
                </a:solidFill>
              </a:rPr>
              <a:t>Adam, AdamW </a:t>
            </a:r>
            <a:endParaRPr b="1" sz="1900">
              <a:solidFill>
                <a:schemeClr val="accent3"/>
              </a:solidFill>
            </a:endParaRPr>
          </a:p>
        </p:txBody>
      </p:sp>
      <p:sp>
        <p:nvSpPr>
          <p:cNvPr id="563" name="Google Shape;563;p58"/>
          <p:cNvSpPr txBox="1"/>
          <p:nvPr>
            <p:ph type="title"/>
          </p:nvPr>
        </p:nvSpPr>
        <p:spPr>
          <a:xfrm>
            <a:off x="1040050" y="3201525"/>
            <a:ext cx="72504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가해자 텍스트만 추출(성능 개선)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564" name="Google Shape;564;p58"/>
          <p:cNvSpPr txBox="1"/>
          <p:nvPr>
            <p:ph type="title"/>
          </p:nvPr>
        </p:nvSpPr>
        <p:spPr>
          <a:xfrm>
            <a:off x="1124750" y="3624625"/>
            <a:ext cx="72504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accent3"/>
                </a:solidFill>
              </a:rPr>
              <a:t>프롬프트 엔지니어를 통한 성능 향상</a:t>
            </a:r>
            <a:r>
              <a:rPr b="1" lang="ko" sz="1900">
                <a:solidFill>
                  <a:schemeClr val="accent3"/>
                </a:solidFill>
              </a:rPr>
              <a:t> </a:t>
            </a:r>
            <a:endParaRPr b="1" sz="1900">
              <a:solidFill>
                <a:schemeClr val="accent3"/>
              </a:solidFill>
            </a:endParaRPr>
          </a:p>
        </p:txBody>
      </p:sp>
      <p:sp>
        <p:nvSpPr>
          <p:cNvPr id="565" name="Google Shape;565;p58"/>
          <p:cNvSpPr txBox="1"/>
          <p:nvPr>
            <p:ph type="title"/>
          </p:nvPr>
        </p:nvSpPr>
        <p:spPr>
          <a:xfrm>
            <a:off x="1040050" y="4192125"/>
            <a:ext cx="72504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/>
              <a:t>Ensemble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566" name="Google Shape;566;p58"/>
          <p:cNvSpPr txBox="1"/>
          <p:nvPr>
            <p:ph type="title"/>
          </p:nvPr>
        </p:nvSpPr>
        <p:spPr>
          <a:xfrm>
            <a:off x="1124750" y="4615225"/>
            <a:ext cx="72504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accent3"/>
                </a:solidFill>
              </a:rPr>
              <a:t>BERT, Transformer, LSTM Ensemble</a:t>
            </a:r>
            <a:endParaRPr b="1" sz="19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테스트 결과</a:t>
            </a:r>
            <a:endParaRPr/>
          </a:p>
        </p:txBody>
      </p:sp>
      <p:pic>
        <p:nvPicPr>
          <p:cNvPr id="572" name="Google Shape;57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7225"/>
            <a:ext cx="8839198" cy="252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0"/>
          <p:cNvSpPr txBox="1"/>
          <p:nvPr>
            <p:ph type="title"/>
          </p:nvPr>
        </p:nvSpPr>
        <p:spPr>
          <a:xfrm>
            <a:off x="3886950" y="2025375"/>
            <a:ext cx="19908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QnA</a:t>
            </a:r>
            <a:endParaRPr sz="5000">
              <a:solidFill>
                <a:srgbClr val="3C78D8"/>
              </a:solidFill>
            </a:endParaRPr>
          </a:p>
        </p:txBody>
      </p:sp>
      <p:sp>
        <p:nvSpPr>
          <p:cNvPr id="578" name="Google Shape;578;p60"/>
          <p:cNvSpPr txBox="1"/>
          <p:nvPr>
            <p:ph type="title"/>
          </p:nvPr>
        </p:nvSpPr>
        <p:spPr>
          <a:xfrm>
            <a:off x="3582150" y="2787375"/>
            <a:ext cx="3159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accent3"/>
                </a:solidFill>
              </a:rPr>
              <a:t>감사합니다</a:t>
            </a:r>
            <a:endParaRPr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Strategy for Project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806300" y="1602975"/>
            <a:ext cx="716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데이터 준비 및 정제</a:t>
            </a:r>
            <a:endParaRPr b="1" sz="1900"/>
          </a:p>
        </p:txBody>
      </p:sp>
      <p:sp>
        <p:nvSpPr>
          <p:cNvPr id="83" name="Google Shape;83;p17"/>
          <p:cNvSpPr txBox="1"/>
          <p:nvPr/>
        </p:nvSpPr>
        <p:spPr>
          <a:xfrm>
            <a:off x="806300" y="2394800"/>
            <a:ext cx="4185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모델 아키텍처 선정 및 구현</a:t>
            </a:r>
            <a:endParaRPr b="1" sz="1900"/>
          </a:p>
        </p:txBody>
      </p:sp>
      <p:sp>
        <p:nvSpPr>
          <p:cNvPr id="84" name="Google Shape;84;p17"/>
          <p:cNvSpPr txBox="1"/>
          <p:nvPr/>
        </p:nvSpPr>
        <p:spPr>
          <a:xfrm>
            <a:off x="806300" y="3186625"/>
            <a:ext cx="5889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학습 및 학습전략</a:t>
            </a:r>
            <a:endParaRPr b="1" sz="1900"/>
          </a:p>
        </p:txBody>
      </p:sp>
      <p:sp>
        <p:nvSpPr>
          <p:cNvPr id="85" name="Google Shape;85;p17"/>
          <p:cNvSpPr txBox="1"/>
          <p:nvPr/>
        </p:nvSpPr>
        <p:spPr>
          <a:xfrm>
            <a:off x="844450" y="3978450"/>
            <a:ext cx="5889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평가 및 최적화</a:t>
            </a:r>
            <a:endParaRPr b="1"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Strategy for Project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899075" y="1801775"/>
            <a:ext cx="716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“</a:t>
            </a:r>
            <a:r>
              <a:rPr b="1" lang="ko" sz="1900"/>
              <a:t>Text Classification + 한국어” </a:t>
            </a:r>
            <a:r>
              <a:rPr b="1" lang="ko" sz="1900">
                <a:solidFill>
                  <a:srgbClr val="3C78D8"/>
                </a:solidFill>
              </a:rPr>
              <a:t>특화된 (사전학습)모델</a:t>
            </a:r>
            <a:r>
              <a:rPr b="1" lang="ko" sz="1900"/>
              <a:t>을 사용</a:t>
            </a:r>
            <a:endParaRPr b="1" sz="1900"/>
          </a:p>
        </p:txBody>
      </p:sp>
      <p:sp>
        <p:nvSpPr>
          <p:cNvPr id="92" name="Google Shape;92;p18"/>
          <p:cNvSpPr txBox="1"/>
          <p:nvPr/>
        </p:nvSpPr>
        <p:spPr>
          <a:xfrm>
            <a:off x="2064825" y="2639975"/>
            <a:ext cx="543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“한국어 NLP” </a:t>
            </a:r>
            <a:r>
              <a:rPr b="1" lang="ko" sz="1900">
                <a:solidFill>
                  <a:schemeClr val="dk1"/>
                </a:solidFill>
              </a:rPr>
              <a:t>특</a:t>
            </a:r>
            <a:r>
              <a:rPr b="1" lang="ko" sz="1900">
                <a:solidFill>
                  <a:schemeClr val="dk1"/>
                </a:solidFill>
              </a:rPr>
              <a:t>성을 고려한 </a:t>
            </a:r>
            <a:r>
              <a:rPr b="1" lang="ko" sz="1900">
                <a:solidFill>
                  <a:srgbClr val="3C78D8"/>
                </a:solidFill>
              </a:rPr>
              <a:t>데이터</a:t>
            </a:r>
            <a:r>
              <a:rPr b="1" lang="ko" sz="1900">
                <a:solidFill>
                  <a:srgbClr val="3C78D8"/>
                </a:solidFill>
              </a:rPr>
              <a:t> 전처리</a:t>
            </a:r>
            <a:endParaRPr b="1" sz="1900"/>
          </a:p>
        </p:txBody>
      </p:sp>
      <p:sp>
        <p:nvSpPr>
          <p:cNvPr id="93" name="Google Shape;93;p18"/>
          <p:cNvSpPr txBox="1"/>
          <p:nvPr/>
        </p:nvSpPr>
        <p:spPr>
          <a:xfrm>
            <a:off x="2064825" y="3478175"/>
            <a:ext cx="5889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“한국어” </a:t>
            </a:r>
            <a:r>
              <a:rPr b="1" lang="ko" sz="1900"/>
              <a:t>데이터셋 증대</a:t>
            </a:r>
            <a:r>
              <a:rPr b="1" lang="ko" sz="1900"/>
              <a:t> </a:t>
            </a:r>
            <a:r>
              <a:rPr b="1" lang="ko" sz="1900">
                <a:solidFill>
                  <a:srgbClr val="3C78D8"/>
                </a:solidFill>
              </a:rPr>
              <a:t>(</a:t>
            </a:r>
            <a:r>
              <a:rPr b="1" lang="ko" sz="1900">
                <a:solidFill>
                  <a:srgbClr val="3C78D8"/>
                </a:solidFill>
              </a:rPr>
              <a:t>Augmentation</a:t>
            </a:r>
            <a:r>
              <a:rPr b="1" lang="ko" sz="1900"/>
              <a:t> 사용)</a:t>
            </a:r>
            <a:endParaRPr b="1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715875" y="2040425"/>
            <a:ext cx="52083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000">
                <a:solidFill>
                  <a:srgbClr val="3C78D8"/>
                </a:solidFill>
              </a:rPr>
              <a:t>모델</a:t>
            </a:r>
            <a:r>
              <a:rPr lang="ko" sz="4000">
                <a:solidFill>
                  <a:schemeClr val="dk2"/>
                </a:solidFill>
              </a:rPr>
              <a:t> 선정 배경 </a:t>
            </a:r>
            <a:endParaRPr sz="4000">
              <a:solidFill>
                <a:srgbClr val="3C78D8"/>
              </a:solidFill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2614100" y="2661975"/>
            <a:ext cx="4140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Model Selection Background</a:t>
            </a:r>
            <a:endParaRPr sz="2000"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2673900" y="1006200"/>
            <a:ext cx="433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Text Classification + 한국어</a:t>
            </a:r>
            <a:endParaRPr b="1" sz="1900"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선정 배경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862475" y="2094750"/>
            <a:ext cx="225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3C78D8"/>
                </a:solidFill>
              </a:rPr>
              <a:t>Sequential Model</a:t>
            </a:r>
            <a:endParaRPr b="1" sz="1900">
              <a:solidFill>
                <a:srgbClr val="3C78D8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5075200" y="2094750"/>
            <a:ext cx="3153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3C78D8"/>
                </a:solidFill>
              </a:rPr>
              <a:t>Attention-based Models</a:t>
            </a:r>
            <a:endParaRPr b="1" sz="1900">
              <a:solidFill>
                <a:srgbClr val="3C78D8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932675" y="3134150"/>
            <a:ext cx="2106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</a:rPr>
              <a:t>RNN(LSTM)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7331125" y="3222650"/>
            <a:ext cx="1214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</a:rPr>
              <a:t>BERT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349325" y="3064100"/>
            <a:ext cx="2178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500">
                <a:solidFill>
                  <a:schemeClr val="dk1"/>
                </a:solidFill>
              </a:rPr>
              <a:t>Transformer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500">
                <a:solidFill>
                  <a:schemeClr val="dk1"/>
                </a:solidFill>
              </a:rPr>
              <a:t>(Encoder)</a:t>
            </a:r>
            <a:endParaRPr b="1" sz="2500">
              <a:solidFill>
                <a:schemeClr val="dk1"/>
              </a:solidFill>
            </a:endParaRPr>
          </a:p>
        </p:txBody>
      </p:sp>
      <p:cxnSp>
        <p:nvCxnSpPr>
          <p:cNvPr id="111" name="Google Shape;111;p20"/>
          <p:cNvCxnSpPr/>
          <p:nvPr/>
        </p:nvCxnSpPr>
        <p:spPr>
          <a:xfrm>
            <a:off x="3907538" y="2247150"/>
            <a:ext cx="0" cy="21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29950" y="1128525"/>
            <a:ext cx="81972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Limitation of RNN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/>
          </a:p>
          <a:p>
            <a:pPr indent="-34480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2033"/>
              <a:t>확장성(기억소실)				- 투명성(설명력)</a:t>
            </a:r>
            <a:endParaRPr sz="2033"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42995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BERT </a:t>
            </a:r>
            <a:r>
              <a:rPr lang="ko"/>
              <a:t>성능의 근거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3279775"/>
            <a:ext cx="728662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선정 배경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