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0b235ef33_5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0b235ef33_5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0b235ef33_5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0b235ef33_5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0b235ef33_5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0b235ef33_5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0b6c0f7a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0b6c0f7a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0b6c0f7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0b6c0f7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0b235ef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0b235ef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0b6c0f7a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0b6c0f7a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0b6c0f7a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0b6c0f7a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0b6c0f7a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0b6c0f7a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0b6c0f7a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0b6c0f7a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0b235ef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0b235ef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0b6c0f7a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0b6c0f7a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0b6c0f7a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0b6c0f7a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0b235ef33_5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0b235ef33_5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0b235ef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0b235ef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a38c1f2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a38c1f2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a38c1f26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a38c1f2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a38c1f2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a38c1f2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a38c1f26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a38c1f26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0b235ef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0b235ef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0b235ef33_5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0b235ef33_5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0b235ef33_5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0b235ef33_5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0b235ef33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0b235ef33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0b235ef33_5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0b235ef33_5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0b235ef33_5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40b235ef33_5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0b235ef33_5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0b235ef33_5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0b235ef33_5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40b235ef33_5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0b235ef33_5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0b235ef33_5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0b235ef33_5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0b235ef33_5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0b235ef33_5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40b235ef33_5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40b235ef33_5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40b235ef33_5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40b235ef33_5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40b235ef33_5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a38c1f2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a38c1f2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0b235ef33_5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0b235ef33_5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0b235ef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0b235ef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0b235ef33_5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0b235ef33_5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0b235ef33_5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0b235ef33_5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0b235ef33_5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0b235ef33_5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BookCorpus" TargetMode="External"/><Relationship Id="rId4" Type="http://schemas.openxmlformats.org/officeDocument/2006/relationships/hyperlink" Target="https://en.wikipedia.org/wiki/English_Wikipedi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git-ThLee/AIFFEL_DLthon_NLP/tree/main/BERT_mski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DLThon 발표자료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유쾌</a:t>
            </a:r>
            <a:r>
              <a:rPr lang="ko"/>
              <a:t>한 언어마술단과 우당탕탕 NLP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전처리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150" y="16438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993300" y="3069625"/>
            <a:ext cx="121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한글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숫자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특수문자</a:t>
            </a:r>
            <a:endParaRPr b="1" sz="2000"/>
          </a:p>
        </p:txBody>
      </p:sp>
      <p:sp>
        <p:nvSpPr>
          <p:cNvPr id="117" name="Google Shape;117;p22"/>
          <p:cNvSpPr/>
          <p:nvPr/>
        </p:nvSpPr>
        <p:spPr>
          <a:xfrm>
            <a:off x="2880775" y="2768825"/>
            <a:ext cx="526500" cy="4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2286700" y="2340900"/>
            <a:ext cx="163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한글 외 제거</a:t>
            </a:r>
            <a:endParaRPr b="1" sz="18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750" y="16438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3962400" y="3069625"/>
            <a:ext cx="121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한글</a:t>
            </a:r>
            <a:endParaRPr b="1" sz="2000"/>
          </a:p>
        </p:txBody>
      </p:sp>
      <p:sp>
        <p:nvSpPr>
          <p:cNvPr id="121" name="Google Shape;121;p22"/>
          <p:cNvSpPr/>
          <p:nvPr/>
        </p:nvSpPr>
        <p:spPr>
          <a:xfrm>
            <a:off x="5928275" y="2768825"/>
            <a:ext cx="526500" cy="4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5334200" y="2340900"/>
            <a:ext cx="188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연속 문자 제거</a:t>
            </a:r>
            <a:endParaRPr b="1" sz="18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300" y="1695288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7365950" y="3121063"/>
            <a:ext cx="121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한글</a:t>
            </a:r>
            <a:endParaRPr b="1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증강(Aug)</a:t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1294125" y="1264875"/>
            <a:ext cx="62112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</a:t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4324575" y="1678450"/>
            <a:ext cx="308400" cy="48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1294125" y="2285850"/>
            <a:ext cx="42336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</a:t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5595525" y="2285850"/>
            <a:ext cx="19098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Valid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1294125" y="2889025"/>
            <a:ext cx="42336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</a:t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1294125" y="3220900"/>
            <a:ext cx="42336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613125" y="2709475"/>
            <a:ext cx="68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RD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613125" y="3117550"/>
            <a:ext cx="68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RS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3109675" y="3324175"/>
            <a:ext cx="681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chemeClr val="dk1"/>
                </a:solidFill>
              </a:rPr>
              <a:t>…</a:t>
            </a:r>
            <a:endParaRPr b="1" sz="3100"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4324575" y="3665650"/>
            <a:ext cx="308400" cy="32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4632975" y="1672025"/>
            <a:ext cx="28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train_test_split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1294125" y="4108013"/>
            <a:ext cx="42336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</a:t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5671725" y="4354500"/>
            <a:ext cx="19098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Valid</a:t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1294125" y="4423775"/>
            <a:ext cx="42336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1294125" y="4755650"/>
            <a:ext cx="42336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</a:t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1226450" y="4032150"/>
            <a:ext cx="4369200" cy="1075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5633000" y="4280300"/>
            <a:ext cx="2030400" cy="4293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324075" y="4363000"/>
            <a:ext cx="71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학습</a:t>
            </a:r>
            <a:endParaRPr b="1" sz="1700"/>
          </a:p>
        </p:txBody>
      </p:sp>
      <p:sp>
        <p:nvSpPr>
          <p:cNvPr id="148" name="Google Shape;148;p23"/>
          <p:cNvSpPr txBox="1"/>
          <p:nvPr/>
        </p:nvSpPr>
        <p:spPr>
          <a:xfrm>
            <a:off x="7768675" y="4274250"/>
            <a:ext cx="71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검증</a:t>
            </a:r>
            <a:endParaRPr b="1"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575200" y="2034300"/>
            <a:ext cx="22329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모델</a:t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BERT?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Bidirectional Encoder Representations from Transformers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토큰의 임베딩 생성 시, 문장의 양방향 문맥을 모두 고려함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많은 양의 텍스트 데이터를 사전 훈련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u="sng">
                <a:solidFill>
                  <a:schemeClr val="hlink"/>
                </a:solidFill>
                <a:hlinkClick r:id="rId3"/>
              </a:rPr>
              <a:t>BookCorpus</a:t>
            </a:r>
            <a:r>
              <a:rPr lang="ko"/>
              <a:t> (800M words)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u="sng">
                <a:solidFill>
                  <a:schemeClr val="hlink"/>
                </a:solidFill>
                <a:hlinkClick r:id="rId4"/>
              </a:rPr>
              <a:t>English Wikipidia</a:t>
            </a:r>
            <a:r>
              <a:rPr lang="ko"/>
              <a:t> (2,500M words)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일반적인 언어 이해 능력 습득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119275" y="2101575"/>
            <a:ext cx="8844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모델1: BERT(base-multilingual-cased)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</a:t>
            </a:r>
            <a:r>
              <a:rPr lang="ko"/>
              <a:t>델 특징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다국어 텍스트 처리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대/소문자 구분하여 처리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사전 훈련된 가중치 보유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텍스트 분류, 개체명 인식, 문장 유사도 측정, 질의응답 등을 처리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단어(word)를 하위 단어(subword)로 분할하여 처리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OOV (Out-of-Vocabulary) 문제 완화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언어 간의 유사성을 고려한 Embedding 생성 가능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테스트 요약 (표 넣을 예정)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7225"/>
            <a:ext cx="8839198" cy="252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테스트별 요약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/>
              <a:t>TEST-1</a:t>
            </a:r>
            <a:endParaRPr b="1"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노드 테스트 시 OOM Error, 메모리 이슈로 인한 MAX_LEN 고정 수행 (128)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검증 데이터 임의 선택 (train.csv 파일에서 20% 비율)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 전처리 하지 않고 모델 수행을 목적으로 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ko"/>
              <a:t>TEST-2</a:t>
            </a:r>
            <a:endParaRPr b="1"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노드 테스트 시 OOM Error, 메모리 이슈로 인한 MAX_LEN 고정 수행 (128)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검증 데이터 임의 선택 (train.csv 파일에서 20% 비율)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데이터에 대해 전처리를 `preprocess_sentence()`를 통해 수행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테스트별 요약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/>
              <a:t>TEST-3</a:t>
            </a:r>
            <a:endParaRPr b="1" i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노드 테스트 시 OOM Error, 메모리 이슈로 인한 MAX_LEN 고정 수행 (128)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검증 데이터 임의 선택 (train.csv 파일에서 20% 비율)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데이터에 대해 전처리를 `preprocess_sentence2()`를 통해 수행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ko"/>
              <a:t>TEST-4</a:t>
            </a:r>
            <a:endParaRPr b="1" i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노드 테스트 시 OOM Error, 메모리 이슈로 인한 MAX_LEN 고정 수행 (128)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검증 데이터 임의 선택 (train_aug_old.csv 파일에서 20% 비율)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전처리 된 데이터를 기반으로 테스트 수행 (soynlp 모듈)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검증 데이터 증강 이슈 확인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MAX_LEN 길이와 실제 데이터 구성 문제로 인해 편향된 데이터가 학습됨을 확인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테스트별 요약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/>
              <a:t>TEST-5</a:t>
            </a:r>
            <a:endParaRPr b="1" i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노드 테스트 시 OOM Error, 메모리 이슈로 인한 MAX_LEN 고정 수행 (128)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검증 데이터 임의 선택 (train_aug_old.csv 파일에서 20% 비율)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전처리 된 데이터를 기반으로 테스트 수행 (soynlp 모듈)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MAX_LEN 길이와 실제 데이터 구성 문제로 인해 편향된 데이터가 학습됨을 확인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데이터 균일 분할(stratify) 적용에도 submission 검증에 유의미한 결과는 획득하지 못함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ko"/>
              <a:t>TEST-6</a:t>
            </a:r>
            <a:endParaRPr b="1" i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노드 테스트 시 OOM Error, 메모리 이슈로 인한 MAX_LEN 고정 수행 (128)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훈련, 검증 데이터 선 분류 후 훈련 데이터에 대해 5배수 증강한 데이터를 실제 모델 훈련데이터로 사용하였다.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MAX_LEN 길이와 실제 데이터 구성 문제로 인해 편향된 데이터가 학습됨을 확인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전처리 된 데이터를 기반으로 테스트 수행 (soynlp 모듈)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Strategy for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</a:t>
            </a:r>
            <a:r>
              <a:rPr lang="ko"/>
              <a:t>터 전처리 &amp; EDA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EDA 결과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전처리 과정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base-multilingual-cased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KLUE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성능 향상 시도’s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Augmentation 및 오류 설명(valid 포함 aug)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가해자 텍스트만 추출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성능 결과표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인원/담당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테스트별 요약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/>
              <a:t>TEST-7</a:t>
            </a:r>
            <a:endParaRPr b="1"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노드 테스트 시 OOM Error, 메모리 이슈로 인한 MAX_LEN 고정 수행 (128)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훈련, 검증 데이터 선 분류 후 훈련 데이터에 대해 CHAT GPT로 전처리한 데이터 (</a:t>
            </a:r>
            <a:r>
              <a:rPr i="1" lang="ko" u="sng"/>
              <a:t>가해자 대화만 추출 시도</a:t>
            </a:r>
            <a:r>
              <a:rPr lang="ko"/>
              <a:t>)를 실제 모델 훈련데이터로 사용하였다.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MAX_LEN 길이와 실제 데이터 구성 문제로 인해 편향된 데이터가 학습됨을 확인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다인(2인 이상) 대화문 데이터의 경우 문장 길이에 따라 학습의 효율과 과적합 시점에 상당한 차이가 있음을 확인할 수 있었다.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참고자료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/>
              <a:t>테스트 코드 및 관련자료</a:t>
            </a:r>
            <a:endParaRPr b="1" i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https://github.com/git-ThLee/AIFFEL_DLthon_NLP/tree/main/BERT_mskim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ko"/>
              <a:t>preprocess_sentence() 수행 내용</a:t>
            </a:r>
            <a:endParaRPr b="1" i="1"/>
          </a:p>
          <a:p>
            <a:pPr indent="-300037" lvl="0" marL="9144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영어, 한국어가 아닌 경우 공백 (` `) 처리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두 개 이상의 느낌표(`!+`)가 있을 경우 느낌표 하나로 처리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두 개 이상의 물음표(`\?+`)가 있을 경우 물음표 하나로 처리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`?`, `.`, `!`, `,` 가 있을 경우 그 주위에 공백을 추가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연속적인 공백이 있을 시 공백을 하나로 처리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문장 앞뒤의 공백과 개행문자를 제거(`strip`)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ko"/>
              <a:t>preprocess_sentence2() 수행 내용</a:t>
            </a:r>
            <a:endParaRPr b="1" i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영어, 한국어가 아닌 경우 공백 (` `) 처리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연속적인 공백이 있을 시 공백을 하나로 처리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문장 앞뒤의 공백과 개행문자를 제거(`strip`)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최종적으로 문법기호(`?`, `!`, `,` 등)도 모두 제거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1877150" y="2117250"/>
            <a:ext cx="6564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모델2: BERT (KLUE BERT)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</a:t>
            </a:r>
            <a:r>
              <a:rPr lang="ko"/>
              <a:t>델2:  BERT (KLUE BERT)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1612125" y="2117250"/>
            <a:ext cx="67500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모델3: Transformer Encoder</a:t>
            </a:r>
            <a:endParaRPr sz="4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모델3: Transformer Encoder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1612125" y="2117250"/>
            <a:ext cx="67500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모델4: RNN(LSTM)</a:t>
            </a:r>
            <a:endParaRPr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모델4: RNN (LSTM)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2729875" y="2117250"/>
            <a:ext cx="4725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성능 향상 시도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60400"/>
            <a:ext cx="8520600" cy="48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Strategy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Text Classification을 딥러닝 모델로 풀기 위한 사전 논의 사항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 </a:t>
            </a:r>
            <a:r>
              <a:rPr lang="ko"/>
              <a:t>준비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데이터 수집: DK??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데이터 전처리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모델 아키텍처 선택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BERT / Transformer Encoder / RNN(LSTM)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임베딩 선택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학습 전략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배치 크기, 학습률, optimizer, Early Stopping, 정규화(L2, dropout)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평가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성과 지표: 정확도, 정밀도, 재현율, F1 점수 지표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하이퍼파라미터 튜닝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/>
          <p:nvPr/>
        </p:nvSpPr>
        <p:spPr>
          <a:xfrm>
            <a:off x="354150" y="2407875"/>
            <a:ext cx="3158400" cy="185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 향상 시도 1 : 가해자 텍스트만 추출</a:t>
            </a:r>
            <a:r>
              <a:rPr lang="ko"/>
              <a:t> 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152475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가설 : 가해자의 대화를 사용하면 성능이 향상될 것이다</a:t>
            </a:r>
            <a:endParaRPr/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525" y="3175925"/>
            <a:ext cx="804400" cy="8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100" y="3175949"/>
            <a:ext cx="804400" cy="804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1250" y="2571750"/>
            <a:ext cx="703025" cy="7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63000" y="2571750"/>
            <a:ext cx="703025" cy="7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 txBox="1"/>
          <p:nvPr/>
        </p:nvSpPr>
        <p:spPr>
          <a:xfrm>
            <a:off x="1087500" y="4385550"/>
            <a:ext cx="16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데이터(원본)</a:t>
            </a:r>
            <a:endParaRPr/>
          </a:p>
        </p:txBody>
      </p:sp>
      <p:sp>
        <p:nvSpPr>
          <p:cNvPr id="263" name="Google Shape;263;p42"/>
          <p:cNvSpPr/>
          <p:nvPr/>
        </p:nvSpPr>
        <p:spPr>
          <a:xfrm>
            <a:off x="5424450" y="2389188"/>
            <a:ext cx="3158400" cy="185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325" y="3175913"/>
            <a:ext cx="804400" cy="8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6725" y="2571750"/>
            <a:ext cx="703025" cy="7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2"/>
          <p:cNvSpPr txBox="1"/>
          <p:nvPr/>
        </p:nvSpPr>
        <p:spPr>
          <a:xfrm>
            <a:off x="6390000" y="4385550"/>
            <a:ext cx="12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데이터</a:t>
            </a:r>
            <a:endParaRPr/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050375" y="2571750"/>
            <a:ext cx="703025" cy="7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/>
          <p:nvPr/>
        </p:nvSpPr>
        <p:spPr>
          <a:xfrm>
            <a:off x="4151625" y="3077800"/>
            <a:ext cx="7446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2"/>
          <p:cNvSpPr txBox="1"/>
          <p:nvPr/>
        </p:nvSpPr>
        <p:spPr>
          <a:xfrm>
            <a:off x="7916700" y="0"/>
            <a:ext cx="12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가설 설명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 향상 시도 1 : 가해자 텍스트만 추출 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1152475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가설 : 가해자의 대화를 사용하면 성능이 향상될 것이다</a:t>
            </a:r>
            <a:endParaRPr/>
          </a:p>
        </p:txBody>
      </p:sp>
      <p:sp>
        <p:nvSpPr>
          <p:cNvPr id="276" name="Google Shape;276;p43"/>
          <p:cNvSpPr txBox="1"/>
          <p:nvPr/>
        </p:nvSpPr>
        <p:spPr>
          <a:xfrm>
            <a:off x="1290375" y="1966700"/>
            <a:ext cx="2955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지금 죽여달라고 애원하는 것인가?</a:t>
            </a:r>
            <a:r>
              <a:rPr b="1" lang="ko" sz="1150">
                <a:solidFill>
                  <a:srgbClr val="F1C232"/>
                </a:solidFill>
              </a:rPr>
              <a:t>\n</a:t>
            </a:r>
            <a:endParaRPr b="1" sz="115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아닙니다. 죄송합니다.</a:t>
            </a:r>
            <a:r>
              <a:rPr b="1" lang="ko" sz="1150">
                <a:solidFill>
                  <a:srgbClr val="F1C232"/>
                </a:solidFill>
              </a:rPr>
              <a:t>\n</a:t>
            </a:r>
            <a:endParaRPr b="1" sz="115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…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그냥 다 죽여버려야겠군. 이의 없지?</a:t>
            </a:r>
            <a:r>
              <a:rPr b="1" lang="ko" sz="1150">
                <a:solidFill>
                  <a:srgbClr val="F1C232"/>
                </a:solidFill>
              </a:rPr>
              <a:t>\n</a:t>
            </a:r>
            <a:endParaRPr b="1" sz="115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제발 도와주세요.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6025275" y="1966700"/>
            <a:ext cx="2955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F1C232"/>
                </a:solidFill>
              </a:rPr>
              <a:t>A</a:t>
            </a:r>
            <a:r>
              <a:rPr b="1" lang="ko" sz="1150">
                <a:solidFill>
                  <a:schemeClr val="dk1"/>
                </a:solidFill>
              </a:rPr>
              <a:t>:</a:t>
            </a:r>
            <a:r>
              <a:rPr b="1" lang="ko" sz="1150">
                <a:solidFill>
                  <a:schemeClr val="dk1"/>
                </a:solidFill>
              </a:rPr>
              <a:t>지금 죽여달라고 애원하는 것인가?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F1C232"/>
                </a:solidFill>
              </a:rPr>
              <a:t>B</a:t>
            </a:r>
            <a:r>
              <a:rPr b="1" lang="ko" sz="1150">
                <a:solidFill>
                  <a:schemeClr val="dk1"/>
                </a:solidFill>
              </a:rPr>
              <a:t>:아닙니다. 죄송합니다.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…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F1C232"/>
                </a:solidFill>
              </a:rPr>
              <a:t>A</a:t>
            </a:r>
            <a:r>
              <a:rPr b="1" lang="ko" sz="1150">
                <a:solidFill>
                  <a:schemeClr val="dk1"/>
                </a:solidFill>
              </a:rPr>
              <a:t>:그냥 다 죽여버려야겠군. 이의 없지?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F1C232"/>
                </a:solidFill>
              </a:rPr>
              <a:t>B</a:t>
            </a:r>
            <a:r>
              <a:rPr b="1" lang="ko" sz="1150">
                <a:solidFill>
                  <a:schemeClr val="dk1"/>
                </a:solidFill>
              </a:rPr>
              <a:t>:제발 도와주세요.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278" name="Google Shape;278;p43"/>
          <p:cNvSpPr/>
          <p:nvPr/>
        </p:nvSpPr>
        <p:spPr>
          <a:xfrm>
            <a:off x="4594875" y="2237600"/>
            <a:ext cx="7446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3"/>
          <p:cNvSpPr txBox="1"/>
          <p:nvPr/>
        </p:nvSpPr>
        <p:spPr>
          <a:xfrm>
            <a:off x="4575975" y="2637800"/>
            <a:ext cx="934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화자 설정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280" name="Google Shape;280;p43"/>
          <p:cNvSpPr txBox="1"/>
          <p:nvPr/>
        </p:nvSpPr>
        <p:spPr>
          <a:xfrm>
            <a:off x="1237050" y="3598475"/>
            <a:ext cx="2955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A</a:t>
            </a:r>
            <a:r>
              <a:rPr b="1" lang="ko" sz="1150">
                <a:solidFill>
                  <a:schemeClr val="dk1"/>
                </a:solidFill>
              </a:rPr>
              <a:t>:지금 죽여달라고 애원하는 것인가?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B</a:t>
            </a:r>
            <a:r>
              <a:rPr b="1" lang="ko" sz="1150">
                <a:solidFill>
                  <a:schemeClr val="dk1"/>
                </a:solidFill>
              </a:rPr>
              <a:t>:아닙니다. 죄송합니다.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…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A</a:t>
            </a:r>
            <a:r>
              <a:rPr b="1" lang="ko" sz="1150">
                <a:solidFill>
                  <a:schemeClr val="dk1"/>
                </a:solidFill>
              </a:rPr>
              <a:t>:그냥 다 죽여버려야겠군. 이의 없지?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B</a:t>
            </a:r>
            <a:r>
              <a:rPr b="1" lang="ko" sz="1150">
                <a:solidFill>
                  <a:schemeClr val="dk1"/>
                </a:solidFill>
              </a:rPr>
              <a:t>:제발 도와주세요.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281" name="Google Shape;281;p43"/>
          <p:cNvSpPr/>
          <p:nvPr/>
        </p:nvSpPr>
        <p:spPr>
          <a:xfrm>
            <a:off x="4023375" y="3884450"/>
            <a:ext cx="3900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3"/>
          <p:cNvPicPr preferRelativeResize="0"/>
          <p:nvPr/>
        </p:nvPicPr>
        <p:blipFill rotWithShape="1">
          <a:blip r:embed="rId3">
            <a:alphaModFix/>
          </a:blip>
          <a:srcRect b="14631" l="16669" r="19777" t="7584"/>
          <a:stretch/>
        </p:blipFill>
        <p:spPr>
          <a:xfrm>
            <a:off x="4594875" y="3706725"/>
            <a:ext cx="744600" cy="7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 txBox="1"/>
          <p:nvPr/>
        </p:nvSpPr>
        <p:spPr>
          <a:xfrm>
            <a:off x="4147425" y="4532775"/>
            <a:ext cx="1791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프롬프트 엔지니어링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284" name="Google Shape;284;p43"/>
          <p:cNvSpPr/>
          <p:nvPr/>
        </p:nvSpPr>
        <p:spPr>
          <a:xfrm>
            <a:off x="5520975" y="3886363"/>
            <a:ext cx="3900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3"/>
          <p:cNvSpPr txBox="1"/>
          <p:nvPr/>
        </p:nvSpPr>
        <p:spPr>
          <a:xfrm>
            <a:off x="6092475" y="3598475"/>
            <a:ext cx="2955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가해자</a:t>
            </a:r>
            <a:r>
              <a:rPr b="1" lang="ko" sz="1150">
                <a:solidFill>
                  <a:schemeClr val="dk1"/>
                </a:solidFill>
              </a:rPr>
              <a:t>:지금 죽여달라고 애원하는 것인가?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피해자</a:t>
            </a:r>
            <a:r>
              <a:rPr b="1" lang="ko" sz="1150">
                <a:solidFill>
                  <a:schemeClr val="dk1"/>
                </a:solidFill>
              </a:rPr>
              <a:t>:아닙니다. 죄송합니다.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…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가해자</a:t>
            </a:r>
            <a:r>
              <a:rPr b="1" lang="ko" sz="1150">
                <a:solidFill>
                  <a:schemeClr val="dk1"/>
                </a:solidFill>
              </a:rPr>
              <a:t>:그냥 다 죽여버려야겠군. 이의 없지?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피해자</a:t>
            </a:r>
            <a:r>
              <a:rPr b="1" lang="ko" sz="1150">
                <a:solidFill>
                  <a:schemeClr val="dk1"/>
                </a:solidFill>
              </a:rPr>
              <a:t>:제발 도와주세요.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286" name="Google Shape;286;p43"/>
          <p:cNvSpPr txBox="1"/>
          <p:nvPr/>
        </p:nvSpPr>
        <p:spPr>
          <a:xfrm>
            <a:off x="7916700" y="0"/>
            <a:ext cx="12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가설 과정</a:t>
            </a:r>
            <a:endParaRPr/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75" y="2274269"/>
            <a:ext cx="390000" cy="38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588" y="3920803"/>
            <a:ext cx="442375" cy="4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성능 향상 시도 1 : 가해자 텍스트만 추출</a:t>
            </a:r>
            <a:endParaRPr/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311700" y="1152475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가설 : 가해자의 대화를 사용하면 성능이 향상될 것이다</a:t>
            </a:r>
            <a:endParaRPr/>
          </a:p>
        </p:txBody>
      </p:sp>
      <p:sp>
        <p:nvSpPr>
          <p:cNvPr id="295" name="Google Shape;295;p44"/>
          <p:cNvSpPr txBox="1"/>
          <p:nvPr/>
        </p:nvSpPr>
        <p:spPr>
          <a:xfrm>
            <a:off x="1552050" y="2507125"/>
            <a:ext cx="3166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가해자</a:t>
            </a:r>
            <a:r>
              <a:rPr b="1" lang="ko" sz="1150">
                <a:solidFill>
                  <a:schemeClr val="dk1"/>
                </a:solidFill>
              </a:rPr>
              <a:t>:지금 죽여달라고 애원하는 것인가?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피해자</a:t>
            </a:r>
            <a:r>
              <a:rPr b="1" lang="ko" sz="1150">
                <a:solidFill>
                  <a:schemeClr val="dk1"/>
                </a:solidFill>
              </a:rPr>
              <a:t>:아닙니다. 죄송합니다.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…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가해자</a:t>
            </a:r>
            <a:r>
              <a:rPr b="1" lang="ko" sz="1150">
                <a:solidFill>
                  <a:schemeClr val="dk1"/>
                </a:solidFill>
              </a:rPr>
              <a:t>:그냥 다 죽여버려야겠군. 이의 없지?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피해자</a:t>
            </a:r>
            <a:r>
              <a:rPr b="1" lang="ko" sz="1150">
                <a:solidFill>
                  <a:schemeClr val="dk1"/>
                </a:solidFill>
              </a:rPr>
              <a:t>:제발 도와주세요.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296" name="Google Shape;296;p44"/>
          <p:cNvSpPr txBox="1"/>
          <p:nvPr/>
        </p:nvSpPr>
        <p:spPr>
          <a:xfrm>
            <a:off x="5724550" y="2507125"/>
            <a:ext cx="336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가해자</a:t>
            </a:r>
            <a:r>
              <a:rPr b="1" lang="ko" sz="1150">
                <a:solidFill>
                  <a:schemeClr val="dk1"/>
                </a:solidFill>
              </a:rPr>
              <a:t>:지금 죽여달라고 애원하는 것인가?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lt2"/>
                </a:solidFill>
              </a:rPr>
              <a:t>피해자:아닙니다. 죄송합니다.</a:t>
            </a:r>
            <a:endParaRPr b="1" sz="115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…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가해자</a:t>
            </a:r>
            <a:r>
              <a:rPr b="1" lang="ko" sz="1150">
                <a:solidFill>
                  <a:schemeClr val="dk1"/>
                </a:solidFill>
              </a:rPr>
              <a:t>:그냥 다 죽여버려야겠군. 이의 없지?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lt2"/>
                </a:solidFill>
              </a:rPr>
              <a:t>피해자:제발 도와주세요.</a:t>
            </a:r>
            <a:endParaRPr b="1" sz="115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F1C232"/>
              </a:solidFill>
            </a:endParaRPr>
          </a:p>
        </p:txBody>
      </p:sp>
      <p:sp>
        <p:nvSpPr>
          <p:cNvPr id="297" name="Google Shape;297;p44"/>
          <p:cNvSpPr/>
          <p:nvPr/>
        </p:nvSpPr>
        <p:spPr>
          <a:xfrm>
            <a:off x="4682600" y="2701825"/>
            <a:ext cx="7446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4"/>
          <p:cNvSpPr txBox="1"/>
          <p:nvPr/>
        </p:nvSpPr>
        <p:spPr>
          <a:xfrm>
            <a:off x="4504050" y="3178225"/>
            <a:ext cx="1323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가해자만</a:t>
            </a:r>
            <a:r>
              <a:rPr b="1" lang="ko" sz="1150">
                <a:solidFill>
                  <a:schemeClr val="dk1"/>
                </a:solidFill>
              </a:rPr>
              <a:t> 설정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299" name="Google Shape;299;p44"/>
          <p:cNvSpPr txBox="1"/>
          <p:nvPr/>
        </p:nvSpPr>
        <p:spPr>
          <a:xfrm>
            <a:off x="7916700" y="0"/>
            <a:ext cx="12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가설 설명</a:t>
            </a:r>
            <a:endParaRPr/>
          </a:p>
        </p:txBody>
      </p:sp>
      <p:pic>
        <p:nvPicPr>
          <p:cNvPr id="300" name="Google Shape;3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5" y="27018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성능 향상 시도 1 : 가해자 텍스트만 추출</a:t>
            </a:r>
            <a:endParaRPr/>
          </a:p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311700" y="1152475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가설 : 가해자의 대화를 사용하면 성능이 향상될 것이다</a:t>
            </a:r>
            <a:endParaRPr/>
          </a:p>
        </p:txBody>
      </p:sp>
      <p:pic>
        <p:nvPicPr>
          <p:cNvPr id="307" name="Google Shape;3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75" y="1858925"/>
            <a:ext cx="4264850" cy="26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600" y="1841387"/>
            <a:ext cx="4264850" cy="271748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5"/>
          <p:cNvSpPr/>
          <p:nvPr/>
        </p:nvSpPr>
        <p:spPr>
          <a:xfrm>
            <a:off x="1354275" y="2001800"/>
            <a:ext cx="30000" cy="227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5"/>
          <p:cNvSpPr/>
          <p:nvPr/>
        </p:nvSpPr>
        <p:spPr>
          <a:xfrm>
            <a:off x="6194475" y="2001800"/>
            <a:ext cx="30000" cy="227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396800" y="4543475"/>
            <a:ext cx="24468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데이터의 길이가 감소 </a:t>
            </a:r>
            <a:endParaRPr b="1"/>
          </a:p>
        </p:txBody>
      </p:sp>
      <p:sp>
        <p:nvSpPr>
          <p:cNvPr id="312" name="Google Shape;312;p45"/>
          <p:cNvSpPr txBox="1"/>
          <p:nvPr/>
        </p:nvSpPr>
        <p:spPr>
          <a:xfrm>
            <a:off x="7916700" y="0"/>
            <a:ext cx="12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가설 결과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성능 향상 시도 1 : 가해자 텍스트만 추출</a:t>
            </a:r>
            <a:endParaRPr/>
          </a:p>
        </p:txBody>
      </p:sp>
      <p:sp>
        <p:nvSpPr>
          <p:cNvPr id="318" name="Google Shape;318;p46"/>
          <p:cNvSpPr txBox="1"/>
          <p:nvPr>
            <p:ph idx="1" type="body"/>
          </p:nvPr>
        </p:nvSpPr>
        <p:spPr>
          <a:xfrm>
            <a:off x="311700" y="1152475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가설 : 가해자의 대화를 사용하면 성능이 향상될 것이다</a:t>
            </a:r>
            <a:endParaRPr/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2736525" y="2627475"/>
            <a:ext cx="20688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3000"/>
              <a:t>0.8975</a:t>
            </a:r>
            <a:r>
              <a:rPr b="1" lang="ko" sz="3000"/>
              <a:t> </a:t>
            </a:r>
            <a:endParaRPr b="1" sz="3000"/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3080950" y="1936150"/>
            <a:ext cx="11082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원본</a:t>
            </a:r>
            <a:r>
              <a:rPr b="1" lang="ko"/>
              <a:t> </a:t>
            </a:r>
            <a:endParaRPr b="1"/>
          </a:p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5868775" y="2611275"/>
            <a:ext cx="2151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3000"/>
              <a:t>0.875 </a:t>
            </a:r>
            <a:endParaRPr b="1" sz="3000"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5735925" y="1906450"/>
            <a:ext cx="20688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920"/>
              <a:t>가설 데이터셋</a:t>
            </a:r>
            <a:r>
              <a:rPr b="1" lang="ko" sz="2920"/>
              <a:t> </a:t>
            </a:r>
            <a:endParaRPr b="1" sz="2920"/>
          </a:p>
        </p:txBody>
      </p:sp>
      <p:sp>
        <p:nvSpPr>
          <p:cNvPr id="323" name="Google Shape;323;p46"/>
          <p:cNvSpPr/>
          <p:nvPr/>
        </p:nvSpPr>
        <p:spPr>
          <a:xfrm>
            <a:off x="4590375" y="2747450"/>
            <a:ext cx="7446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1413575" y="2710850"/>
            <a:ext cx="11082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Acc</a:t>
            </a:r>
            <a:r>
              <a:rPr b="1" lang="ko"/>
              <a:t> </a:t>
            </a:r>
            <a:endParaRPr b="1"/>
          </a:p>
        </p:txBody>
      </p:sp>
      <p:sp>
        <p:nvSpPr>
          <p:cNvPr id="325" name="Google Shape;325;p46"/>
          <p:cNvSpPr txBox="1"/>
          <p:nvPr/>
        </p:nvSpPr>
        <p:spPr>
          <a:xfrm>
            <a:off x="7916700" y="0"/>
            <a:ext cx="12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가설 결과</a:t>
            </a:r>
            <a:endParaRPr/>
          </a:p>
        </p:txBody>
      </p:sp>
      <p:sp>
        <p:nvSpPr>
          <p:cNvPr id="326" name="Google Shape;326;p46"/>
          <p:cNvSpPr/>
          <p:nvPr/>
        </p:nvSpPr>
        <p:spPr>
          <a:xfrm>
            <a:off x="7076800" y="2916000"/>
            <a:ext cx="165300" cy="36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6"/>
          <p:cNvSpPr txBox="1"/>
          <p:nvPr>
            <p:ph idx="1" type="body"/>
          </p:nvPr>
        </p:nvSpPr>
        <p:spPr>
          <a:xfrm>
            <a:off x="7242100" y="2806500"/>
            <a:ext cx="15903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3000"/>
              <a:t>0.02 </a:t>
            </a:r>
            <a:endParaRPr b="1"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성능 향상 시도 1 : 가해자 텍스트만 추출</a:t>
            </a:r>
            <a:endParaRPr/>
          </a:p>
        </p:txBody>
      </p:sp>
      <p:sp>
        <p:nvSpPr>
          <p:cNvPr id="333" name="Google Shape;333;p47"/>
          <p:cNvSpPr txBox="1"/>
          <p:nvPr>
            <p:ph idx="1" type="body"/>
          </p:nvPr>
        </p:nvSpPr>
        <p:spPr>
          <a:xfrm>
            <a:off x="311700" y="1152475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가설 : 가해자의 대화를 사용하면 성능이 향상될 것이다</a:t>
            </a:r>
            <a:endParaRPr/>
          </a:p>
        </p:txBody>
      </p:sp>
      <p:sp>
        <p:nvSpPr>
          <p:cNvPr id="334" name="Google Shape;334;p47"/>
          <p:cNvSpPr txBox="1"/>
          <p:nvPr/>
        </p:nvSpPr>
        <p:spPr>
          <a:xfrm>
            <a:off x="7916700" y="0"/>
            <a:ext cx="12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가설 결과</a:t>
            </a:r>
            <a:endParaRPr/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566350" y="1760625"/>
            <a:ext cx="25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원인 분석 </a:t>
            </a:r>
            <a:endParaRPr b="1"/>
          </a:p>
        </p:txBody>
      </p:sp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617350" y="2285400"/>
            <a:ext cx="8399400" cy="20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정보 손실이 강하게 일어 났다.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피해자의 데이터에도 학습에 도움 되는 데이터가 있었음을 알 수 있다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성능 향상 시도 1 : 가해자 텍스트만 추출</a:t>
            </a:r>
            <a:endParaRPr/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311700" y="1152475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가설 : 가해자의 대화를 사용하면 성능이 향상될 것이다</a:t>
            </a:r>
            <a:endParaRPr/>
          </a:p>
        </p:txBody>
      </p:sp>
      <p:sp>
        <p:nvSpPr>
          <p:cNvPr id="343" name="Google Shape;343;p48"/>
          <p:cNvSpPr txBox="1"/>
          <p:nvPr/>
        </p:nvSpPr>
        <p:spPr>
          <a:xfrm>
            <a:off x="7916700" y="0"/>
            <a:ext cx="12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가설 결과</a:t>
            </a:r>
            <a:endParaRPr/>
          </a:p>
        </p:txBody>
      </p:sp>
      <p:sp>
        <p:nvSpPr>
          <p:cNvPr id="344" name="Google Shape;344;p48"/>
          <p:cNvSpPr txBox="1"/>
          <p:nvPr/>
        </p:nvSpPr>
        <p:spPr>
          <a:xfrm>
            <a:off x="937375" y="1790550"/>
            <a:ext cx="25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한계점</a:t>
            </a:r>
            <a:endParaRPr sz="3000"/>
          </a:p>
        </p:txBody>
      </p:sp>
      <p:sp>
        <p:nvSpPr>
          <p:cNvPr id="345" name="Google Shape;345;p48"/>
          <p:cNvSpPr txBox="1"/>
          <p:nvPr/>
        </p:nvSpPr>
        <p:spPr>
          <a:xfrm>
            <a:off x="1180025" y="2537025"/>
            <a:ext cx="631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화자가 3명 이상일 수도 있다</a:t>
            </a:r>
            <a:endParaRPr sz="2000"/>
          </a:p>
        </p:txBody>
      </p:sp>
      <p:sp>
        <p:nvSpPr>
          <p:cNvPr id="346" name="Google Shape;346;p48"/>
          <p:cNvSpPr txBox="1"/>
          <p:nvPr/>
        </p:nvSpPr>
        <p:spPr>
          <a:xfrm>
            <a:off x="2255850" y="2837800"/>
            <a:ext cx="5712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ex)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	가해자 : 야 너 일로와바 ( 가해자 1)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	피해자 : 네? 저요? ( 피해자 )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	가해자 : 여기 너 말고 누가 있어? ( 가해자 1 )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	</a:t>
            </a:r>
            <a:r>
              <a:rPr lang="ko" sz="1500">
                <a:solidFill>
                  <a:srgbClr val="F1C232"/>
                </a:solidFill>
              </a:rPr>
              <a:t>피해자 </a:t>
            </a:r>
            <a:r>
              <a:rPr lang="ko" sz="1500"/>
              <a:t>: 야야 하지마. 쟤 딱 봐도 돈없어보인다. ( 가해자 2 )</a:t>
            </a:r>
            <a:endParaRPr sz="1500"/>
          </a:p>
        </p:txBody>
      </p:sp>
      <p:sp>
        <p:nvSpPr>
          <p:cNvPr id="347" name="Google Shape;347;p48"/>
          <p:cNvSpPr txBox="1"/>
          <p:nvPr/>
        </p:nvSpPr>
        <p:spPr>
          <a:xfrm>
            <a:off x="1180025" y="4238475"/>
            <a:ext cx="765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2. GPT가 가해자와 피해자를 분류했지만 100% 신뢰할 수 있는 성능이 아니다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60400"/>
            <a:ext cx="8520600" cy="48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 순서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사전 논의 사항 설명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모델 선정의 배경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선정된 모델에 따른 임베딩 및 데이터 전처리 방법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학습 전략 (모델, 데이터, underfitting/overfitting 해결 등)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성능 평가 방법 (정확도, 재현율)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 전처리 및 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모델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성능 평가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성능 향상 시도 관련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349775" y="2025375"/>
            <a:ext cx="72867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데이터 전처리 &amp; </a:t>
            </a:r>
            <a:r>
              <a:rPr lang="ko" sz="5000">
                <a:solidFill>
                  <a:srgbClr val="3C78D8"/>
                </a:solidFill>
              </a:rPr>
              <a:t>EDA</a:t>
            </a:r>
            <a:endParaRPr sz="5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EDA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74" y="1747150"/>
            <a:ext cx="1749480" cy="32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724" y="1660425"/>
            <a:ext cx="1446800" cy="28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 rotWithShape="1">
          <a:blip r:embed="rId5">
            <a:alphaModFix/>
          </a:blip>
          <a:srcRect b="7880" l="2956" r="4647" t="5897"/>
          <a:stretch/>
        </p:blipFill>
        <p:spPr>
          <a:xfrm>
            <a:off x="5018400" y="1660425"/>
            <a:ext cx="4030575" cy="27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5007675" y="4682350"/>
            <a:ext cx="3921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한글이 99.5 % 차지하며, 숫자&amp;특수문자 0.5% 차지함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472600" y="1108975"/>
            <a:ext cx="31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한글 및 한글 외 자연어 비율 그래프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50900" y="1090925"/>
            <a:ext cx="43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데이터 속에는 </a:t>
            </a:r>
            <a:r>
              <a:rPr b="1" lang="ko">
                <a:solidFill>
                  <a:srgbClr val="3C78D8"/>
                </a:solidFill>
              </a:rPr>
              <a:t>어떤 자연어</a:t>
            </a:r>
            <a:r>
              <a:rPr b="1" lang="ko"/>
              <a:t>가 있을까?</a:t>
            </a:r>
            <a:endParaRPr b="1"/>
          </a:p>
        </p:txBody>
      </p:sp>
      <p:cxnSp>
        <p:nvCxnSpPr>
          <p:cNvPr id="88" name="Google Shape;88;p18"/>
          <p:cNvCxnSpPr/>
          <p:nvPr/>
        </p:nvCxnSpPr>
        <p:spPr>
          <a:xfrm>
            <a:off x="4595275" y="1415275"/>
            <a:ext cx="0" cy="3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EDA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450900" y="1090925"/>
            <a:ext cx="35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클래스 간 비율 확인</a:t>
            </a:r>
            <a:endParaRPr b="1"/>
          </a:p>
        </p:txBody>
      </p:sp>
      <p:cxnSp>
        <p:nvCxnSpPr>
          <p:cNvPr id="95" name="Google Shape;95;p19"/>
          <p:cNvCxnSpPr/>
          <p:nvPr/>
        </p:nvCxnSpPr>
        <p:spPr>
          <a:xfrm>
            <a:off x="4595275" y="1415275"/>
            <a:ext cx="0" cy="3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99" y="1549275"/>
            <a:ext cx="3539801" cy="293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298" y="1876087"/>
            <a:ext cx="4167725" cy="25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736400" y="1072875"/>
            <a:ext cx="43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평균 대화 개수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EDA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510575" y="2571750"/>
            <a:ext cx="433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추가해주시면 좋습니다!</a:t>
            </a:r>
            <a:endParaRPr b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349775" y="2025375"/>
            <a:ext cx="72867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데이터 </a:t>
            </a:r>
            <a:r>
              <a:rPr lang="ko" sz="5000">
                <a:solidFill>
                  <a:srgbClr val="3C78D8"/>
                </a:solidFill>
              </a:rPr>
              <a:t>전처리</a:t>
            </a:r>
            <a:r>
              <a:rPr lang="ko" sz="5000"/>
              <a:t> &amp; EDA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