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 id="2147483739" r:id="rId5"/>
  </p:sldMasterIdLst>
  <p:notesMasterIdLst>
    <p:notesMasterId r:id="rId29"/>
  </p:notesMasterIdLst>
  <p:handoutMasterIdLst>
    <p:handoutMasterId r:id="rId30"/>
  </p:handoutMasterIdLst>
  <p:sldIdLst>
    <p:sldId id="336" r:id="rId6"/>
    <p:sldId id="330" r:id="rId7"/>
    <p:sldId id="332" r:id="rId8"/>
    <p:sldId id="337" r:id="rId9"/>
    <p:sldId id="340" r:id="rId10"/>
    <p:sldId id="339" r:id="rId11"/>
    <p:sldId id="341" r:id="rId12"/>
    <p:sldId id="348" r:id="rId13"/>
    <p:sldId id="334" r:id="rId14"/>
    <p:sldId id="342" r:id="rId15"/>
    <p:sldId id="343" r:id="rId16"/>
    <p:sldId id="344" r:id="rId17"/>
    <p:sldId id="345" r:id="rId18"/>
    <p:sldId id="346" r:id="rId19"/>
    <p:sldId id="356" r:id="rId20"/>
    <p:sldId id="335" r:id="rId21"/>
    <p:sldId id="350" r:id="rId22"/>
    <p:sldId id="351" r:id="rId23"/>
    <p:sldId id="352" r:id="rId24"/>
    <p:sldId id="357" r:id="rId25"/>
    <p:sldId id="353" r:id="rId26"/>
    <p:sldId id="274" r:id="rId27"/>
    <p:sldId id="275" r:id="rId28"/>
  </p:sldIdLst>
  <p:sldSz cx="12192000" cy="6858000"/>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49CB"/>
    <a:srgbClr val="121619"/>
    <a:srgbClr val="F2F4F8"/>
    <a:srgbClr val="0948CB"/>
    <a:srgbClr val="1C7DDB"/>
    <a:srgbClr val="F2F2F2"/>
    <a:srgbClr val="145579"/>
    <a:srgbClr val="3A6483"/>
    <a:srgbClr val="204E79"/>
    <a:srgbClr val="0054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5" autoAdjust="0"/>
    <p:restoredTop sz="85188" autoAdjust="0"/>
  </p:normalViewPr>
  <p:slideViewPr>
    <p:cSldViewPr snapToGrid="0" snapToObjects="1">
      <p:cViewPr varScale="1">
        <p:scale>
          <a:sx n="94" d="100"/>
          <a:sy n="94" d="100"/>
        </p:scale>
        <p:origin x="1232" y="56"/>
      </p:cViewPr>
      <p:guideLst>
        <p:guide orient="horz" pos="2184"/>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104" d="100"/>
          <a:sy n="104" d="100"/>
        </p:scale>
        <p:origin x="194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4"/>
            <a:ext cx="4160520" cy="368888"/>
          </a:xfrm>
          <a:prstGeom prst="rect">
            <a:avLst/>
          </a:prstGeom>
        </p:spPr>
        <p:txBody>
          <a:bodyPr vert="horz" lIns="181911" tIns="90955" rIns="181911" bIns="90955" rtlCol="0"/>
          <a:lstStyle>
            <a:lvl1pPr algn="l">
              <a:defRPr sz="24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5438459" y="4"/>
            <a:ext cx="4160520" cy="368888"/>
          </a:xfrm>
          <a:prstGeom prst="rect">
            <a:avLst/>
          </a:prstGeom>
        </p:spPr>
        <p:txBody>
          <a:bodyPr vert="horz" lIns="181911" tIns="90955" rIns="181911" bIns="90955" rtlCol="0"/>
          <a:lstStyle>
            <a:lvl1pPr algn="r">
              <a:defRPr sz="2400"/>
            </a:lvl1pPr>
          </a:lstStyle>
          <a:p>
            <a:fld id="{C61B1DFE-DEC1-F84C-B64B-0BC4AFB87332}" type="datetimeFigureOut">
              <a:rPr lang="en-US" smtClean="0"/>
              <a:t>12/20/2023</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6946318"/>
            <a:ext cx="4160520" cy="368884"/>
          </a:xfrm>
          <a:prstGeom prst="rect">
            <a:avLst/>
          </a:prstGeom>
        </p:spPr>
        <p:txBody>
          <a:bodyPr vert="horz" lIns="181911" tIns="90955" rIns="181911" bIns="90955" rtlCol="0" anchor="b"/>
          <a:lstStyle>
            <a:lvl1pPr algn="l">
              <a:defRPr sz="24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5438459" y="6946318"/>
            <a:ext cx="4160520" cy="368884"/>
          </a:xfrm>
          <a:prstGeom prst="rect">
            <a:avLst/>
          </a:prstGeom>
        </p:spPr>
        <p:txBody>
          <a:bodyPr vert="horz" lIns="181911" tIns="90955" rIns="181911" bIns="90955" rtlCol="0" anchor="b"/>
          <a:lstStyle>
            <a:lvl1pPr algn="r">
              <a:defRPr sz="24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358586E1-62F4-4AF1-7C63-AD9DCB5D1179}"/>
              </a:ext>
            </a:extLst>
          </p:cNvPr>
          <p:cNvSpPr>
            <a:spLocks noGrp="1"/>
          </p:cNvSpPr>
          <p:nvPr>
            <p:ph type="hdr" sz="quarter"/>
          </p:nvPr>
        </p:nvSpPr>
        <p:spPr>
          <a:xfrm>
            <a:off x="0" y="0"/>
            <a:ext cx="4160838" cy="366713"/>
          </a:xfrm>
          <a:prstGeom prst="rect">
            <a:avLst/>
          </a:prstGeom>
        </p:spPr>
        <p:txBody>
          <a:bodyPr vert="horz" lIns="91440" tIns="45720" rIns="91440" bIns="45720" rtlCol="0"/>
          <a:lstStyle>
            <a:lvl1pPr algn="l">
              <a:defRPr sz="1200"/>
            </a:lvl1pPr>
          </a:lstStyle>
          <a:p>
            <a:endParaRPr lang="en-CA"/>
          </a:p>
        </p:txBody>
      </p:sp>
      <p:sp>
        <p:nvSpPr>
          <p:cNvPr id="9" name="Slide Image Placeholder 8">
            <a:extLst>
              <a:ext uri="{FF2B5EF4-FFF2-40B4-BE49-F238E27FC236}">
                <a16:creationId xmlns:a16="http://schemas.microsoft.com/office/drawing/2014/main" id="{40D36BC7-DE4F-7ACA-A7DF-79BAB45CB93E}"/>
              </a:ext>
            </a:extLst>
          </p:cNvPr>
          <p:cNvSpPr>
            <a:spLocks noGrp="1" noRot="1" noChangeAspect="1"/>
          </p:cNvSpPr>
          <p:nvPr>
            <p:ph type="sldImg" idx="2"/>
          </p:nvPr>
        </p:nvSpPr>
        <p:spPr>
          <a:xfrm>
            <a:off x="1288812" y="509000"/>
            <a:ext cx="7023575" cy="3951397"/>
          </a:xfrm>
          <a:prstGeom prst="rect">
            <a:avLst/>
          </a:prstGeom>
          <a:noFill/>
          <a:ln w="12700">
            <a:solidFill>
              <a:prstClr val="black"/>
            </a:solidFill>
          </a:ln>
        </p:spPr>
        <p:txBody>
          <a:bodyPr vert="horz" lIns="91440" tIns="45720" rIns="91440" bIns="45720" rtlCol="0" anchor="ctr"/>
          <a:lstStyle/>
          <a:p>
            <a:endParaRPr lang="en-CA"/>
          </a:p>
        </p:txBody>
      </p:sp>
      <p:sp>
        <p:nvSpPr>
          <p:cNvPr id="10" name="Notes Placeholder 9">
            <a:extLst>
              <a:ext uri="{FF2B5EF4-FFF2-40B4-BE49-F238E27FC236}">
                <a16:creationId xmlns:a16="http://schemas.microsoft.com/office/drawing/2014/main" id="{052F6D16-533B-7756-82D0-96346754BDFC}"/>
              </a:ext>
            </a:extLst>
          </p:cNvPr>
          <p:cNvSpPr>
            <a:spLocks noGrp="1"/>
          </p:cNvSpPr>
          <p:nvPr>
            <p:ph type="body" sz="quarter" idx="3"/>
          </p:nvPr>
        </p:nvSpPr>
        <p:spPr>
          <a:xfrm>
            <a:off x="960438" y="4602685"/>
            <a:ext cx="7680325" cy="179811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11" name="Date Placeholder 10">
            <a:extLst>
              <a:ext uri="{FF2B5EF4-FFF2-40B4-BE49-F238E27FC236}">
                <a16:creationId xmlns:a16="http://schemas.microsoft.com/office/drawing/2014/main" id="{A9495255-FF25-D60C-32F0-75CDFBC7A5DB}"/>
              </a:ext>
            </a:extLst>
          </p:cNvPr>
          <p:cNvSpPr>
            <a:spLocks noGrp="1"/>
          </p:cNvSpPr>
          <p:nvPr>
            <p:ph type="dt" idx="1"/>
          </p:nvPr>
        </p:nvSpPr>
        <p:spPr>
          <a:xfrm>
            <a:off x="5438775" y="0"/>
            <a:ext cx="4160838" cy="366713"/>
          </a:xfrm>
          <a:prstGeom prst="rect">
            <a:avLst/>
          </a:prstGeom>
        </p:spPr>
        <p:txBody>
          <a:bodyPr vert="horz" lIns="91440" tIns="45720" rIns="91440" bIns="45720" rtlCol="0"/>
          <a:lstStyle>
            <a:lvl1pPr algn="r">
              <a:defRPr sz="1200"/>
            </a:lvl1pPr>
          </a:lstStyle>
          <a:p>
            <a:fld id="{572CC74D-3B53-4DE0-B0C3-487BC6F1A8E9}" type="datetimeFigureOut">
              <a:rPr lang="en-CA" smtClean="0"/>
              <a:t>2023-12-20</a:t>
            </a:fld>
            <a:endParaRPr lang="en-CA"/>
          </a:p>
        </p:txBody>
      </p:sp>
      <p:sp>
        <p:nvSpPr>
          <p:cNvPr id="12" name="Footer Placeholder 11">
            <a:extLst>
              <a:ext uri="{FF2B5EF4-FFF2-40B4-BE49-F238E27FC236}">
                <a16:creationId xmlns:a16="http://schemas.microsoft.com/office/drawing/2014/main" id="{9D322E5D-2E93-6D01-D351-167674C8DF21}"/>
              </a:ext>
            </a:extLst>
          </p:cNvPr>
          <p:cNvSpPr>
            <a:spLocks noGrp="1"/>
          </p:cNvSpPr>
          <p:nvPr>
            <p:ph type="ftr" sz="quarter" idx="4"/>
          </p:nvPr>
        </p:nvSpPr>
        <p:spPr>
          <a:xfrm>
            <a:off x="0" y="6948488"/>
            <a:ext cx="4160838" cy="366712"/>
          </a:xfrm>
          <a:prstGeom prst="rect">
            <a:avLst/>
          </a:prstGeom>
        </p:spPr>
        <p:txBody>
          <a:bodyPr vert="horz" lIns="91440" tIns="45720" rIns="91440" bIns="45720" rtlCol="0" anchor="b"/>
          <a:lstStyle>
            <a:lvl1pPr algn="l">
              <a:defRPr sz="1200"/>
            </a:lvl1pPr>
          </a:lstStyle>
          <a:p>
            <a:endParaRPr lang="en-CA"/>
          </a:p>
        </p:txBody>
      </p:sp>
      <p:sp>
        <p:nvSpPr>
          <p:cNvPr id="13" name="Slide Number Placeholder 12">
            <a:extLst>
              <a:ext uri="{FF2B5EF4-FFF2-40B4-BE49-F238E27FC236}">
                <a16:creationId xmlns:a16="http://schemas.microsoft.com/office/drawing/2014/main" id="{C6ADD275-49EB-DE30-4EE0-85C3E25AFB42}"/>
              </a:ext>
            </a:extLst>
          </p:cNvPr>
          <p:cNvSpPr>
            <a:spLocks noGrp="1"/>
          </p:cNvSpPr>
          <p:nvPr>
            <p:ph type="sldNum" sz="quarter" idx="5"/>
          </p:nvPr>
        </p:nvSpPr>
        <p:spPr>
          <a:xfrm>
            <a:off x="5438775" y="6948488"/>
            <a:ext cx="4160838" cy="366712"/>
          </a:xfrm>
          <a:prstGeom prst="rect">
            <a:avLst/>
          </a:prstGeom>
        </p:spPr>
        <p:txBody>
          <a:bodyPr vert="horz" lIns="91440" tIns="45720" rIns="91440" bIns="45720" rtlCol="0" anchor="b"/>
          <a:lstStyle>
            <a:lvl1pPr algn="r">
              <a:defRPr sz="1200"/>
            </a:lvl1pPr>
          </a:lstStyle>
          <a:p>
            <a:fld id="{56251784-9309-4575-9D5F-4A732CADFFA4}" type="slidenum">
              <a:rPr lang="en-CA" smtClean="0"/>
              <a:t>‹#›</a:t>
            </a:fld>
            <a:endParaRPr lang="en-CA"/>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1</a:t>
            </a:fld>
            <a:endParaRPr lang="en-US"/>
          </a:p>
        </p:txBody>
      </p:sp>
      <p:sp>
        <p:nvSpPr>
          <p:cNvPr id="9" name="Slide Image Placeholder 8">
            <a:extLst>
              <a:ext uri="{FF2B5EF4-FFF2-40B4-BE49-F238E27FC236}">
                <a16:creationId xmlns:a16="http://schemas.microsoft.com/office/drawing/2014/main" id="{07F43F77-85B9-6FA5-2DFE-7078C627A982}"/>
              </a:ext>
            </a:extLst>
          </p:cNvPr>
          <p:cNvSpPr>
            <a:spLocks noGrp="1" noRot="1" noChangeAspect="1"/>
          </p:cNvSpPr>
          <p:nvPr>
            <p:ph type="sldImg"/>
          </p:nvPr>
        </p:nvSpPr>
        <p:spPr/>
      </p:sp>
      <p:sp>
        <p:nvSpPr>
          <p:cNvPr id="10" name="Notes Placeholder 9">
            <a:extLst>
              <a:ext uri="{FF2B5EF4-FFF2-40B4-BE49-F238E27FC236}">
                <a16:creationId xmlns:a16="http://schemas.microsoft.com/office/drawing/2014/main" id="{1EA533D6-AFF2-FF5C-3EF2-80AEE7F8D9FA}"/>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The categorical features are extracted from raw data in form of profile and course genres. </a:t>
            </a:r>
          </a:p>
          <a:p>
            <a:r>
              <a:rPr lang="en-CA" dirty="0"/>
              <a:t>Both profile and course genre is then turned into vectors for score calculation.</a:t>
            </a:r>
          </a:p>
          <a:p>
            <a:r>
              <a:rPr lang="en-CA" dirty="0"/>
              <a:t>The recommendation score is then calculated via dot product of a course vector and a profile vector.</a:t>
            </a:r>
          </a:p>
          <a:p>
            <a:r>
              <a:rPr lang="en-CA" dirty="0"/>
              <a:t>The only hyperparameter in recommender system is score threshold. If the score is higher than the threshold, the course will be recommended to the user.</a:t>
            </a:r>
          </a:p>
          <a:p>
            <a:r>
              <a:rPr lang="en-CA" dirty="0"/>
              <a:t>The threshold value is then fine tuned to adjust the number of recommendations.</a:t>
            </a:r>
          </a:p>
        </p:txBody>
      </p:sp>
      <p:sp>
        <p:nvSpPr>
          <p:cNvPr id="4" name="Slide Number Placeholder 3"/>
          <p:cNvSpPr>
            <a:spLocks noGrp="1"/>
          </p:cNvSpPr>
          <p:nvPr>
            <p:ph type="sldNum" sz="quarter" idx="5"/>
          </p:nvPr>
        </p:nvSpPr>
        <p:spPr/>
        <p:txBody>
          <a:bodyPr/>
          <a:lstStyle/>
          <a:p>
            <a:fld id="{EEBDA0E2-FEBD-4B65-8F16-724CF984F377}" type="slidenum">
              <a:rPr lang="en-US" smtClean="0"/>
              <a:pPr/>
              <a:t>10</a:t>
            </a:fld>
            <a:endParaRPr lang="en-US"/>
          </a:p>
        </p:txBody>
      </p:sp>
      <p:sp>
        <p:nvSpPr>
          <p:cNvPr id="7" name="Slide Image Placeholder 6">
            <a:extLst>
              <a:ext uri="{FF2B5EF4-FFF2-40B4-BE49-F238E27FC236}">
                <a16:creationId xmlns:a16="http://schemas.microsoft.com/office/drawing/2014/main" id="{8E52002E-8A04-1198-6951-06F013E939C0}"/>
              </a:ext>
            </a:extLst>
          </p:cNvPr>
          <p:cNvSpPr>
            <a:spLocks noGrp="1" noRot="1" noChangeAspect="1"/>
          </p:cNvSpPr>
          <p:nvPr>
            <p:ph type="sldImg"/>
          </p:nvPr>
        </p:nvSpPr>
        <p:spPr/>
      </p:sp>
    </p:spTree>
    <p:extLst>
      <p:ext uri="{BB962C8B-B14F-4D97-AF65-F5344CB8AC3E}">
        <p14:creationId xmlns:p14="http://schemas.microsoft.com/office/powerpoint/2010/main" val="7370989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Iterating through threshold score of 1 – 39 </a:t>
            </a:r>
          </a:p>
          <a:p>
            <a:r>
              <a:rPr lang="en-US" dirty="0"/>
              <a:t>The number of recommendation goes down over increasing threshold as expected. </a:t>
            </a:r>
          </a:p>
          <a:p>
            <a:r>
              <a:rPr lang="en-US" dirty="0"/>
              <a:t>The top 10 was found from the recommendations using score threshold of 10</a:t>
            </a:r>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11</a:t>
            </a:fld>
            <a:endParaRPr lang="en-US"/>
          </a:p>
        </p:txBody>
      </p:sp>
      <p:sp>
        <p:nvSpPr>
          <p:cNvPr id="7" name="Slide Image Placeholder 6">
            <a:extLst>
              <a:ext uri="{FF2B5EF4-FFF2-40B4-BE49-F238E27FC236}">
                <a16:creationId xmlns:a16="http://schemas.microsoft.com/office/drawing/2014/main" id="{A7064A61-4B8C-7F2A-764B-2EBC1FFF459A}"/>
              </a:ext>
            </a:extLst>
          </p:cNvPr>
          <p:cNvSpPr>
            <a:spLocks noGrp="1" noRot="1" noChangeAspect="1"/>
          </p:cNvSpPr>
          <p:nvPr>
            <p:ph type="sldImg"/>
          </p:nvPr>
        </p:nvSpPr>
        <p:spPr/>
      </p:sp>
    </p:spTree>
    <p:extLst>
      <p:ext uri="{BB962C8B-B14F-4D97-AF65-F5344CB8AC3E}">
        <p14:creationId xmlns:p14="http://schemas.microsoft.com/office/powerpoint/2010/main" val="3336088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The raw data consist of courses with their title and description.</a:t>
            </a:r>
          </a:p>
          <a:p>
            <a:r>
              <a:rPr lang="en-CA" dirty="0"/>
              <a:t>The feature engineering step takes the course titles and create bag of words features per course. </a:t>
            </a:r>
          </a:p>
          <a:p>
            <a:r>
              <a:rPr lang="en-CA" dirty="0"/>
              <a:t>The pairwise similarity score was calculated based on bow features between all pair of courses resulting in the similarity score matrix.</a:t>
            </a:r>
          </a:p>
          <a:p>
            <a:r>
              <a:rPr lang="en-CA" dirty="0"/>
              <a:t>The recommendations were then generated by using each user’s enrolled course information as an input. Here, we are excluding the enrolled course from the list of available courses to avoid recommending the same course.</a:t>
            </a:r>
          </a:p>
          <a:p>
            <a:r>
              <a:rPr lang="en-CA" dirty="0"/>
              <a:t>The similarity score is retrieved from the score matrix calculated in step 3 between the enrolled course and the rest of available courses. Each recommendation is required to pass a certain similarity score threshold which can be fine tuned to control the size and quality of recommendations.</a:t>
            </a:r>
          </a:p>
        </p:txBody>
      </p:sp>
      <p:sp>
        <p:nvSpPr>
          <p:cNvPr id="4" name="Slide Number Placeholder 3"/>
          <p:cNvSpPr>
            <a:spLocks noGrp="1"/>
          </p:cNvSpPr>
          <p:nvPr>
            <p:ph type="sldNum" sz="quarter" idx="5"/>
          </p:nvPr>
        </p:nvSpPr>
        <p:spPr/>
        <p:txBody>
          <a:bodyPr/>
          <a:lstStyle/>
          <a:p>
            <a:fld id="{EEBDA0E2-FEBD-4B65-8F16-724CF984F377}" type="slidenum">
              <a:rPr lang="en-US" smtClean="0"/>
              <a:pPr/>
              <a:t>12</a:t>
            </a:fld>
            <a:endParaRPr lang="en-US"/>
          </a:p>
        </p:txBody>
      </p:sp>
      <p:sp>
        <p:nvSpPr>
          <p:cNvPr id="7" name="Slide Image Placeholder 6">
            <a:extLst>
              <a:ext uri="{FF2B5EF4-FFF2-40B4-BE49-F238E27FC236}">
                <a16:creationId xmlns:a16="http://schemas.microsoft.com/office/drawing/2014/main" id="{480F9F61-A9DF-B323-0EBA-01B1694739EB}"/>
              </a:ext>
            </a:extLst>
          </p:cNvPr>
          <p:cNvSpPr>
            <a:spLocks noGrp="1" noRot="1" noChangeAspect="1"/>
          </p:cNvSpPr>
          <p:nvPr>
            <p:ph type="sldImg"/>
          </p:nvPr>
        </p:nvSpPr>
        <p:spPr/>
      </p:sp>
    </p:spTree>
    <p:extLst>
      <p:ext uri="{BB962C8B-B14F-4D97-AF65-F5344CB8AC3E}">
        <p14:creationId xmlns:p14="http://schemas.microsoft.com/office/powerpoint/2010/main" val="28024545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graph displays average number of recommendations per similarity score ranging from 0.4 ~ 0.8</a:t>
            </a:r>
          </a:p>
          <a:p>
            <a:r>
              <a:rPr lang="en-US" dirty="0"/>
              <a:t>At 0.7 similarity score, the average number of recommendation approaches below 1 indicating that most courses have less than 0.7 similarity score given the dataset</a:t>
            </a:r>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13</a:t>
            </a:fld>
            <a:endParaRPr lang="en-US"/>
          </a:p>
        </p:txBody>
      </p:sp>
      <p:sp>
        <p:nvSpPr>
          <p:cNvPr id="7" name="Slide Image Placeholder 6">
            <a:extLst>
              <a:ext uri="{FF2B5EF4-FFF2-40B4-BE49-F238E27FC236}">
                <a16:creationId xmlns:a16="http://schemas.microsoft.com/office/drawing/2014/main" id="{13208683-13C5-3959-6AC2-91690713B65D}"/>
              </a:ext>
            </a:extLst>
          </p:cNvPr>
          <p:cNvSpPr>
            <a:spLocks noGrp="1" noRot="1" noChangeAspect="1"/>
          </p:cNvSpPr>
          <p:nvPr>
            <p:ph type="sldImg"/>
          </p:nvPr>
        </p:nvSpPr>
        <p:spPr/>
      </p:sp>
    </p:spTree>
    <p:extLst>
      <p:ext uri="{BB962C8B-B14F-4D97-AF65-F5344CB8AC3E}">
        <p14:creationId xmlns:p14="http://schemas.microsoft.com/office/powerpoint/2010/main" val="18653762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Data processing step takes care of unbalanced dataset and uses </a:t>
            </a:r>
            <a:r>
              <a:rPr lang="en-CA" dirty="0" err="1"/>
              <a:t>standardscaler</a:t>
            </a:r>
            <a:r>
              <a:rPr lang="en-CA" dirty="0"/>
              <a:t> to normalized the skew</a:t>
            </a:r>
          </a:p>
          <a:p>
            <a:r>
              <a:rPr lang="en-CA" dirty="0"/>
              <a:t>Feature engineering step includes PCA and clustering (</a:t>
            </a:r>
            <a:r>
              <a:rPr lang="en-CA" dirty="0" err="1"/>
              <a:t>ie</a:t>
            </a:r>
            <a:r>
              <a:rPr lang="en-CA" dirty="0"/>
              <a:t>: k-means) to reduce the dimensionality of the dataset as well as adding on cluster label as a new feature.</a:t>
            </a:r>
          </a:p>
          <a:p>
            <a:r>
              <a:rPr lang="en-CA" dirty="0"/>
              <a:t>The features are then re-grouped based on the cluster label and user. </a:t>
            </a:r>
          </a:p>
          <a:p>
            <a:r>
              <a:rPr lang="en-CA" dirty="0"/>
              <a:t>For each input (user), the matching cluster is searched for the list of available courses, which is then evaluated based on the threshold popularity of the course within the cluster. </a:t>
            </a:r>
          </a:p>
          <a:p>
            <a:r>
              <a:rPr lang="en-CA" dirty="0"/>
              <a:t>If it passes the evaluation, the courses within the cluster will be recommended.</a:t>
            </a:r>
          </a:p>
        </p:txBody>
      </p:sp>
      <p:sp>
        <p:nvSpPr>
          <p:cNvPr id="4" name="Slide Number Placeholder 3"/>
          <p:cNvSpPr>
            <a:spLocks noGrp="1"/>
          </p:cNvSpPr>
          <p:nvPr>
            <p:ph type="sldNum" sz="quarter" idx="5"/>
          </p:nvPr>
        </p:nvSpPr>
        <p:spPr/>
        <p:txBody>
          <a:bodyPr/>
          <a:lstStyle/>
          <a:p>
            <a:fld id="{EEBDA0E2-FEBD-4B65-8F16-724CF984F377}" type="slidenum">
              <a:rPr lang="en-US" smtClean="0"/>
              <a:pPr/>
              <a:t>14</a:t>
            </a:fld>
            <a:endParaRPr lang="en-US"/>
          </a:p>
        </p:txBody>
      </p:sp>
      <p:sp>
        <p:nvSpPr>
          <p:cNvPr id="7" name="Slide Image Placeholder 6">
            <a:extLst>
              <a:ext uri="{FF2B5EF4-FFF2-40B4-BE49-F238E27FC236}">
                <a16:creationId xmlns:a16="http://schemas.microsoft.com/office/drawing/2014/main" id="{AC9FE31E-1BD8-7D43-2740-E2C518D5A853}"/>
              </a:ext>
            </a:extLst>
          </p:cNvPr>
          <p:cNvSpPr>
            <a:spLocks noGrp="1" noRot="1" noChangeAspect="1"/>
          </p:cNvSpPr>
          <p:nvPr>
            <p:ph type="sldImg"/>
          </p:nvPr>
        </p:nvSpPr>
        <p:spPr/>
      </p:sp>
    </p:spTree>
    <p:extLst>
      <p:ext uri="{BB962C8B-B14F-4D97-AF65-F5344CB8AC3E}">
        <p14:creationId xmlns:p14="http://schemas.microsoft.com/office/powerpoint/2010/main" val="30136104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average recommendation vs. popularity threshold graph shows that at threshold beyond ~75, the number of recommendation approaches near 0</a:t>
            </a:r>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15</a:t>
            </a:fld>
            <a:endParaRPr lang="en-US"/>
          </a:p>
        </p:txBody>
      </p:sp>
      <p:sp>
        <p:nvSpPr>
          <p:cNvPr id="7" name="Slide Image Placeholder 6">
            <a:extLst>
              <a:ext uri="{FF2B5EF4-FFF2-40B4-BE49-F238E27FC236}">
                <a16:creationId xmlns:a16="http://schemas.microsoft.com/office/drawing/2014/main" id="{3DD79114-9E2E-5653-2DA4-3ABC1763BB07}"/>
              </a:ext>
            </a:extLst>
          </p:cNvPr>
          <p:cNvSpPr>
            <a:spLocks noGrp="1" noRot="1" noChangeAspect="1"/>
          </p:cNvSpPr>
          <p:nvPr>
            <p:ph type="sldImg"/>
          </p:nvPr>
        </p:nvSpPr>
        <p:spPr/>
      </p:sp>
    </p:spTree>
    <p:extLst>
      <p:ext uri="{BB962C8B-B14F-4D97-AF65-F5344CB8AC3E}">
        <p14:creationId xmlns:p14="http://schemas.microsoft.com/office/powerpoint/2010/main" val="30228462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16</a:t>
            </a:fld>
            <a:endParaRPr lang="en-US"/>
          </a:p>
        </p:txBody>
      </p:sp>
      <p:sp>
        <p:nvSpPr>
          <p:cNvPr id="6" name="Slide Image Placeholder 5">
            <a:extLst>
              <a:ext uri="{FF2B5EF4-FFF2-40B4-BE49-F238E27FC236}">
                <a16:creationId xmlns:a16="http://schemas.microsoft.com/office/drawing/2014/main" id="{CE46A8BD-2B82-C731-021D-AD6D5A36ACE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0CF3500-8DD5-035D-616B-5235425B8AC9}"/>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828363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The raw data is cleaned up and engineered to retrieve relevant features. </a:t>
            </a:r>
          </a:p>
          <a:p>
            <a:r>
              <a:rPr lang="en-CA" dirty="0"/>
              <a:t>The dataset of features are then split into train and test set</a:t>
            </a:r>
          </a:p>
          <a:p>
            <a:r>
              <a:rPr lang="en-CA" dirty="0"/>
              <a:t>KNN model trained based on train set.</a:t>
            </a:r>
          </a:p>
          <a:p>
            <a:r>
              <a:rPr lang="en-CA" dirty="0"/>
              <a:t>The model is then tested on the test set for validation. </a:t>
            </a:r>
          </a:p>
          <a:p>
            <a:r>
              <a:rPr lang="en-CA" dirty="0"/>
              <a:t>The hyperparameters such as min/max number of neighbours as well as distance metrics can be further tuned until the desired validation result is achieved.</a:t>
            </a:r>
          </a:p>
          <a:p>
            <a:r>
              <a:rPr lang="en-CA" dirty="0"/>
              <a:t>The model can be used to predict score/rating of an unknown items based on their similarity, which is then used to provide recommendation (</a:t>
            </a:r>
            <a:r>
              <a:rPr lang="en-CA" dirty="0" err="1"/>
              <a:t>ie</a:t>
            </a:r>
            <a:r>
              <a:rPr lang="en-CA" dirty="0"/>
              <a:t>: via collaborative filtering)</a:t>
            </a:r>
          </a:p>
        </p:txBody>
      </p:sp>
      <p:sp>
        <p:nvSpPr>
          <p:cNvPr id="4" name="Slide Number Placeholder 3"/>
          <p:cNvSpPr>
            <a:spLocks noGrp="1"/>
          </p:cNvSpPr>
          <p:nvPr>
            <p:ph type="sldNum" sz="quarter" idx="5"/>
          </p:nvPr>
        </p:nvSpPr>
        <p:spPr/>
        <p:txBody>
          <a:bodyPr/>
          <a:lstStyle/>
          <a:p>
            <a:fld id="{EEBDA0E2-FEBD-4B65-8F16-724CF984F377}" type="slidenum">
              <a:rPr lang="en-US" smtClean="0"/>
              <a:pPr/>
              <a:t>17</a:t>
            </a:fld>
            <a:endParaRPr lang="en-US"/>
          </a:p>
        </p:txBody>
      </p:sp>
      <p:sp>
        <p:nvSpPr>
          <p:cNvPr id="7" name="Slide Image Placeholder 6">
            <a:extLst>
              <a:ext uri="{FF2B5EF4-FFF2-40B4-BE49-F238E27FC236}">
                <a16:creationId xmlns:a16="http://schemas.microsoft.com/office/drawing/2014/main" id="{5D9C4414-9FA9-5CE8-37A2-14633842F77C}"/>
              </a:ext>
            </a:extLst>
          </p:cNvPr>
          <p:cNvSpPr>
            <a:spLocks noGrp="1" noRot="1" noChangeAspect="1"/>
          </p:cNvSpPr>
          <p:nvPr>
            <p:ph type="sldImg"/>
          </p:nvPr>
        </p:nvSpPr>
        <p:spPr/>
      </p:sp>
    </p:spTree>
    <p:extLst>
      <p:ext uri="{BB962C8B-B14F-4D97-AF65-F5344CB8AC3E}">
        <p14:creationId xmlns:p14="http://schemas.microsoft.com/office/powerpoint/2010/main" val="44463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After clean up and engineering features, NMF will be applied to the dataset (m * n) to generate factorized matrices of non-negative features.</a:t>
            </a:r>
          </a:p>
          <a:p>
            <a:r>
              <a:rPr lang="en-CA" dirty="0"/>
              <a:t>NMF can be used to estimate the original rating which can be then used to generate the estimated rating while reducing its dimensionality as well as highlighting the important features.</a:t>
            </a:r>
          </a:p>
          <a:p>
            <a:r>
              <a:rPr lang="en-CA" dirty="0"/>
              <a:t>The estimated ratings then can be used to generate recommendations by collaborative filter.</a:t>
            </a:r>
          </a:p>
        </p:txBody>
      </p:sp>
      <p:sp>
        <p:nvSpPr>
          <p:cNvPr id="4" name="Slide Number Placeholder 3"/>
          <p:cNvSpPr>
            <a:spLocks noGrp="1"/>
          </p:cNvSpPr>
          <p:nvPr>
            <p:ph type="sldNum" sz="quarter" idx="5"/>
          </p:nvPr>
        </p:nvSpPr>
        <p:spPr/>
        <p:txBody>
          <a:bodyPr/>
          <a:lstStyle/>
          <a:p>
            <a:fld id="{EEBDA0E2-FEBD-4B65-8F16-724CF984F377}" type="slidenum">
              <a:rPr lang="en-US" smtClean="0"/>
              <a:pPr/>
              <a:t>18</a:t>
            </a:fld>
            <a:endParaRPr lang="en-US"/>
          </a:p>
        </p:txBody>
      </p:sp>
      <p:sp>
        <p:nvSpPr>
          <p:cNvPr id="7" name="Slide Image Placeholder 6">
            <a:extLst>
              <a:ext uri="{FF2B5EF4-FFF2-40B4-BE49-F238E27FC236}">
                <a16:creationId xmlns:a16="http://schemas.microsoft.com/office/drawing/2014/main" id="{1FB299AA-AD16-4ECF-59C4-AA736F2C61F0}"/>
              </a:ext>
            </a:extLst>
          </p:cNvPr>
          <p:cNvSpPr>
            <a:spLocks noGrp="1" noRot="1" noChangeAspect="1"/>
          </p:cNvSpPr>
          <p:nvPr>
            <p:ph type="sldImg"/>
          </p:nvPr>
        </p:nvSpPr>
        <p:spPr/>
      </p:sp>
    </p:spTree>
    <p:extLst>
      <p:ext uri="{BB962C8B-B14F-4D97-AF65-F5344CB8AC3E}">
        <p14:creationId xmlns:p14="http://schemas.microsoft.com/office/powerpoint/2010/main" val="3848622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dirty="0"/>
              <a:t>The features are processed into one hot encoded categorical features per feature and fed into the embedding layer of neural network.</a:t>
            </a:r>
          </a:p>
          <a:p>
            <a:r>
              <a:rPr lang="en-CA" dirty="0"/>
              <a:t>The neural network will construct a latent features from the input which will be then evaluated to predict the outcome.</a:t>
            </a:r>
          </a:p>
          <a:p>
            <a:r>
              <a:rPr lang="en-CA" dirty="0"/>
              <a:t>The neural network will be trained to minimize the loss function on train set. </a:t>
            </a:r>
          </a:p>
          <a:p>
            <a:r>
              <a:rPr lang="en-CA" dirty="0"/>
              <a:t>Once the model is trained, the further optimization can be done by tuning the hyperparameters.</a:t>
            </a:r>
          </a:p>
          <a:p>
            <a:r>
              <a:rPr lang="en-CA" dirty="0"/>
              <a:t>The model then can be used to predict the outcome (</a:t>
            </a:r>
            <a:r>
              <a:rPr lang="en-CA" dirty="0" err="1"/>
              <a:t>ie</a:t>
            </a:r>
            <a:r>
              <a:rPr lang="en-CA" dirty="0"/>
              <a:t>: probability of completing the course) based on unknown input (</a:t>
            </a:r>
            <a:r>
              <a:rPr lang="en-CA" dirty="0" err="1"/>
              <a:t>ie</a:t>
            </a:r>
            <a:r>
              <a:rPr lang="en-CA" dirty="0"/>
              <a:t>: user, course)</a:t>
            </a:r>
          </a:p>
          <a:p>
            <a:r>
              <a:rPr lang="en-CA" dirty="0"/>
              <a:t>Based on the evaluation (</a:t>
            </a:r>
            <a:r>
              <a:rPr lang="en-CA" dirty="0" err="1"/>
              <a:t>ie</a:t>
            </a:r>
            <a:r>
              <a:rPr lang="en-CA" dirty="0"/>
              <a:t>: probability threshold), the recommendation then can be generated. </a:t>
            </a:r>
          </a:p>
        </p:txBody>
      </p:sp>
      <p:sp>
        <p:nvSpPr>
          <p:cNvPr id="4" name="Slide Number Placeholder 3"/>
          <p:cNvSpPr>
            <a:spLocks noGrp="1"/>
          </p:cNvSpPr>
          <p:nvPr>
            <p:ph type="sldNum" sz="quarter" idx="5"/>
          </p:nvPr>
        </p:nvSpPr>
        <p:spPr/>
        <p:txBody>
          <a:bodyPr/>
          <a:lstStyle/>
          <a:p>
            <a:fld id="{EEBDA0E2-FEBD-4B65-8F16-724CF984F377}" type="slidenum">
              <a:rPr lang="en-US" smtClean="0"/>
              <a:pPr/>
              <a:t>19</a:t>
            </a:fld>
            <a:endParaRPr lang="en-US"/>
          </a:p>
        </p:txBody>
      </p:sp>
      <p:sp>
        <p:nvSpPr>
          <p:cNvPr id="7" name="Slide Image Placeholder 6">
            <a:extLst>
              <a:ext uri="{FF2B5EF4-FFF2-40B4-BE49-F238E27FC236}">
                <a16:creationId xmlns:a16="http://schemas.microsoft.com/office/drawing/2014/main" id="{97907CAF-1758-73A7-E1A1-85E17F8DFDC6}"/>
              </a:ext>
            </a:extLst>
          </p:cNvPr>
          <p:cNvSpPr>
            <a:spLocks noGrp="1" noRot="1" noChangeAspect="1"/>
          </p:cNvSpPr>
          <p:nvPr>
            <p:ph type="sldImg"/>
          </p:nvPr>
        </p:nvSpPr>
        <p:spPr/>
      </p:sp>
    </p:spTree>
    <p:extLst>
      <p:ext uri="{BB962C8B-B14F-4D97-AF65-F5344CB8AC3E}">
        <p14:creationId xmlns:p14="http://schemas.microsoft.com/office/powerpoint/2010/main" val="274754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2</a:t>
            </a:fld>
            <a:endParaRPr lang="en-US" dirty="0"/>
          </a:p>
        </p:txBody>
      </p:sp>
      <p:sp>
        <p:nvSpPr>
          <p:cNvPr id="6" name="Slide Image Placeholder 5">
            <a:extLst>
              <a:ext uri="{FF2B5EF4-FFF2-40B4-BE49-F238E27FC236}">
                <a16:creationId xmlns:a16="http://schemas.microsoft.com/office/drawing/2014/main" id="{46504085-A187-5F18-BA32-52929C426D7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C8496C57-5F85-2750-DFEE-E786DFFE4F5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4208315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graph displays RMSE value of train and validation set over 10 epochs</a:t>
            </a:r>
          </a:p>
          <a:p>
            <a:r>
              <a:rPr lang="en-US" dirty="0"/>
              <a:t>The RMSE value seem slowly decrease with the epochs though not as much as the train value</a:t>
            </a:r>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20</a:t>
            </a:fld>
            <a:endParaRPr lang="en-US"/>
          </a:p>
        </p:txBody>
      </p:sp>
      <p:sp>
        <p:nvSpPr>
          <p:cNvPr id="7" name="Slide Image Placeholder 6">
            <a:extLst>
              <a:ext uri="{FF2B5EF4-FFF2-40B4-BE49-F238E27FC236}">
                <a16:creationId xmlns:a16="http://schemas.microsoft.com/office/drawing/2014/main" id="{6622AD7F-52B1-E61C-67F0-3AD285176E06}"/>
              </a:ext>
            </a:extLst>
          </p:cNvPr>
          <p:cNvSpPr>
            <a:spLocks noGrp="1" noRot="1" noChangeAspect="1"/>
          </p:cNvSpPr>
          <p:nvPr>
            <p:ph type="sldImg"/>
          </p:nvPr>
        </p:nvSpPr>
        <p:spPr/>
      </p:sp>
    </p:spTree>
    <p:extLst>
      <p:ext uri="{BB962C8B-B14F-4D97-AF65-F5344CB8AC3E}">
        <p14:creationId xmlns:p14="http://schemas.microsoft.com/office/powerpoint/2010/main" val="41982688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CA"/>
              <a:t>SVD</a:t>
            </a:r>
            <a:r>
              <a:rPr lang="en-CA" dirty="0"/>
              <a:t>: </a:t>
            </a:r>
            <a:r>
              <a:rPr lang="en-CA" dirty="0" err="1"/>
              <a:t>n_factors</a:t>
            </a:r>
            <a:r>
              <a:rPr lang="en-CA" dirty="0"/>
              <a:t> = 100, epochs =20, yields RMSE value of 0.2627</a:t>
            </a:r>
          </a:p>
          <a:p>
            <a:r>
              <a:rPr lang="en-CA" dirty="0"/>
              <a:t>Random: yields RMSE value of 0.2615</a:t>
            </a:r>
          </a:p>
          <a:p>
            <a:r>
              <a:rPr lang="en-CA" dirty="0"/>
              <a:t>NMF: </a:t>
            </a:r>
            <a:r>
              <a:rPr lang="en-CA" dirty="0" err="1"/>
              <a:t>n_factors</a:t>
            </a:r>
            <a:r>
              <a:rPr lang="en-CA" dirty="0"/>
              <a:t> = 15, epochs = 50 yields RMSE value of 0.2040</a:t>
            </a:r>
          </a:p>
          <a:p>
            <a:r>
              <a:rPr lang="en-CA" dirty="0"/>
              <a:t>KNN: k = 40, yields RMSE value of 0.1958</a:t>
            </a:r>
          </a:p>
          <a:p>
            <a:r>
              <a:rPr lang="en-CA" dirty="0"/>
              <a:t>Baseline: yields RMSE value of 0.1598</a:t>
            </a:r>
          </a:p>
          <a:p>
            <a:r>
              <a:rPr lang="en-CA" dirty="0" err="1"/>
              <a:t>KNNBaseline</a:t>
            </a:r>
            <a:r>
              <a:rPr lang="en-CA" dirty="0"/>
              <a:t>: k=40, yields RMSE value of 0.1440</a:t>
            </a:r>
          </a:p>
          <a:p>
            <a:r>
              <a:rPr lang="en-CA" dirty="0"/>
              <a:t>Embedding: 16 embedding layers, yields RMSE value of 0.1190 </a:t>
            </a:r>
          </a:p>
          <a:p>
            <a:r>
              <a:rPr lang="en-CA" dirty="0"/>
              <a:t>The result shows that SVD performed the worst with RMSE value of 0.2647 and embedding with the best RMSE value of 0.1190</a:t>
            </a:r>
          </a:p>
        </p:txBody>
      </p:sp>
      <p:sp>
        <p:nvSpPr>
          <p:cNvPr id="4" name="Slide Number Placeholder 3"/>
          <p:cNvSpPr>
            <a:spLocks noGrp="1"/>
          </p:cNvSpPr>
          <p:nvPr>
            <p:ph type="sldNum" sz="quarter" idx="5"/>
          </p:nvPr>
        </p:nvSpPr>
        <p:spPr/>
        <p:txBody>
          <a:bodyPr/>
          <a:lstStyle/>
          <a:p>
            <a:fld id="{EEBDA0E2-FEBD-4B65-8F16-724CF984F377}" type="slidenum">
              <a:rPr lang="en-US" smtClean="0"/>
              <a:pPr/>
              <a:t>21</a:t>
            </a:fld>
            <a:endParaRPr lang="en-US"/>
          </a:p>
        </p:txBody>
      </p:sp>
      <p:sp>
        <p:nvSpPr>
          <p:cNvPr id="7" name="Slide Image Placeholder 6">
            <a:extLst>
              <a:ext uri="{FF2B5EF4-FFF2-40B4-BE49-F238E27FC236}">
                <a16:creationId xmlns:a16="http://schemas.microsoft.com/office/drawing/2014/main" id="{E146CB28-5553-E173-2C77-678C289F05AB}"/>
              </a:ext>
            </a:extLst>
          </p:cNvPr>
          <p:cNvSpPr>
            <a:spLocks noGrp="1" noRot="1" noChangeAspect="1"/>
          </p:cNvSpPr>
          <p:nvPr>
            <p:ph type="sldImg"/>
          </p:nvPr>
        </p:nvSpPr>
        <p:spPr>
          <a:xfrm>
            <a:off x="1289050" y="509588"/>
            <a:ext cx="7023100" cy="3951287"/>
          </a:xfrm>
        </p:spPr>
      </p:sp>
    </p:spTree>
    <p:extLst>
      <p:ext uri="{BB962C8B-B14F-4D97-AF65-F5344CB8AC3E}">
        <p14:creationId xmlns:p14="http://schemas.microsoft.com/office/powerpoint/2010/main" val="8795792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22</a:t>
            </a:fld>
            <a:endParaRPr lang="en-US"/>
          </a:p>
        </p:txBody>
      </p:sp>
      <p:sp>
        <p:nvSpPr>
          <p:cNvPr id="6" name="Slide Image Placeholder 5">
            <a:extLst>
              <a:ext uri="{FF2B5EF4-FFF2-40B4-BE49-F238E27FC236}">
                <a16:creationId xmlns:a16="http://schemas.microsoft.com/office/drawing/2014/main" id="{46F518F6-809A-B802-9EAC-3D51A5C328FA}"/>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0FEF3215-A423-8540-399A-C2D13F57C8B1}"/>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7018919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23</a:t>
            </a:fld>
            <a:endParaRPr lang="en-US"/>
          </a:p>
        </p:txBody>
      </p:sp>
      <p:sp>
        <p:nvSpPr>
          <p:cNvPr id="6" name="Slide Image Placeholder 5">
            <a:extLst>
              <a:ext uri="{FF2B5EF4-FFF2-40B4-BE49-F238E27FC236}">
                <a16:creationId xmlns:a16="http://schemas.microsoft.com/office/drawing/2014/main" id="{4B9E7DD4-4987-062A-C523-499C419B4E4F}"/>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CFEF3EB-81BF-DA7A-7A88-AFF2576F59D8}"/>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99850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3</a:t>
            </a:fld>
            <a:endParaRPr lang="en-US"/>
          </a:p>
        </p:txBody>
      </p:sp>
      <p:sp>
        <p:nvSpPr>
          <p:cNvPr id="6" name="Slide Image Placeholder 5">
            <a:extLst>
              <a:ext uri="{FF2B5EF4-FFF2-40B4-BE49-F238E27FC236}">
                <a16:creationId xmlns:a16="http://schemas.microsoft.com/office/drawing/2014/main" id="{3427C766-15CE-0315-B579-5FD9617149F2}"/>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B2247016-D480-2E99-0619-BA31500FDDA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34164698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4</a:t>
            </a:fld>
            <a:endParaRPr lang="en-US"/>
          </a:p>
        </p:txBody>
      </p:sp>
      <p:sp>
        <p:nvSpPr>
          <p:cNvPr id="6" name="Slide Image Placeholder 5">
            <a:extLst>
              <a:ext uri="{FF2B5EF4-FFF2-40B4-BE49-F238E27FC236}">
                <a16:creationId xmlns:a16="http://schemas.microsoft.com/office/drawing/2014/main" id="{71501CE2-9AB1-6311-096C-12C47DFD8423}"/>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8BE791CE-FA3A-BF9C-E311-4794DE1B9157}"/>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865454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bar chart displays count vs. genre from the course </a:t>
            </a:r>
            <a:r>
              <a:rPr lang="en-US" dirty="0" err="1"/>
              <a:t>dataframe</a:t>
            </a:r>
            <a:r>
              <a:rPr lang="en-US" dirty="0"/>
              <a:t>. </a:t>
            </a:r>
          </a:p>
          <a:p>
            <a:r>
              <a:rPr lang="en-US" dirty="0"/>
              <a:t>We can see that backend dev genre is the most occurrence within the dataset whereas </a:t>
            </a:r>
            <a:r>
              <a:rPr lang="en-US" dirty="0" err="1"/>
              <a:t>chatbox</a:t>
            </a:r>
            <a:r>
              <a:rPr lang="en-US" dirty="0"/>
              <a:t> and blockchain have the least occurrences.</a:t>
            </a:r>
          </a:p>
          <a:p>
            <a:r>
              <a:rPr lang="en-CA" dirty="0"/>
              <a:t>We can also see that the count ranges from 4 – 78 with the total sum over 307 (number of courses within the dataset) as expected since there will be some overlap of genre per courses.</a:t>
            </a:r>
          </a:p>
        </p:txBody>
      </p:sp>
      <p:sp>
        <p:nvSpPr>
          <p:cNvPr id="4" name="Slide Number Placeholder 3"/>
          <p:cNvSpPr>
            <a:spLocks noGrp="1"/>
          </p:cNvSpPr>
          <p:nvPr>
            <p:ph type="sldNum" sz="quarter" idx="5"/>
          </p:nvPr>
        </p:nvSpPr>
        <p:spPr/>
        <p:txBody>
          <a:bodyPr/>
          <a:lstStyle/>
          <a:p>
            <a:fld id="{EEBDA0E2-FEBD-4B65-8F16-724CF984F377}" type="slidenum">
              <a:rPr lang="en-US" smtClean="0"/>
              <a:pPr/>
              <a:t>5</a:t>
            </a:fld>
            <a:endParaRPr lang="en-US"/>
          </a:p>
        </p:txBody>
      </p:sp>
      <p:sp>
        <p:nvSpPr>
          <p:cNvPr id="7" name="Slide Image Placeholder 6">
            <a:extLst>
              <a:ext uri="{FF2B5EF4-FFF2-40B4-BE49-F238E27FC236}">
                <a16:creationId xmlns:a16="http://schemas.microsoft.com/office/drawing/2014/main" id="{B38B2191-56C1-6860-A6D4-32245FEA7102}"/>
              </a:ext>
            </a:extLst>
          </p:cNvPr>
          <p:cNvSpPr>
            <a:spLocks noGrp="1" noRot="1" noChangeAspect="1"/>
          </p:cNvSpPr>
          <p:nvPr>
            <p:ph type="sldImg"/>
          </p:nvPr>
        </p:nvSpPr>
        <p:spPr/>
      </p:sp>
    </p:spTree>
    <p:extLst>
      <p:ext uri="{BB962C8B-B14F-4D97-AF65-F5344CB8AC3E}">
        <p14:creationId xmlns:p14="http://schemas.microsoft.com/office/powerpoint/2010/main" val="2225703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This is a histogram of user count vs. course enrolls to observe the distribution. </a:t>
            </a:r>
          </a:p>
          <a:p>
            <a:r>
              <a:rPr lang="en-US" dirty="0"/>
              <a:t>We can see that majority of users only enroll to a single course. </a:t>
            </a:r>
          </a:p>
          <a:p>
            <a:r>
              <a:rPr lang="en-US" dirty="0"/>
              <a:t>however, if they do enroll for more than one, they do seem to continue enrolling to more courses with the curve approaching a plateau toward ~50 enrolls.</a:t>
            </a:r>
          </a:p>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6</a:t>
            </a:fld>
            <a:endParaRPr lang="en-US"/>
          </a:p>
        </p:txBody>
      </p:sp>
      <p:sp>
        <p:nvSpPr>
          <p:cNvPr id="7" name="Slide Image Placeholder 6">
            <a:extLst>
              <a:ext uri="{FF2B5EF4-FFF2-40B4-BE49-F238E27FC236}">
                <a16:creationId xmlns:a16="http://schemas.microsoft.com/office/drawing/2014/main" id="{53650C43-B04F-7F43-9322-17CDF78100E2}"/>
              </a:ext>
            </a:extLst>
          </p:cNvPr>
          <p:cNvSpPr>
            <a:spLocks noGrp="1" noRot="1" noChangeAspect="1"/>
          </p:cNvSpPr>
          <p:nvPr>
            <p:ph type="sldImg"/>
          </p:nvPr>
        </p:nvSpPr>
        <p:spPr/>
      </p:sp>
    </p:spTree>
    <p:extLst>
      <p:ext uri="{BB962C8B-B14F-4D97-AF65-F5344CB8AC3E}">
        <p14:creationId xmlns:p14="http://schemas.microsoft.com/office/powerpoint/2010/main" val="116541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Here we have top 20 most popular courses from the dataset. </a:t>
            </a:r>
          </a:p>
          <a:p>
            <a:r>
              <a:rPr lang="en-US" dirty="0"/>
              <a:t>We can see that python for data science is the most popular course with 14936 enrolls </a:t>
            </a:r>
            <a:r>
              <a:rPr lang="en-CA" dirty="0"/>
              <a:t>followed by introduction to data science with 14477 and big data 101 13291.</a:t>
            </a:r>
          </a:p>
          <a:p>
            <a:r>
              <a:rPr lang="en-US" dirty="0"/>
              <a:t>The 20th popular course is data privacy fundamentals with the enrollment of 3624</a:t>
            </a:r>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7</a:t>
            </a:fld>
            <a:endParaRPr lang="en-US"/>
          </a:p>
        </p:txBody>
      </p:sp>
      <p:sp>
        <p:nvSpPr>
          <p:cNvPr id="7" name="Slide Image Placeholder 6">
            <a:extLst>
              <a:ext uri="{FF2B5EF4-FFF2-40B4-BE49-F238E27FC236}">
                <a16:creationId xmlns:a16="http://schemas.microsoft.com/office/drawing/2014/main" id="{E37F09DE-E115-D92C-DF58-A8C7783CFC10}"/>
              </a:ext>
            </a:extLst>
          </p:cNvPr>
          <p:cNvSpPr>
            <a:spLocks noGrp="1" noRot="1" noChangeAspect="1"/>
          </p:cNvSpPr>
          <p:nvPr>
            <p:ph type="sldImg"/>
          </p:nvPr>
        </p:nvSpPr>
        <p:spPr/>
      </p:sp>
    </p:spTree>
    <p:extLst>
      <p:ext uri="{BB962C8B-B14F-4D97-AF65-F5344CB8AC3E}">
        <p14:creationId xmlns:p14="http://schemas.microsoft.com/office/powerpoint/2010/main" val="496346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dirty="0"/>
              <a:t>The </a:t>
            </a:r>
            <a:r>
              <a:rPr lang="en-US" dirty="0" err="1"/>
              <a:t>wordcloud</a:t>
            </a:r>
            <a:r>
              <a:rPr lang="en-US" dirty="0"/>
              <a:t> of the course titles show the popularity of key words in the course titles such as data science, python, machine learning, and big data.</a:t>
            </a:r>
          </a:p>
          <a:p>
            <a:endParaRPr lang="en-CA" dirty="0"/>
          </a:p>
        </p:txBody>
      </p:sp>
      <p:sp>
        <p:nvSpPr>
          <p:cNvPr id="4" name="Slide Number Placeholder 3"/>
          <p:cNvSpPr>
            <a:spLocks noGrp="1"/>
          </p:cNvSpPr>
          <p:nvPr>
            <p:ph type="sldNum" sz="quarter" idx="5"/>
          </p:nvPr>
        </p:nvSpPr>
        <p:spPr/>
        <p:txBody>
          <a:bodyPr/>
          <a:lstStyle/>
          <a:p>
            <a:fld id="{EEBDA0E2-FEBD-4B65-8F16-724CF984F377}" type="slidenum">
              <a:rPr lang="en-US" smtClean="0"/>
              <a:pPr/>
              <a:t>8</a:t>
            </a:fld>
            <a:endParaRPr lang="en-US"/>
          </a:p>
        </p:txBody>
      </p:sp>
      <p:sp>
        <p:nvSpPr>
          <p:cNvPr id="7" name="Slide Image Placeholder 6">
            <a:extLst>
              <a:ext uri="{FF2B5EF4-FFF2-40B4-BE49-F238E27FC236}">
                <a16:creationId xmlns:a16="http://schemas.microsoft.com/office/drawing/2014/main" id="{EEC593E3-EDBB-7192-4ADC-1200694A045C}"/>
              </a:ext>
            </a:extLst>
          </p:cNvPr>
          <p:cNvSpPr>
            <a:spLocks noGrp="1" noRot="1" noChangeAspect="1"/>
          </p:cNvSpPr>
          <p:nvPr>
            <p:ph type="sldImg"/>
          </p:nvPr>
        </p:nvSpPr>
        <p:spPr/>
      </p:sp>
    </p:spTree>
    <p:extLst>
      <p:ext uri="{BB962C8B-B14F-4D97-AF65-F5344CB8AC3E}">
        <p14:creationId xmlns:p14="http://schemas.microsoft.com/office/powerpoint/2010/main" val="1152475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5"/>
          </p:nvPr>
        </p:nvSpPr>
        <p:spPr/>
        <p:txBody>
          <a:bodyPr/>
          <a:lstStyle/>
          <a:p>
            <a:fld id="{EEBDA0E2-FEBD-4B65-8F16-724CF984F377}" type="slidenum">
              <a:rPr lang="en-US" smtClean="0"/>
              <a:pPr/>
              <a:t>9</a:t>
            </a:fld>
            <a:endParaRPr lang="en-US"/>
          </a:p>
        </p:txBody>
      </p:sp>
      <p:sp>
        <p:nvSpPr>
          <p:cNvPr id="6" name="Slide Image Placeholder 5">
            <a:extLst>
              <a:ext uri="{FF2B5EF4-FFF2-40B4-BE49-F238E27FC236}">
                <a16:creationId xmlns:a16="http://schemas.microsoft.com/office/drawing/2014/main" id="{5214C0A9-44B3-9AA3-CAE1-721CB20C134C}"/>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3BE4A3B5-829E-6B36-B7FD-36FBFEF507E0}"/>
              </a:ext>
            </a:extLst>
          </p:cNvPr>
          <p:cNvSpPr>
            <a:spLocks noGrp="1"/>
          </p:cNvSpPr>
          <p:nvPr>
            <p:ph type="body" idx="1"/>
          </p:nvPr>
        </p:nvSpPr>
        <p:spPr/>
        <p:txBody>
          <a:bodyPr/>
          <a:lstStyle/>
          <a:p>
            <a:endParaRPr lang="en-CA"/>
          </a:p>
        </p:txBody>
      </p:sp>
    </p:spTree>
    <p:extLst>
      <p:ext uri="{BB962C8B-B14F-4D97-AF65-F5344CB8AC3E}">
        <p14:creationId xmlns:p14="http://schemas.microsoft.com/office/powerpoint/2010/main" val="975573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689747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1754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4E5C39-FE1E-4048-9E78-68F07A4195F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949327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4E5C39-FE1E-4048-9E78-68F07A4195F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28446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4E5C39-FE1E-4048-9E78-68F07A4195FB}" type="datetimeFigureOut">
              <a:rPr lang="en-US" smtClean="0"/>
              <a:t>12/20/2023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8362255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4E5C39-FE1E-4048-9E78-68F07A4195FB}" type="datetimeFigureOut">
              <a:rPr lang="en-US" smtClean="0"/>
              <a:t>12/20/2023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7612753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4E5C39-FE1E-4048-9E78-68F07A4195FB}" type="datetimeFigureOut">
              <a:rPr lang="en-US" smtClean="0"/>
              <a:t>12/20/2023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617768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129836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4E5C39-FE1E-4048-9E78-68F07A4195FB}" type="datetimeFigureOut">
              <a:rPr lang="en-US" smtClean="0"/>
              <a:t>12/20/2023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36586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4670729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412517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3720980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323239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12/20/2023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190C97C-0095-2443-AC12-FA4CBA4ACD4D}" type="slidenum">
              <a:rPr lang="en-US" smtClean="0"/>
              <a:pPr/>
              <a:t>‹#›</a:t>
            </a:fld>
            <a:endParaRPr lang="en-US"/>
          </a:p>
        </p:txBody>
      </p:sp>
    </p:spTree>
    <p:extLst>
      <p:ext uri="{BB962C8B-B14F-4D97-AF65-F5344CB8AC3E}">
        <p14:creationId xmlns:p14="http://schemas.microsoft.com/office/powerpoint/2010/main" val="3041631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2680651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4E5C39-FE1E-4048-9E78-68F07A4195FB}" type="datetimeFigureOut">
              <a:rPr lang="en-US" smtClean="0"/>
              <a:t>12/20/2023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2411075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688033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12/20/2023</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12/20/2023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055144939"/>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8.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8.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8.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3094599" y="3023234"/>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545625" y="411467"/>
            <a:ext cx="9157175" cy="1938992"/>
          </a:xfrm>
          <a:prstGeom prst="rect">
            <a:avLst/>
          </a:prstGeom>
          <a:solidFill>
            <a:schemeClr val="bg1">
              <a:alpha val="0"/>
            </a:schemeClr>
          </a:solidFill>
        </p:spPr>
        <p:txBody>
          <a:bodyPr wrap="square" rtlCol="0">
            <a:spAutoFit/>
          </a:bodyPr>
          <a:lstStyle/>
          <a:p>
            <a:r>
              <a:rPr lang="en-US" sz="4000" dirty="0">
                <a:solidFill>
                  <a:srgbClr val="002060"/>
                </a:solidFill>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419434" y="4314715"/>
            <a:ext cx="2514600" cy="830997"/>
          </a:xfrm>
          <a:prstGeom prst="rect">
            <a:avLst/>
          </a:prstGeom>
          <a:noFill/>
        </p:spPr>
        <p:txBody>
          <a:bodyPr wrap="square" lIns="91440" tIns="45720" rIns="91440" bIns="45720" rtlCol="0" anchor="t">
            <a:spAutoFit/>
          </a:bodyPr>
          <a:lstStyle/>
          <a:p>
            <a:r>
              <a:rPr lang="en-US" sz="2400" dirty="0">
                <a:solidFill>
                  <a:srgbClr val="002060"/>
                </a:solidFill>
                <a:latin typeface="Abadi"/>
                <a:ea typeface="SF Pro" pitchFamily="2" charset="0"/>
                <a:cs typeface="SF Pro" pitchFamily="2" charset="0"/>
              </a:rPr>
              <a:t>Young Rha</a:t>
            </a:r>
          </a:p>
          <a:p>
            <a:r>
              <a:rPr lang="en-US" sz="2400" dirty="0">
                <a:solidFill>
                  <a:srgbClr val="002060"/>
                </a:solidFill>
                <a:latin typeface="Abadi" panose="020B0604020104020204" pitchFamily="34" charset="0"/>
                <a:ea typeface="SF Pro" pitchFamily="2" charset="0"/>
                <a:cs typeface="SF Pro" pitchFamily="2" charset="0"/>
              </a:rPr>
              <a:t>2023-12-18</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7829943" y="4720284"/>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7829943" y="4238268"/>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15751" y="4609256"/>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677334" y="242238"/>
            <a:ext cx="8596668" cy="1320800"/>
          </a:xfrm>
        </p:spPr>
        <p:txBody>
          <a:bodyPr>
            <a:normAutofit fontScale="90000"/>
          </a:bodyPr>
          <a:lstStyle/>
          <a:p>
            <a:r>
              <a:rPr lang="en-US" sz="4000" dirty="0">
                <a:solidFill>
                  <a:srgbClr val="002060"/>
                </a:solidFill>
                <a:latin typeface="Abadi"/>
              </a:rPr>
              <a:t>Flowchart of content-based recommender system using user profile and course genres</a:t>
            </a:r>
          </a:p>
        </p:txBody>
      </p:sp>
      <p:sp>
        <p:nvSpPr>
          <p:cNvPr id="45" name="Rounded Rectangle 2">
            <a:extLst>
              <a:ext uri="{FF2B5EF4-FFF2-40B4-BE49-F238E27FC236}">
                <a16:creationId xmlns:a16="http://schemas.microsoft.com/office/drawing/2014/main" id="{BE9F79CB-23F2-49BD-A036-FB4D31D0894E}"/>
              </a:ext>
            </a:extLst>
          </p:cNvPr>
          <p:cNvSpPr/>
          <p:nvPr/>
        </p:nvSpPr>
        <p:spPr>
          <a:xfrm>
            <a:off x="3150780" y="315468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Vectorized Features</a:t>
            </a:r>
          </a:p>
        </p:txBody>
      </p:sp>
      <p:sp>
        <p:nvSpPr>
          <p:cNvPr id="46" name="Rounded Rectangle 8">
            <a:extLst>
              <a:ext uri="{FF2B5EF4-FFF2-40B4-BE49-F238E27FC236}">
                <a16:creationId xmlns:a16="http://schemas.microsoft.com/office/drawing/2014/main" id="{D8D9029E-442B-1C53-C21C-A76927F23207}"/>
              </a:ext>
            </a:extLst>
          </p:cNvPr>
          <p:cNvSpPr/>
          <p:nvPr/>
        </p:nvSpPr>
        <p:spPr>
          <a:xfrm>
            <a:off x="1102523" y="227389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47" name="Rectangle 46">
            <a:extLst>
              <a:ext uri="{FF2B5EF4-FFF2-40B4-BE49-F238E27FC236}">
                <a16:creationId xmlns:a16="http://schemas.microsoft.com/office/drawing/2014/main" id="{868C20E1-1852-73CF-CC91-E2ACD8A019BC}"/>
              </a:ext>
            </a:extLst>
          </p:cNvPr>
          <p:cNvSpPr/>
          <p:nvPr/>
        </p:nvSpPr>
        <p:spPr>
          <a:xfrm>
            <a:off x="1017587" y="3089633"/>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48" name="Rectangle 47">
            <a:extLst>
              <a:ext uri="{FF2B5EF4-FFF2-40B4-BE49-F238E27FC236}">
                <a16:creationId xmlns:a16="http://schemas.microsoft.com/office/drawing/2014/main" id="{BD17BFEF-A2F9-BE40-6AF2-09D56AEE1B4C}"/>
              </a:ext>
            </a:extLst>
          </p:cNvPr>
          <p:cNvSpPr/>
          <p:nvPr/>
        </p:nvSpPr>
        <p:spPr>
          <a:xfrm>
            <a:off x="522393" y="416356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Score</a:t>
            </a:r>
          </a:p>
        </p:txBody>
      </p:sp>
      <p:cxnSp>
        <p:nvCxnSpPr>
          <p:cNvPr id="51" name="Straight Arrow Connector 50">
            <a:extLst>
              <a:ext uri="{FF2B5EF4-FFF2-40B4-BE49-F238E27FC236}">
                <a16:creationId xmlns:a16="http://schemas.microsoft.com/office/drawing/2014/main" id="{6641987B-72A1-E9AA-0695-E76C103E15C7}"/>
              </a:ext>
            </a:extLst>
          </p:cNvPr>
          <p:cNvCxnSpPr>
            <a:stCxn id="46" idx="2"/>
            <a:endCxn id="47" idx="0"/>
          </p:cNvCxnSpPr>
          <p:nvPr/>
        </p:nvCxnSpPr>
        <p:spPr>
          <a:xfrm>
            <a:off x="1925483" y="2822538"/>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9C8B977-72C5-675C-A847-869531DA95DE}"/>
              </a:ext>
            </a:extLst>
          </p:cNvPr>
          <p:cNvCxnSpPr>
            <a:stCxn id="47" idx="3"/>
            <a:endCxn id="45" idx="1"/>
          </p:cNvCxnSpPr>
          <p:nvPr/>
        </p:nvCxnSpPr>
        <p:spPr>
          <a:xfrm>
            <a:off x="2858353" y="3426518"/>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1EF325F-97F7-2DB1-F65D-D5720CB52A48}"/>
              </a:ext>
            </a:extLst>
          </p:cNvPr>
          <p:cNvCxnSpPr>
            <a:stCxn id="45" idx="2"/>
            <a:endCxn id="48" idx="0"/>
          </p:cNvCxnSpPr>
          <p:nvPr/>
        </p:nvCxnSpPr>
        <p:spPr>
          <a:xfrm flipH="1">
            <a:off x="1442776" y="3703320"/>
            <a:ext cx="2530964" cy="4602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8E056A8-6C5F-3E1F-6151-3EA21A41127D}"/>
              </a:ext>
            </a:extLst>
          </p:cNvPr>
          <p:cNvCxnSpPr>
            <a:cxnSpLocks/>
            <a:stCxn id="48" idx="3"/>
            <a:endCxn id="55" idx="1"/>
          </p:cNvCxnSpPr>
          <p:nvPr/>
        </p:nvCxnSpPr>
        <p:spPr>
          <a:xfrm>
            <a:off x="2363159" y="4500451"/>
            <a:ext cx="425189"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Rounded Rectangle 14">
            <a:extLst>
              <a:ext uri="{FF2B5EF4-FFF2-40B4-BE49-F238E27FC236}">
                <a16:creationId xmlns:a16="http://schemas.microsoft.com/office/drawing/2014/main" id="{9BA6B3E7-1868-AF11-0A48-CEBE466F230F}"/>
              </a:ext>
            </a:extLst>
          </p:cNvPr>
          <p:cNvSpPr/>
          <p:nvPr/>
        </p:nvSpPr>
        <p:spPr>
          <a:xfrm>
            <a:off x="2788348" y="4228613"/>
            <a:ext cx="2359368"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 scores</a:t>
            </a:r>
          </a:p>
        </p:txBody>
      </p:sp>
      <p:sp>
        <p:nvSpPr>
          <p:cNvPr id="58" name="Rectangle 57">
            <a:extLst>
              <a:ext uri="{FF2B5EF4-FFF2-40B4-BE49-F238E27FC236}">
                <a16:creationId xmlns:a16="http://schemas.microsoft.com/office/drawing/2014/main" id="{DE37D6CE-0BF5-EB3B-14B9-6772898141E7}"/>
              </a:ext>
            </a:extLst>
          </p:cNvPr>
          <p:cNvSpPr/>
          <p:nvPr/>
        </p:nvSpPr>
        <p:spPr>
          <a:xfrm>
            <a:off x="5441453" y="416835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evaluation</a:t>
            </a:r>
          </a:p>
        </p:txBody>
      </p:sp>
      <p:cxnSp>
        <p:nvCxnSpPr>
          <p:cNvPr id="59" name="Straight Arrow Connector 58">
            <a:extLst>
              <a:ext uri="{FF2B5EF4-FFF2-40B4-BE49-F238E27FC236}">
                <a16:creationId xmlns:a16="http://schemas.microsoft.com/office/drawing/2014/main" id="{975C84CC-71C6-27F3-D087-86C65C081278}"/>
              </a:ext>
            </a:extLst>
          </p:cNvPr>
          <p:cNvCxnSpPr>
            <a:cxnSpLocks/>
            <a:stCxn id="55" idx="3"/>
            <a:endCxn id="58" idx="1"/>
          </p:cNvCxnSpPr>
          <p:nvPr/>
        </p:nvCxnSpPr>
        <p:spPr>
          <a:xfrm>
            <a:off x="5147716" y="4502933"/>
            <a:ext cx="293737" cy="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Rounded Rectangle 14">
            <a:extLst>
              <a:ext uri="{FF2B5EF4-FFF2-40B4-BE49-F238E27FC236}">
                <a16:creationId xmlns:a16="http://schemas.microsoft.com/office/drawing/2014/main" id="{D589B8F1-461F-03BE-893D-D60FCA2DE599}"/>
              </a:ext>
            </a:extLst>
          </p:cNvPr>
          <p:cNvSpPr/>
          <p:nvPr/>
        </p:nvSpPr>
        <p:spPr>
          <a:xfrm>
            <a:off x="7645400" y="4230916"/>
            <a:ext cx="2097727"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Recommendations</a:t>
            </a:r>
          </a:p>
        </p:txBody>
      </p:sp>
      <p:cxnSp>
        <p:nvCxnSpPr>
          <p:cNvPr id="61" name="Straight Arrow Connector 60">
            <a:extLst>
              <a:ext uri="{FF2B5EF4-FFF2-40B4-BE49-F238E27FC236}">
                <a16:creationId xmlns:a16="http://schemas.microsoft.com/office/drawing/2014/main" id="{B63CA14E-44C2-09C8-4EE7-7A4536690935}"/>
              </a:ext>
            </a:extLst>
          </p:cNvPr>
          <p:cNvCxnSpPr>
            <a:cxnSpLocks/>
            <a:stCxn id="58" idx="3"/>
            <a:endCxn id="60" idx="1"/>
          </p:cNvCxnSpPr>
          <p:nvPr/>
        </p:nvCxnSpPr>
        <p:spPr>
          <a:xfrm>
            <a:off x="7282219" y="4505236"/>
            <a:ext cx="3631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7654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Evaluation results of user profile-based recommender system</a:t>
            </a:r>
          </a:p>
        </p:txBody>
      </p:sp>
      <p:pic>
        <p:nvPicPr>
          <p:cNvPr id="11" name="Picture 10">
            <a:extLst>
              <a:ext uri="{FF2B5EF4-FFF2-40B4-BE49-F238E27FC236}">
                <a16:creationId xmlns:a16="http://schemas.microsoft.com/office/drawing/2014/main" id="{09356669-EBD8-06D0-99D7-97A435570EA0}"/>
              </a:ext>
            </a:extLst>
          </p:cNvPr>
          <p:cNvPicPr>
            <a:picLocks noChangeAspect="1"/>
          </p:cNvPicPr>
          <p:nvPr/>
        </p:nvPicPr>
        <p:blipFill>
          <a:blip r:embed="rId3"/>
          <a:stretch>
            <a:fillRect/>
          </a:stretch>
        </p:blipFill>
        <p:spPr>
          <a:xfrm>
            <a:off x="7254840" y="3125633"/>
            <a:ext cx="1397072" cy="2971953"/>
          </a:xfrm>
          <a:prstGeom prst="rect">
            <a:avLst/>
          </a:prstGeom>
        </p:spPr>
      </p:pic>
      <p:pic>
        <p:nvPicPr>
          <p:cNvPr id="9" name="Picture 8">
            <a:extLst>
              <a:ext uri="{FF2B5EF4-FFF2-40B4-BE49-F238E27FC236}">
                <a16:creationId xmlns:a16="http://schemas.microsoft.com/office/drawing/2014/main" id="{B53A6107-77FF-829A-123A-DF8EFB90D19F}"/>
              </a:ext>
            </a:extLst>
          </p:cNvPr>
          <p:cNvPicPr>
            <a:picLocks noChangeAspect="1"/>
          </p:cNvPicPr>
          <p:nvPr/>
        </p:nvPicPr>
        <p:blipFill>
          <a:blip r:embed="rId4"/>
          <a:stretch>
            <a:fillRect/>
          </a:stretch>
        </p:blipFill>
        <p:spPr>
          <a:xfrm>
            <a:off x="677334" y="1873021"/>
            <a:ext cx="6387477" cy="4375380"/>
          </a:xfrm>
          <a:prstGeom prst="rect">
            <a:avLst/>
          </a:prstGeom>
        </p:spPr>
      </p:pic>
      <p:sp>
        <p:nvSpPr>
          <p:cNvPr id="2" name="TextBox 1">
            <a:extLst>
              <a:ext uri="{FF2B5EF4-FFF2-40B4-BE49-F238E27FC236}">
                <a16:creationId xmlns:a16="http://schemas.microsoft.com/office/drawing/2014/main" id="{68F388D9-9BEF-0F70-ACC1-A1B7AEC53A95}"/>
              </a:ext>
            </a:extLst>
          </p:cNvPr>
          <p:cNvSpPr txBox="1"/>
          <p:nvPr/>
        </p:nvSpPr>
        <p:spPr>
          <a:xfrm>
            <a:off x="7161290" y="2242299"/>
            <a:ext cx="1924935" cy="646331"/>
          </a:xfrm>
          <a:prstGeom prst="rect">
            <a:avLst/>
          </a:prstGeom>
          <a:noFill/>
        </p:spPr>
        <p:txBody>
          <a:bodyPr wrap="square" rtlCol="0">
            <a:spAutoFit/>
          </a:bodyPr>
          <a:lstStyle/>
          <a:p>
            <a:r>
              <a:rPr lang="en-US" dirty="0">
                <a:solidFill>
                  <a:srgbClr val="002060"/>
                </a:solidFill>
              </a:rPr>
              <a:t>Top 10 Courses</a:t>
            </a:r>
          </a:p>
          <a:p>
            <a:r>
              <a:rPr lang="en-US" dirty="0">
                <a:solidFill>
                  <a:srgbClr val="002060"/>
                </a:solidFill>
              </a:rPr>
              <a:t>Threshold: 10</a:t>
            </a:r>
            <a:endParaRPr lang="en-CA" dirty="0">
              <a:solidFill>
                <a:srgbClr val="002060"/>
              </a:solidFill>
            </a:endParaRPr>
          </a:p>
        </p:txBody>
      </p:sp>
    </p:spTree>
    <p:extLst>
      <p:ext uri="{BB962C8B-B14F-4D97-AF65-F5344CB8AC3E}">
        <p14:creationId xmlns:p14="http://schemas.microsoft.com/office/powerpoint/2010/main" val="302482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fontScale="90000"/>
          </a:bodyPr>
          <a:lstStyle/>
          <a:p>
            <a:r>
              <a:rPr lang="en-US" sz="4000" dirty="0">
                <a:solidFill>
                  <a:srgbClr val="002060"/>
                </a:solidFill>
                <a:latin typeface="Abadi"/>
              </a:rPr>
              <a:t>Flowchart of content-based recommender system using course similarity</a:t>
            </a:r>
          </a:p>
        </p:txBody>
      </p:sp>
      <p:sp>
        <p:nvSpPr>
          <p:cNvPr id="3" name="Rounded Rectangle 2">
            <a:extLst>
              <a:ext uri="{FF2B5EF4-FFF2-40B4-BE49-F238E27FC236}">
                <a16:creationId xmlns:a16="http://schemas.microsoft.com/office/drawing/2014/main" id="{ACE873DD-5A17-E74A-A176-37DC05AB7D67}"/>
              </a:ext>
            </a:extLst>
          </p:cNvPr>
          <p:cNvSpPr/>
          <p:nvPr/>
        </p:nvSpPr>
        <p:spPr>
          <a:xfrm>
            <a:off x="3013084" y="318809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BoW</a:t>
            </a:r>
            <a:r>
              <a:rPr lang="en-US" dirty="0">
                <a:solidFill>
                  <a:schemeClr val="tx1"/>
                </a:solidFill>
              </a:rPr>
              <a:t> Features</a:t>
            </a:r>
          </a:p>
        </p:txBody>
      </p:sp>
      <p:sp>
        <p:nvSpPr>
          <p:cNvPr id="9" name="Rounded Rectangle 8">
            <a:extLst>
              <a:ext uri="{FF2B5EF4-FFF2-40B4-BE49-F238E27FC236}">
                <a16:creationId xmlns:a16="http://schemas.microsoft.com/office/drawing/2014/main" id="{B10ED2F6-D532-7142-97BA-904FB755E4F3}"/>
              </a:ext>
            </a:extLst>
          </p:cNvPr>
          <p:cNvSpPr/>
          <p:nvPr/>
        </p:nvSpPr>
        <p:spPr>
          <a:xfrm>
            <a:off x="964827" y="230731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0" name="Rectangle 9">
            <a:extLst>
              <a:ext uri="{FF2B5EF4-FFF2-40B4-BE49-F238E27FC236}">
                <a16:creationId xmlns:a16="http://schemas.microsoft.com/office/drawing/2014/main" id="{BC66C45B-081E-7045-A932-30AF89330AF5}"/>
              </a:ext>
            </a:extLst>
          </p:cNvPr>
          <p:cNvSpPr/>
          <p:nvPr/>
        </p:nvSpPr>
        <p:spPr>
          <a:xfrm>
            <a:off x="879891" y="312304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13" name="Rectangle 12">
            <a:extLst>
              <a:ext uri="{FF2B5EF4-FFF2-40B4-BE49-F238E27FC236}">
                <a16:creationId xmlns:a16="http://schemas.microsoft.com/office/drawing/2014/main" id="{80C5FB1C-FC31-DE41-BE2C-756D9E1C96BD}"/>
              </a:ext>
            </a:extLst>
          </p:cNvPr>
          <p:cNvSpPr/>
          <p:nvPr/>
        </p:nvSpPr>
        <p:spPr>
          <a:xfrm>
            <a:off x="843369" y="402997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Calculate Similarity Score</a:t>
            </a:r>
          </a:p>
        </p:txBody>
      </p:sp>
      <p:sp>
        <p:nvSpPr>
          <p:cNvPr id="15" name="Rounded Rectangle 14">
            <a:extLst>
              <a:ext uri="{FF2B5EF4-FFF2-40B4-BE49-F238E27FC236}">
                <a16:creationId xmlns:a16="http://schemas.microsoft.com/office/drawing/2014/main" id="{6B7ACCDB-22AE-FF45-AD32-20FC32228338}"/>
              </a:ext>
            </a:extLst>
          </p:cNvPr>
          <p:cNvSpPr/>
          <p:nvPr/>
        </p:nvSpPr>
        <p:spPr>
          <a:xfrm>
            <a:off x="3165370" y="409253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 Matrix</a:t>
            </a:r>
          </a:p>
        </p:txBody>
      </p:sp>
      <p:sp>
        <p:nvSpPr>
          <p:cNvPr id="2" name="Rectangle 1">
            <a:extLst>
              <a:ext uri="{FF2B5EF4-FFF2-40B4-BE49-F238E27FC236}">
                <a16:creationId xmlns:a16="http://schemas.microsoft.com/office/drawing/2014/main" id="{3D937693-19A2-3782-8F32-3C47749D27E1}"/>
              </a:ext>
            </a:extLst>
          </p:cNvPr>
          <p:cNvSpPr/>
          <p:nvPr/>
        </p:nvSpPr>
        <p:spPr>
          <a:xfrm>
            <a:off x="867404" y="504569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matrix by user course</a:t>
            </a:r>
          </a:p>
        </p:txBody>
      </p:sp>
      <p:cxnSp>
        <p:nvCxnSpPr>
          <p:cNvPr id="8" name="Straight Arrow Connector 7">
            <a:extLst>
              <a:ext uri="{FF2B5EF4-FFF2-40B4-BE49-F238E27FC236}">
                <a16:creationId xmlns:a16="http://schemas.microsoft.com/office/drawing/2014/main" id="{655520F5-F360-0655-E864-643C56E35C87}"/>
              </a:ext>
            </a:extLst>
          </p:cNvPr>
          <p:cNvCxnSpPr>
            <a:stCxn id="9" idx="2"/>
            <a:endCxn id="10" idx="0"/>
          </p:cNvCxnSpPr>
          <p:nvPr/>
        </p:nvCxnSpPr>
        <p:spPr>
          <a:xfrm>
            <a:off x="1787787" y="2855952"/>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70F1EF1-5854-84D8-8677-8A4128D9400B}"/>
              </a:ext>
            </a:extLst>
          </p:cNvPr>
          <p:cNvCxnSpPr>
            <a:stCxn id="10" idx="3"/>
            <a:endCxn id="3" idx="1"/>
          </p:cNvCxnSpPr>
          <p:nvPr/>
        </p:nvCxnSpPr>
        <p:spPr>
          <a:xfrm>
            <a:off x="2720657" y="3459932"/>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516B0BB-CCE2-237B-9707-957884EA701C}"/>
              </a:ext>
            </a:extLst>
          </p:cNvPr>
          <p:cNvCxnSpPr>
            <a:stCxn id="3" idx="2"/>
            <a:endCxn id="13" idx="0"/>
          </p:cNvCxnSpPr>
          <p:nvPr/>
        </p:nvCxnSpPr>
        <p:spPr>
          <a:xfrm flipH="1">
            <a:off x="1763752" y="3736734"/>
            <a:ext cx="2072292" cy="2932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344D15CE-A6DD-C25F-A6CF-210F83EAD267}"/>
              </a:ext>
            </a:extLst>
          </p:cNvPr>
          <p:cNvCxnSpPr>
            <a:stCxn id="13" idx="3"/>
            <a:endCxn id="15" idx="1"/>
          </p:cNvCxnSpPr>
          <p:nvPr/>
        </p:nvCxnSpPr>
        <p:spPr>
          <a:xfrm>
            <a:off x="2684135" y="4366857"/>
            <a:ext cx="481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4">
            <a:extLst>
              <a:ext uri="{FF2B5EF4-FFF2-40B4-BE49-F238E27FC236}">
                <a16:creationId xmlns:a16="http://schemas.microsoft.com/office/drawing/2014/main" id="{9245B6B5-DDEE-586F-C5AC-6453A914DE88}"/>
              </a:ext>
            </a:extLst>
          </p:cNvPr>
          <p:cNvSpPr/>
          <p:nvPr/>
        </p:nvSpPr>
        <p:spPr>
          <a:xfrm>
            <a:off x="3165370" y="510595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Similarity score</a:t>
            </a:r>
          </a:p>
        </p:txBody>
      </p:sp>
      <p:cxnSp>
        <p:nvCxnSpPr>
          <p:cNvPr id="29" name="Straight Arrow Connector 28">
            <a:extLst>
              <a:ext uri="{FF2B5EF4-FFF2-40B4-BE49-F238E27FC236}">
                <a16:creationId xmlns:a16="http://schemas.microsoft.com/office/drawing/2014/main" id="{85D753A3-1FA4-C04B-7A79-FF9534963411}"/>
              </a:ext>
            </a:extLst>
          </p:cNvPr>
          <p:cNvCxnSpPr>
            <a:stCxn id="15" idx="2"/>
            <a:endCxn id="2" idx="0"/>
          </p:cNvCxnSpPr>
          <p:nvPr/>
        </p:nvCxnSpPr>
        <p:spPr>
          <a:xfrm flipH="1">
            <a:off x="1787787" y="4641177"/>
            <a:ext cx="2200543" cy="404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099F7E-1B3E-5E55-50EF-07C318294717}"/>
              </a:ext>
            </a:extLst>
          </p:cNvPr>
          <p:cNvCxnSpPr>
            <a:stCxn id="2" idx="3"/>
            <a:endCxn id="24" idx="1"/>
          </p:cNvCxnSpPr>
          <p:nvPr/>
        </p:nvCxnSpPr>
        <p:spPr>
          <a:xfrm flipV="1">
            <a:off x="2708170" y="5380278"/>
            <a:ext cx="457200" cy="2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36E08F4E-B7F5-6C38-B1B9-7F9C4E387E8C}"/>
              </a:ext>
            </a:extLst>
          </p:cNvPr>
          <p:cNvSpPr/>
          <p:nvPr/>
        </p:nvSpPr>
        <p:spPr>
          <a:xfrm>
            <a:off x="5292525" y="402997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evaluation</a:t>
            </a:r>
          </a:p>
        </p:txBody>
      </p:sp>
      <p:cxnSp>
        <p:nvCxnSpPr>
          <p:cNvPr id="34" name="Straight Arrow Connector 33">
            <a:extLst>
              <a:ext uri="{FF2B5EF4-FFF2-40B4-BE49-F238E27FC236}">
                <a16:creationId xmlns:a16="http://schemas.microsoft.com/office/drawing/2014/main" id="{7DAB7B6B-F207-A1B4-A8A6-A3F371461DD2}"/>
              </a:ext>
            </a:extLst>
          </p:cNvPr>
          <p:cNvCxnSpPr>
            <a:stCxn id="24" idx="3"/>
            <a:endCxn id="32" idx="1"/>
          </p:cNvCxnSpPr>
          <p:nvPr/>
        </p:nvCxnSpPr>
        <p:spPr>
          <a:xfrm flipV="1">
            <a:off x="4811290" y="4366857"/>
            <a:ext cx="481235" cy="10134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14">
            <a:extLst>
              <a:ext uri="{FF2B5EF4-FFF2-40B4-BE49-F238E27FC236}">
                <a16:creationId xmlns:a16="http://schemas.microsoft.com/office/drawing/2014/main" id="{A49C5494-CA55-B511-F0AE-C93088DFEF0E}"/>
              </a:ext>
            </a:extLst>
          </p:cNvPr>
          <p:cNvSpPr/>
          <p:nvPr/>
        </p:nvSpPr>
        <p:spPr>
          <a:xfrm>
            <a:off x="7477298" y="4092537"/>
            <a:ext cx="211690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Recommendations</a:t>
            </a:r>
          </a:p>
        </p:txBody>
      </p:sp>
      <p:cxnSp>
        <p:nvCxnSpPr>
          <p:cNvPr id="37" name="Straight Arrow Connector 36">
            <a:extLst>
              <a:ext uri="{FF2B5EF4-FFF2-40B4-BE49-F238E27FC236}">
                <a16:creationId xmlns:a16="http://schemas.microsoft.com/office/drawing/2014/main" id="{53614C18-ECE4-5F04-D195-8A53661657F7}"/>
              </a:ext>
            </a:extLst>
          </p:cNvPr>
          <p:cNvCxnSpPr>
            <a:cxnSpLocks/>
            <a:stCxn id="32" idx="3"/>
            <a:endCxn id="35" idx="1"/>
          </p:cNvCxnSpPr>
          <p:nvPr/>
        </p:nvCxnSpPr>
        <p:spPr>
          <a:xfrm>
            <a:off x="7133291" y="4366857"/>
            <a:ext cx="34400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15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Evaluation results of course similarity based recommender system</a:t>
            </a:r>
          </a:p>
        </p:txBody>
      </p:sp>
      <p:pic>
        <p:nvPicPr>
          <p:cNvPr id="8" name="Picture 7">
            <a:extLst>
              <a:ext uri="{FF2B5EF4-FFF2-40B4-BE49-F238E27FC236}">
                <a16:creationId xmlns:a16="http://schemas.microsoft.com/office/drawing/2014/main" id="{8F0773CA-2C6E-8026-3EEA-BCA0C2C682AD}"/>
              </a:ext>
            </a:extLst>
          </p:cNvPr>
          <p:cNvPicPr>
            <a:picLocks noChangeAspect="1"/>
          </p:cNvPicPr>
          <p:nvPr/>
        </p:nvPicPr>
        <p:blipFill>
          <a:blip r:embed="rId3"/>
          <a:stretch>
            <a:fillRect/>
          </a:stretch>
        </p:blipFill>
        <p:spPr>
          <a:xfrm>
            <a:off x="6278976" y="2777811"/>
            <a:ext cx="1339919" cy="2971953"/>
          </a:xfrm>
          <a:prstGeom prst="rect">
            <a:avLst/>
          </a:prstGeom>
        </p:spPr>
      </p:pic>
      <p:pic>
        <p:nvPicPr>
          <p:cNvPr id="5" name="Picture 4">
            <a:extLst>
              <a:ext uri="{FF2B5EF4-FFF2-40B4-BE49-F238E27FC236}">
                <a16:creationId xmlns:a16="http://schemas.microsoft.com/office/drawing/2014/main" id="{FA305C68-8E7F-D793-E2BF-316895D2C10E}"/>
              </a:ext>
            </a:extLst>
          </p:cNvPr>
          <p:cNvPicPr>
            <a:picLocks noChangeAspect="1"/>
          </p:cNvPicPr>
          <p:nvPr/>
        </p:nvPicPr>
        <p:blipFill>
          <a:blip r:embed="rId4"/>
          <a:stretch>
            <a:fillRect/>
          </a:stretch>
        </p:blipFill>
        <p:spPr>
          <a:xfrm>
            <a:off x="1076207" y="1936599"/>
            <a:ext cx="4591286" cy="4426177"/>
          </a:xfrm>
          <a:prstGeom prst="rect">
            <a:avLst/>
          </a:prstGeom>
        </p:spPr>
      </p:pic>
      <p:sp>
        <p:nvSpPr>
          <p:cNvPr id="9" name="TextBox 8">
            <a:extLst>
              <a:ext uri="{FF2B5EF4-FFF2-40B4-BE49-F238E27FC236}">
                <a16:creationId xmlns:a16="http://schemas.microsoft.com/office/drawing/2014/main" id="{8F34A7C9-1F67-68DE-578D-71B91F9976D1}"/>
              </a:ext>
            </a:extLst>
          </p:cNvPr>
          <p:cNvSpPr txBox="1"/>
          <p:nvPr/>
        </p:nvSpPr>
        <p:spPr>
          <a:xfrm>
            <a:off x="6213447" y="2030940"/>
            <a:ext cx="2514600" cy="646331"/>
          </a:xfrm>
          <a:prstGeom prst="rect">
            <a:avLst/>
          </a:prstGeom>
          <a:noFill/>
        </p:spPr>
        <p:txBody>
          <a:bodyPr wrap="square" rtlCol="0">
            <a:spAutoFit/>
          </a:bodyPr>
          <a:lstStyle/>
          <a:p>
            <a:r>
              <a:rPr lang="en-US" dirty="0">
                <a:solidFill>
                  <a:srgbClr val="002060"/>
                </a:solidFill>
              </a:rPr>
              <a:t>Top 10 courses</a:t>
            </a:r>
          </a:p>
          <a:p>
            <a:r>
              <a:rPr lang="en-US" dirty="0">
                <a:solidFill>
                  <a:srgbClr val="002060"/>
                </a:solidFill>
              </a:rPr>
              <a:t>Threshold: 0.6</a:t>
            </a:r>
            <a:endParaRPr lang="en-CA" dirty="0">
              <a:solidFill>
                <a:srgbClr val="002060"/>
              </a:solidFill>
            </a:endParaRPr>
          </a:p>
        </p:txBody>
      </p:sp>
    </p:spTree>
    <p:extLst>
      <p:ext uri="{BB962C8B-B14F-4D97-AF65-F5344CB8AC3E}">
        <p14:creationId xmlns:p14="http://schemas.microsoft.com/office/powerpoint/2010/main" val="3676389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Flowchart of clustering-based recommender system</a:t>
            </a:r>
          </a:p>
        </p:txBody>
      </p:sp>
      <p:sp>
        <p:nvSpPr>
          <p:cNvPr id="7" name="Rounded Rectangle 2">
            <a:extLst>
              <a:ext uri="{FF2B5EF4-FFF2-40B4-BE49-F238E27FC236}">
                <a16:creationId xmlns:a16="http://schemas.microsoft.com/office/drawing/2014/main" id="{5F9C9C7D-9B92-9C35-D5B1-B581D087A901}"/>
              </a:ext>
            </a:extLst>
          </p:cNvPr>
          <p:cNvSpPr/>
          <p:nvPr/>
        </p:nvSpPr>
        <p:spPr>
          <a:xfrm>
            <a:off x="2879415" y="3127489"/>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Scaled dataset</a:t>
            </a:r>
          </a:p>
        </p:txBody>
      </p:sp>
      <p:sp>
        <p:nvSpPr>
          <p:cNvPr id="8" name="Rounded Rectangle 8">
            <a:extLst>
              <a:ext uri="{FF2B5EF4-FFF2-40B4-BE49-F238E27FC236}">
                <a16:creationId xmlns:a16="http://schemas.microsoft.com/office/drawing/2014/main" id="{247622EA-29DC-949D-2A94-78E414173F4C}"/>
              </a:ext>
            </a:extLst>
          </p:cNvPr>
          <p:cNvSpPr/>
          <p:nvPr/>
        </p:nvSpPr>
        <p:spPr>
          <a:xfrm>
            <a:off x="831158" y="2246707"/>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1" name="Rectangle 10">
            <a:extLst>
              <a:ext uri="{FF2B5EF4-FFF2-40B4-BE49-F238E27FC236}">
                <a16:creationId xmlns:a16="http://schemas.microsoft.com/office/drawing/2014/main" id="{D3154E94-9D56-54C4-2180-549D56084A26}"/>
              </a:ext>
            </a:extLst>
          </p:cNvPr>
          <p:cNvSpPr/>
          <p:nvPr/>
        </p:nvSpPr>
        <p:spPr>
          <a:xfrm>
            <a:off x="746222" y="306244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sp>
        <p:nvSpPr>
          <p:cNvPr id="17" name="Rectangle 16">
            <a:extLst>
              <a:ext uri="{FF2B5EF4-FFF2-40B4-BE49-F238E27FC236}">
                <a16:creationId xmlns:a16="http://schemas.microsoft.com/office/drawing/2014/main" id="{CAC99283-2BDD-969F-A5B3-46BC4A651B12}"/>
              </a:ext>
            </a:extLst>
          </p:cNvPr>
          <p:cNvSpPr/>
          <p:nvPr/>
        </p:nvSpPr>
        <p:spPr>
          <a:xfrm>
            <a:off x="733735" y="39972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18" name="Rounded Rectangle 14">
            <a:extLst>
              <a:ext uri="{FF2B5EF4-FFF2-40B4-BE49-F238E27FC236}">
                <a16:creationId xmlns:a16="http://schemas.microsoft.com/office/drawing/2014/main" id="{B2B5582B-DA75-DD0D-45C5-573DFEECFB09}"/>
              </a:ext>
            </a:extLst>
          </p:cNvPr>
          <p:cNvSpPr/>
          <p:nvPr/>
        </p:nvSpPr>
        <p:spPr>
          <a:xfrm>
            <a:off x="3055736" y="40598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9" name="Rectangle 18">
            <a:extLst>
              <a:ext uri="{FF2B5EF4-FFF2-40B4-BE49-F238E27FC236}">
                <a16:creationId xmlns:a16="http://schemas.microsoft.com/office/drawing/2014/main" id="{1EB484A2-236E-D992-6FFA-0877CDB58DCF}"/>
              </a:ext>
            </a:extLst>
          </p:cNvPr>
          <p:cNvSpPr/>
          <p:nvPr/>
        </p:nvSpPr>
        <p:spPr>
          <a:xfrm>
            <a:off x="733038" y="497775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Search Cluster</a:t>
            </a:r>
          </a:p>
        </p:txBody>
      </p:sp>
      <p:cxnSp>
        <p:nvCxnSpPr>
          <p:cNvPr id="20" name="Straight Arrow Connector 19">
            <a:extLst>
              <a:ext uri="{FF2B5EF4-FFF2-40B4-BE49-F238E27FC236}">
                <a16:creationId xmlns:a16="http://schemas.microsoft.com/office/drawing/2014/main" id="{0E21AD88-33BF-82BD-EE41-63EB8F6FF593}"/>
              </a:ext>
            </a:extLst>
          </p:cNvPr>
          <p:cNvCxnSpPr>
            <a:stCxn id="8" idx="2"/>
            <a:endCxn id="11" idx="0"/>
          </p:cNvCxnSpPr>
          <p:nvPr/>
        </p:nvCxnSpPr>
        <p:spPr>
          <a:xfrm>
            <a:off x="1654118" y="2795347"/>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0607314-3194-C9A7-A049-834A164A306C}"/>
              </a:ext>
            </a:extLst>
          </p:cNvPr>
          <p:cNvCxnSpPr>
            <a:stCxn id="11" idx="3"/>
            <a:endCxn id="7" idx="1"/>
          </p:cNvCxnSpPr>
          <p:nvPr/>
        </p:nvCxnSpPr>
        <p:spPr>
          <a:xfrm>
            <a:off x="2586988" y="3399327"/>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CBEE0C3-D489-1940-DEE2-2DD497E06ABA}"/>
              </a:ext>
            </a:extLst>
          </p:cNvPr>
          <p:cNvCxnSpPr>
            <a:stCxn id="7" idx="2"/>
            <a:endCxn id="17" idx="0"/>
          </p:cNvCxnSpPr>
          <p:nvPr/>
        </p:nvCxnSpPr>
        <p:spPr>
          <a:xfrm flipH="1">
            <a:off x="1654118" y="3676129"/>
            <a:ext cx="2048257" cy="321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78F6730-CAE5-431F-5884-71C654F50A17}"/>
              </a:ext>
            </a:extLst>
          </p:cNvPr>
          <p:cNvCxnSpPr>
            <a:stCxn id="17" idx="3"/>
            <a:endCxn id="18" idx="1"/>
          </p:cNvCxnSpPr>
          <p:nvPr/>
        </p:nvCxnSpPr>
        <p:spPr>
          <a:xfrm>
            <a:off x="2574501" y="4334160"/>
            <a:ext cx="4812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4">
            <a:extLst>
              <a:ext uri="{FF2B5EF4-FFF2-40B4-BE49-F238E27FC236}">
                <a16:creationId xmlns:a16="http://schemas.microsoft.com/office/drawing/2014/main" id="{E7C95A87-6522-0E72-BEA6-CA2DA7E381E9}"/>
              </a:ext>
            </a:extLst>
          </p:cNvPr>
          <p:cNvSpPr/>
          <p:nvPr/>
        </p:nvSpPr>
        <p:spPr>
          <a:xfrm>
            <a:off x="3055736" y="5045651"/>
            <a:ext cx="233680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Courses within matching cluster</a:t>
            </a:r>
          </a:p>
        </p:txBody>
      </p:sp>
      <p:cxnSp>
        <p:nvCxnSpPr>
          <p:cNvPr id="25" name="Straight Arrow Connector 24">
            <a:extLst>
              <a:ext uri="{FF2B5EF4-FFF2-40B4-BE49-F238E27FC236}">
                <a16:creationId xmlns:a16="http://schemas.microsoft.com/office/drawing/2014/main" id="{93682F91-0F4F-AD93-7046-AC70CC4767FB}"/>
              </a:ext>
            </a:extLst>
          </p:cNvPr>
          <p:cNvCxnSpPr>
            <a:stCxn id="18" idx="2"/>
            <a:endCxn id="19" idx="0"/>
          </p:cNvCxnSpPr>
          <p:nvPr/>
        </p:nvCxnSpPr>
        <p:spPr>
          <a:xfrm flipH="1">
            <a:off x="1653421" y="4608480"/>
            <a:ext cx="2225275" cy="3692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878C743-75B9-861E-FBBC-D918F72FA3BC}"/>
              </a:ext>
            </a:extLst>
          </p:cNvPr>
          <p:cNvCxnSpPr>
            <a:cxnSpLocks/>
            <a:stCxn id="19" idx="3"/>
            <a:endCxn id="24" idx="1"/>
          </p:cNvCxnSpPr>
          <p:nvPr/>
        </p:nvCxnSpPr>
        <p:spPr>
          <a:xfrm>
            <a:off x="2573804" y="5314635"/>
            <a:ext cx="481932" cy="53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40A1AE0-C481-912F-2279-6628E258F06D}"/>
              </a:ext>
            </a:extLst>
          </p:cNvPr>
          <p:cNvSpPr/>
          <p:nvPr/>
        </p:nvSpPr>
        <p:spPr>
          <a:xfrm>
            <a:off x="5612891" y="3725438"/>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Threshold evaluation</a:t>
            </a:r>
          </a:p>
        </p:txBody>
      </p:sp>
      <p:cxnSp>
        <p:nvCxnSpPr>
          <p:cNvPr id="28" name="Straight Arrow Connector 27">
            <a:extLst>
              <a:ext uri="{FF2B5EF4-FFF2-40B4-BE49-F238E27FC236}">
                <a16:creationId xmlns:a16="http://schemas.microsoft.com/office/drawing/2014/main" id="{099D4A96-180A-A741-620A-76CC4E43E52E}"/>
              </a:ext>
            </a:extLst>
          </p:cNvPr>
          <p:cNvCxnSpPr>
            <a:cxnSpLocks/>
            <a:stCxn id="24" idx="3"/>
            <a:endCxn id="27" idx="1"/>
          </p:cNvCxnSpPr>
          <p:nvPr/>
        </p:nvCxnSpPr>
        <p:spPr>
          <a:xfrm flipV="1">
            <a:off x="5392536" y="4062323"/>
            <a:ext cx="220355" cy="1257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14">
            <a:extLst>
              <a:ext uri="{FF2B5EF4-FFF2-40B4-BE49-F238E27FC236}">
                <a16:creationId xmlns:a16="http://schemas.microsoft.com/office/drawing/2014/main" id="{F97E3416-5A01-E5BA-CE18-52A0B63F01E6}"/>
              </a:ext>
            </a:extLst>
          </p:cNvPr>
          <p:cNvSpPr/>
          <p:nvPr/>
        </p:nvSpPr>
        <p:spPr>
          <a:xfrm>
            <a:off x="7802808" y="3788003"/>
            <a:ext cx="2111758"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Recommendations</a:t>
            </a:r>
          </a:p>
        </p:txBody>
      </p:sp>
      <p:cxnSp>
        <p:nvCxnSpPr>
          <p:cNvPr id="30" name="Straight Arrow Connector 29">
            <a:extLst>
              <a:ext uri="{FF2B5EF4-FFF2-40B4-BE49-F238E27FC236}">
                <a16:creationId xmlns:a16="http://schemas.microsoft.com/office/drawing/2014/main" id="{154B8109-8C14-668F-081D-56FEB53D3B60}"/>
              </a:ext>
            </a:extLst>
          </p:cNvPr>
          <p:cNvCxnSpPr>
            <a:cxnSpLocks/>
            <a:stCxn id="27" idx="3"/>
            <a:endCxn id="29" idx="1"/>
          </p:cNvCxnSpPr>
          <p:nvPr/>
        </p:nvCxnSpPr>
        <p:spPr>
          <a:xfrm>
            <a:off x="7453657" y="4062323"/>
            <a:ext cx="3491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2581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Evaluation results of clustering-based recommender system</a:t>
            </a:r>
          </a:p>
        </p:txBody>
      </p:sp>
      <p:pic>
        <p:nvPicPr>
          <p:cNvPr id="8" name="Picture 7">
            <a:extLst>
              <a:ext uri="{FF2B5EF4-FFF2-40B4-BE49-F238E27FC236}">
                <a16:creationId xmlns:a16="http://schemas.microsoft.com/office/drawing/2014/main" id="{006D12DB-0125-24EE-031D-46412BE2F54F}"/>
              </a:ext>
            </a:extLst>
          </p:cNvPr>
          <p:cNvPicPr>
            <a:picLocks noChangeAspect="1"/>
          </p:cNvPicPr>
          <p:nvPr/>
        </p:nvPicPr>
        <p:blipFill>
          <a:blip r:embed="rId3"/>
          <a:stretch>
            <a:fillRect/>
          </a:stretch>
        </p:blipFill>
        <p:spPr>
          <a:xfrm>
            <a:off x="6421120" y="3354244"/>
            <a:ext cx="1476183" cy="3110125"/>
          </a:xfrm>
          <a:prstGeom prst="rect">
            <a:avLst/>
          </a:prstGeom>
        </p:spPr>
      </p:pic>
      <p:pic>
        <p:nvPicPr>
          <p:cNvPr id="5" name="Picture 4">
            <a:extLst>
              <a:ext uri="{FF2B5EF4-FFF2-40B4-BE49-F238E27FC236}">
                <a16:creationId xmlns:a16="http://schemas.microsoft.com/office/drawing/2014/main" id="{4FDDE3AA-63F5-149A-406E-04DB2B9C3495}"/>
              </a:ext>
            </a:extLst>
          </p:cNvPr>
          <p:cNvPicPr>
            <a:picLocks noChangeAspect="1"/>
          </p:cNvPicPr>
          <p:nvPr/>
        </p:nvPicPr>
        <p:blipFill>
          <a:blip r:embed="rId4"/>
          <a:stretch>
            <a:fillRect/>
          </a:stretch>
        </p:blipFill>
        <p:spPr>
          <a:xfrm>
            <a:off x="1123809" y="3429000"/>
            <a:ext cx="3835541" cy="2960614"/>
          </a:xfrm>
          <a:prstGeom prst="rect">
            <a:avLst/>
          </a:prstGeom>
        </p:spPr>
      </p:pic>
      <p:sp>
        <p:nvSpPr>
          <p:cNvPr id="2" name="TextBox 1">
            <a:extLst>
              <a:ext uri="{FF2B5EF4-FFF2-40B4-BE49-F238E27FC236}">
                <a16:creationId xmlns:a16="http://schemas.microsoft.com/office/drawing/2014/main" id="{952CE6B2-44BB-EC97-72E7-E632FF90FE12}"/>
              </a:ext>
            </a:extLst>
          </p:cNvPr>
          <p:cNvSpPr txBox="1"/>
          <p:nvPr/>
        </p:nvSpPr>
        <p:spPr>
          <a:xfrm>
            <a:off x="1432912" y="2505670"/>
            <a:ext cx="3217334" cy="923330"/>
          </a:xfrm>
          <a:prstGeom prst="rect">
            <a:avLst/>
          </a:prstGeom>
          <a:noFill/>
        </p:spPr>
        <p:txBody>
          <a:bodyPr wrap="square" rtlCol="0">
            <a:spAutoFit/>
          </a:bodyPr>
          <a:lstStyle/>
          <a:p>
            <a:pPr marL="0" indent="0">
              <a:buFont typeface="Arial" panose="020B0604020202020204" pitchFamily="34" charset="0"/>
              <a:buNone/>
            </a:pPr>
            <a:r>
              <a:rPr lang="en-US" sz="1800" dirty="0">
                <a:solidFill>
                  <a:srgbClr val="002060"/>
                </a:solidFill>
                <a:cs typeface="Calibri"/>
              </a:rPr>
              <a:t>K-Means: </a:t>
            </a:r>
            <a:r>
              <a:rPr lang="en-US" sz="1800" dirty="0" err="1">
                <a:solidFill>
                  <a:srgbClr val="002060"/>
                </a:solidFill>
                <a:cs typeface="Calibri"/>
              </a:rPr>
              <a:t>n_clusters</a:t>
            </a:r>
            <a:r>
              <a:rPr lang="en-US" sz="1800" dirty="0">
                <a:solidFill>
                  <a:srgbClr val="002060"/>
                </a:solidFill>
                <a:cs typeface="Calibri"/>
              </a:rPr>
              <a:t> = 15</a:t>
            </a:r>
          </a:p>
          <a:p>
            <a:pPr marL="0" indent="0">
              <a:buFont typeface="Arial" panose="020B0604020202020204" pitchFamily="34" charset="0"/>
              <a:buNone/>
            </a:pPr>
            <a:r>
              <a:rPr lang="en-US" sz="1800" dirty="0">
                <a:solidFill>
                  <a:srgbClr val="002060"/>
                </a:solidFill>
                <a:cs typeface="Calibri"/>
              </a:rPr>
              <a:t>PCA: </a:t>
            </a:r>
            <a:r>
              <a:rPr lang="en-US" sz="1800" dirty="0" err="1">
                <a:solidFill>
                  <a:srgbClr val="002060"/>
                </a:solidFill>
                <a:cs typeface="Calibri"/>
              </a:rPr>
              <a:t>n_components</a:t>
            </a:r>
            <a:r>
              <a:rPr lang="en-US" sz="1800" dirty="0">
                <a:solidFill>
                  <a:srgbClr val="002060"/>
                </a:solidFill>
                <a:cs typeface="Calibri"/>
              </a:rPr>
              <a:t>: 9</a:t>
            </a:r>
          </a:p>
          <a:p>
            <a:endParaRPr lang="en-CA" dirty="0"/>
          </a:p>
        </p:txBody>
      </p:sp>
      <p:sp>
        <p:nvSpPr>
          <p:cNvPr id="3" name="TextBox 2">
            <a:extLst>
              <a:ext uri="{FF2B5EF4-FFF2-40B4-BE49-F238E27FC236}">
                <a16:creationId xmlns:a16="http://schemas.microsoft.com/office/drawing/2014/main" id="{B76C8B18-0EA8-E33F-B40F-A899F34E8515}"/>
              </a:ext>
            </a:extLst>
          </p:cNvPr>
          <p:cNvSpPr txBox="1"/>
          <p:nvPr/>
        </p:nvSpPr>
        <p:spPr>
          <a:xfrm>
            <a:off x="6421120" y="2505670"/>
            <a:ext cx="2546773" cy="646331"/>
          </a:xfrm>
          <a:prstGeom prst="rect">
            <a:avLst/>
          </a:prstGeom>
          <a:noFill/>
        </p:spPr>
        <p:txBody>
          <a:bodyPr wrap="square" rtlCol="0">
            <a:spAutoFit/>
          </a:bodyPr>
          <a:lstStyle/>
          <a:p>
            <a:r>
              <a:rPr lang="en-US" dirty="0">
                <a:solidFill>
                  <a:srgbClr val="002060"/>
                </a:solidFill>
              </a:rPr>
              <a:t>Top 10 Courses</a:t>
            </a:r>
          </a:p>
          <a:p>
            <a:r>
              <a:rPr lang="en-US" dirty="0">
                <a:solidFill>
                  <a:srgbClr val="002060"/>
                </a:solidFill>
              </a:rPr>
              <a:t>Threshold: 50</a:t>
            </a:r>
          </a:p>
        </p:txBody>
      </p:sp>
    </p:spTree>
    <p:extLst>
      <p:ext uri="{BB962C8B-B14F-4D97-AF65-F5344CB8AC3E}">
        <p14:creationId xmlns:p14="http://schemas.microsoft.com/office/powerpoint/2010/main" val="359085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rgbClr val="002060"/>
                </a:solidFill>
                <a:latin typeface="Abadi"/>
              </a:rPr>
              <a:t>Collaborative-filtering Recommender System using Supervised Learning</a:t>
            </a:r>
            <a:endParaRPr lang="en-US" dirty="0">
              <a:solidFill>
                <a:srgbClr val="002060"/>
              </a:solidFill>
            </a:endParaRPr>
          </a:p>
        </p:txBody>
      </p:sp>
    </p:spTree>
    <p:extLst>
      <p:ext uri="{BB962C8B-B14F-4D97-AF65-F5344CB8AC3E}">
        <p14:creationId xmlns:p14="http://schemas.microsoft.com/office/powerpoint/2010/main" val="498572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Flowchart of KNN based recommender system</a:t>
            </a:r>
          </a:p>
        </p:txBody>
      </p:sp>
      <p:sp>
        <p:nvSpPr>
          <p:cNvPr id="7" name="Rounded Rectangle 2">
            <a:extLst>
              <a:ext uri="{FF2B5EF4-FFF2-40B4-BE49-F238E27FC236}">
                <a16:creationId xmlns:a16="http://schemas.microsoft.com/office/drawing/2014/main" id="{F8189B7F-197D-D3BE-A794-7B133A842834}"/>
              </a:ext>
            </a:extLst>
          </p:cNvPr>
          <p:cNvSpPr/>
          <p:nvPr/>
        </p:nvSpPr>
        <p:spPr>
          <a:xfrm>
            <a:off x="2947008" y="335982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a:t>
            </a:r>
          </a:p>
        </p:txBody>
      </p:sp>
      <p:sp>
        <p:nvSpPr>
          <p:cNvPr id="8" name="Rounded Rectangle 8">
            <a:extLst>
              <a:ext uri="{FF2B5EF4-FFF2-40B4-BE49-F238E27FC236}">
                <a16:creationId xmlns:a16="http://schemas.microsoft.com/office/drawing/2014/main" id="{CE8E12E4-378F-998A-7AE2-945BD3235A05}"/>
              </a:ext>
            </a:extLst>
          </p:cNvPr>
          <p:cNvSpPr/>
          <p:nvPr/>
        </p:nvSpPr>
        <p:spPr>
          <a:xfrm>
            <a:off x="898751" y="2479040"/>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1" name="Rectangle 10">
            <a:extLst>
              <a:ext uri="{FF2B5EF4-FFF2-40B4-BE49-F238E27FC236}">
                <a16:creationId xmlns:a16="http://schemas.microsoft.com/office/drawing/2014/main" id="{B83E11E3-98AA-3346-A51C-DAE4FC050340}"/>
              </a:ext>
            </a:extLst>
          </p:cNvPr>
          <p:cNvSpPr/>
          <p:nvPr/>
        </p:nvSpPr>
        <p:spPr>
          <a:xfrm>
            <a:off x="813815" y="3294775"/>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sp>
        <p:nvSpPr>
          <p:cNvPr id="17" name="Rectangle 16">
            <a:extLst>
              <a:ext uri="{FF2B5EF4-FFF2-40B4-BE49-F238E27FC236}">
                <a16:creationId xmlns:a16="http://schemas.microsoft.com/office/drawing/2014/main" id="{4535771B-7730-D55F-A809-6FF6D2F7C8DE}"/>
              </a:ext>
            </a:extLst>
          </p:cNvPr>
          <p:cNvSpPr/>
          <p:nvPr/>
        </p:nvSpPr>
        <p:spPr>
          <a:xfrm>
            <a:off x="792107" y="424246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18" name="Rounded Rectangle 14">
            <a:extLst>
              <a:ext uri="{FF2B5EF4-FFF2-40B4-BE49-F238E27FC236}">
                <a16:creationId xmlns:a16="http://schemas.microsoft.com/office/drawing/2014/main" id="{C8CA77C2-D1FE-7181-91E4-61E222AA2DFA}"/>
              </a:ext>
            </a:extLst>
          </p:cNvPr>
          <p:cNvSpPr/>
          <p:nvPr/>
        </p:nvSpPr>
        <p:spPr>
          <a:xfrm>
            <a:off x="3013760" y="4294788"/>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9" name="Rectangle 18">
            <a:extLst>
              <a:ext uri="{FF2B5EF4-FFF2-40B4-BE49-F238E27FC236}">
                <a16:creationId xmlns:a16="http://schemas.microsoft.com/office/drawing/2014/main" id="{175C9148-B444-DE98-6372-C8DD0314AA51}"/>
              </a:ext>
            </a:extLst>
          </p:cNvPr>
          <p:cNvSpPr/>
          <p:nvPr/>
        </p:nvSpPr>
        <p:spPr>
          <a:xfrm>
            <a:off x="810691" y="5209036"/>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 KNN Model</a:t>
            </a:r>
          </a:p>
        </p:txBody>
      </p:sp>
      <p:cxnSp>
        <p:nvCxnSpPr>
          <p:cNvPr id="20" name="Straight Arrow Connector 19">
            <a:extLst>
              <a:ext uri="{FF2B5EF4-FFF2-40B4-BE49-F238E27FC236}">
                <a16:creationId xmlns:a16="http://schemas.microsoft.com/office/drawing/2014/main" id="{5DCC436C-8E41-DA33-E5A3-238EA47E9160}"/>
              </a:ext>
            </a:extLst>
          </p:cNvPr>
          <p:cNvCxnSpPr>
            <a:stCxn id="8" idx="2"/>
            <a:endCxn id="11" idx="0"/>
          </p:cNvCxnSpPr>
          <p:nvPr/>
        </p:nvCxnSpPr>
        <p:spPr>
          <a:xfrm>
            <a:off x="1721711" y="3027680"/>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817B90E-9ECE-10B4-A570-4246560DC04D}"/>
              </a:ext>
            </a:extLst>
          </p:cNvPr>
          <p:cNvCxnSpPr>
            <a:stCxn id="11" idx="3"/>
            <a:endCxn id="7" idx="1"/>
          </p:cNvCxnSpPr>
          <p:nvPr/>
        </p:nvCxnSpPr>
        <p:spPr>
          <a:xfrm>
            <a:off x="2654581" y="3631660"/>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F9535E2-A447-8D94-5BD2-2E2C41799715}"/>
              </a:ext>
            </a:extLst>
          </p:cNvPr>
          <p:cNvCxnSpPr>
            <a:stCxn id="7" idx="2"/>
            <a:endCxn id="17" idx="0"/>
          </p:cNvCxnSpPr>
          <p:nvPr/>
        </p:nvCxnSpPr>
        <p:spPr>
          <a:xfrm flipH="1">
            <a:off x="1712490" y="3908462"/>
            <a:ext cx="2057478" cy="33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7A93F44-B3DD-3A53-F444-9656B2904290}"/>
              </a:ext>
            </a:extLst>
          </p:cNvPr>
          <p:cNvCxnSpPr>
            <a:stCxn id="17" idx="3"/>
            <a:endCxn id="18" idx="1"/>
          </p:cNvCxnSpPr>
          <p:nvPr/>
        </p:nvCxnSpPr>
        <p:spPr>
          <a:xfrm flipV="1">
            <a:off x="2632873" y="4569108"/>
            <a:ext cx="380887" cy="1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4">
            <a:extLst>
              <a:ext uri="{FF2B5EF4-FFF2-40B4-BE49-F238E27FC236}">
                <a16:creationId xmlns:a16="http://schemas.microsoft.com/office/drawing/2014/main" id="{1D3E0487-6C3E-A00F-459D-A9C6AC445B3C}"/>
              </a:ext>
            </a:extLst>
          </p:cNvPr>
          <p:cNvSpPr/>
          <p:nvPr/>
        </p:nvSpPr>
        <p:spPr>
          <a:xfrm>
            <a:off x="3076275" y="5273540"/>
            <a:ext cx="1782315"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Trained Model</a:t>
            </a:r>
          </a:p>
        </p:txBody>
      </p:sp>
      <p:cxnSp>
        <p:nvCxnSpPr>
          <p:cNvPr id="25" name="Straight Arrow Connector 24">
            <a:extLst>
              <a:ext uri="{FF2B5EF4-FFF2-40B4-BE49-F238E27FC236}">
                <a16:creationId xmlns:a16="http://schemas.microsoft.com/office/drawing/2014/main" id="{1DC4ABEB-AFC2-8CFF-A569-37B3F1837FF0}"/>
              </a:ext>
            </a:extLst>
          </p:cNvPr>
          <p:cNvCxnSpPr>
            <a:stCxn id="18" idx="2"/>
            <a:endCxn id="19" idx="0"/>
          </p:cNvCxnSpPr>
          <p:nvPr/>
        </p:nvCxnSpPr>
        <p:spPr>
          <a:xfrm flipH="1">
            <a:off x="1731074" y="4843428"/>
            <a:ext cx="2105646" cy="3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23B9A2D-702B-BD20-E060-78172B4CC522}"/>
              </a:ext>
            </a:extLst>
          </p:cNvPr>
          <p:cNvCxnSpPr>
            <a:cxnSpLocks/>
            <a:stCxn id="19" idx="3"/>
            <a:endCxn id="24" idx="1"/>
          </p:cNvCxnSpPr>
          <p:nvPr/>
        </p:nvCxnSpPr>
        <p:spPr>
          <a:xfrm>
            <a:off x="2651457" y="5545921"/>
            <a:ext cx="424818" cy="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347BBCD-7FA1-00EF-46AA-781766C6500F}"/>
              </a:ext>
            </a:extLst>
          </p:cNvPr>
          <p:cNvSpPr/>
          <p:nvPr/>
        </p:nvSpPr>
        <p:spPr>
          <a:xfrm>
            <a:off x="5480209" y="319140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 </a:t>
            </a:r>
          </a:p>
        </p:txBody>
      </p:sp>
      <p:cxnSp>
        <p:nvCxnSpPr>
          <p:cNvPr id="28" name="Straight Arrow Connector 27">
            <a:extLst>
              <a:ext uri="{FF2B5EF4-FFF2-40B4-BE49-F238E27FC236}">
                <a16:creationId xmlns:a16="http://schemas.microsoft.com/office/drawing/2014/main" id="{750F78FF-BD8A-644E-28C0-D07198BD7D34}"/>
              </a:ext>
            </a:extLst>
          </p:cNvPr>
          <p:cNvCxnSpPr>
            <a:cxnSpLocks/>
            <a:stCxn id="24" idx="3"/>
            <a:endCxn id="27" idx="1"/>
          </p:cNvCxnSpPr>
          <p:nvPr/>
        </p:nvCxnSpPr>
        <p:spPr>
          <a:xfrm flipV="1">
            <a:off x="4858590" y="3528287"/>
            <a:ext cx="621619" cy="20195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14">
            <a:extLst>
              <a:ext uri="{FF2B5EF4-FFF2-40B4-BE49-F238E27FC236}">
                <a16:creationId xmlns:a16="http://schemas.microsoft.com/office/drawing/2014/main" id="{5F3B2F54-F97E-8067-2DC7-C40C31482EE0}"/>
              </a:ext>
            </a:extLst>
          </p:cNvPr>
          <p:cNvSpPr/>
          <p:nvPr/>
        </p:nvSpPr>
        <p:spPr>
          <a:xfrm>
            <a:off x="7689834" y="3253967"/>
            <a:ext cx="200224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Predicted Ratings</a:t>
            </a:r>
          </a:p>
        </p:txBody>
      </p:sp>
      <p:cxnSp>
        <p:nvCxnSpPr>
          <p:cNvPr id="30" name="Straight Arrow Connector 29">
            <a:extLst>
              <a:ext uri="{FF2B5EF4-FFF2-40B4-BE49-F238E27FC236}">
                <a16:creationId xmlns:a16="http://schemas.microsoft.com/office/drawing/2014/main" id="{5CC08DCB-110D-7654-15CE-DCC31D2BDE3B}"/>
              </a:ext>
            </a:extLst>
          </p:cNvPr>
          <p:cNvCxnSpPr>
            <a:cxnSpLocks/>
            <a:stCxn id="27" idx="3"/>
            <a:endCxn id="29" idx="1"/>
          </p:cNvCxnSpPr>
          <p:nvPr/>
        </p:nvCxnSpPr>
        <p:spPr>
          <a:xfrm>
            <a:off x="7320975" y="3528287"/>
            <a:ext cx="3688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BCFC2BFA-4A9D-E86A-DF1F-55B63CED535C}"/>
              </a:ext>
            </a:extLst>
          </p:cNvPr>
          <p:cNvSpPr/>
          <p:nvPr/>
        </p:nvSpPr>
        <p:spPr>
          <a:xfrm>
            <a:off x="5534177" y="4367861"/>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a:t>
            </a:r>
          </a:p>
        </p:txBody>
      </p:sp>
      <p:sp>
        <p:nvSpPr>
          <p:cNvPr id="59" name="Rounded Rectangle 14">
            <a:extLst>
              <a:ext uri="{FF2B5EF4-FFF2-40B4-BE49-F238E27FC236}">
                <a16:creationId xmlns:a16="http://schemas.microsoft.com/office/drawing/2014/main" id="{A6F368A6-3611-76F9-4437-F9E7FFDF0995}"/>
              </a:ext>
            </a:extLst>
          </p:cNvPr>
          <p:cNvSpPr/>
          <p:nvPr/>
        </p:nvSpPr>
        <p:spPr>
          <a:xfrm>
            <a:off x="7594601" y="4430425"/>
            <a:ext cx="2097474"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a:t>
            </a:r>
          </a:p>
        </p:txBody>
      </p:sp>
      <p:cxnSp>
        <p:nvCxnSpPr>
          <p:cNvPr id="61" name="Straight Arrow Connector 60">
            <a:extLst>
              <a:ext uri="{FF2B5EF4-FFF2-40B4-BE49-F238E27FC236}">
                <a16:creationId xmlns:a16="http://schemas.microsoft.com/office/drawing/2014/main" id="{C4D38960-9684-2623-9A82-6F7F4DB9D471}"/>
              </a:ext>
            </a:extLst>
          </p:cNvPr>
          <p:cNvCxnSpPr>
            <a:stCxn id="29" idx="2"/>
            <a:endCxn id="58" idx="0"/>
          </p:cNvCxnSpPr>
          <p:nvPr/>
        </p:nvCxnSpPr>
        <p:spPr>
          <a:xfrm flipH="1">
            <a:off x="6454560" y="3802607"/>
            <a:ext cx="2236395" cy="565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9D50E0E-252D-A5AA-ABF1-EF3FA7E0D927}"/>
              </a:ext>
            </a:extLst>
          </p:cNvPr>
          <p:cNvCxnSpPr>
            <a:cxnSpLocks/>
            <a:stCxn id="58" idx="3"/>
            <a:endCxn id="59" idx="1"/>
          </p:cNvCxnSpPr>
          <p:nvPr/>
        </p:nvCxnSpPr>
        <p:spPr>
          <a:xfrm flipV="1">
            <a:off x="7374943" y="4704745"/>
            <a:ext cx="2196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32618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Flowchart of NMF based recommender system</a:t>
            </a:r>
          </a:p>
        </p:txBody>
      </p:sp>
      <p:sp>
        <p:nvSpPr>
          <p:cNvPr id="7" name="Rounded Rectangle 2">
            <a:extLst>
              <a:ext uri="{FF2B5EF4-FFF2-40B4-BE49-F238E27FC236}">
                <a16:creationId xmlns:a16="http://schemas.microsoft.com/office/drawing/2014/main" id="{AEB9CE69-BDBC-70D8-C247-8DEFB975A6EF}"/>
              </a:ext>
            </a:extLst>
          </p:cNvPr>
          <p:cNvSpPr/>
          <p:nvPr/>
        </p:nvSpPr>
        <p:spPr>
          <a:xfrm>
            <a:off x="2974563" y="318809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a:t>
            </a:r>
          </a:p>
        </p:txBody>
      </p:sp>
      <p:sp>
        <p:nvSpPr>
          <p:cNvPr id="8" name="Rounded Rectangle 8">
            <a:extLst>
              <a:ext uri="{FF2B5EF4-FFF2-40B4-BE49-F238E27FC236}">
                <a16:creationId xmlns:a16="http://schemas.microsoft.com/office/drawing/2014/main" id="{B175A753-C3EA-491D-3C35-369E4ABBEFBE}"/>
              </a:ext>
            </a:extLst>
          </p:cNvPr>
          <p:cNvSpPr/>
          <p:nvPr/>
        </p:nvSpPr>
        <p:spPr>
          <a:xfrm>
            <a:off x="926306" y="230731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1" name="Rectangle 10">
            <a:extLst>
              <a:ext uri="{FF2B5EF4-FFF2-40B4-BE49-F238E27FC236}">
                <a16:creationId xmlns:a16="http://schemas.microsoft.com/office/drawing/2014/main" id="{EC37550E-DF27-77AA-3392-4880EA5F0EB8}"/>
              </a:ext>
            </a:extLst>
          </p:cNvPr>
          <p:cNvSpPr/>
          <p:nvPr/>
        </p:nvSpPr>
        <p:spPr>
          <a:xfrm>
            <a:off x="841370" y="312304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sp>
        <p:nvSpPr>
          <p:cNvPr id="17" name="Rectangle 16">
            <a:extLst>
              <a:ext uri="{FF2B5EF4-FFF2-40B4-BE49-F238E27FC236}">
                <a16:creationId xmlns:a16="http://schemas.microsoft.com/office/drawing/2014/main" id="{B589CEEA-E946-A787-30B4-601C4057C77A}"/>
              </a:ext>
            </a:extLst>
          </p:cNvPr>
          <p:cNvSpPr/>
          <p:nvPr/>
        </p:nvSpPr>
        <p:spPr>
          <a:xfrm>
            <a:off x="822786" y="412343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18" name="Rounded Rectangle 14">
            <a:extLst>
              <a:ext uri="{FF2B5EF4-FFF2-40B4-BE49-F238E27FC236}">
                <a16:creationId xmlns:a16="http://schemas.microsoft.com/office/drawing/2014/main" id="{50761A5B-E9B8-AD76-0A30-403AAED04E62}"/>
              </a:ext>
            </a:extLst>
          </p:cNvPr>
          <p:cNvSpPr/>
          <p:nvPr/>
        </p:nvSpPr>
        <p:spPr>
          <a:xfrm>
            <a:off x="3044439" y="4175756"/>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9" name="Rectangle 18">
            <a:extLst>
              <a:ext uri="{FF2B5EF4-FFF2-40B4-BE49-F238E27FC236}">
                <a16:creationId xmlns:a16="http://schemas.microsoft.com/office/drawing/2014/main" id="{CEC94B52-7632-C337-EA8B-6D90B898E6EA}"/>
              </a:ext>
            </a:extLst>
          </p:cNvPr>
          <p:cNvSpPr/>
          <p:nvPr/>
        </p:nvSpPr>
        <p:spPr>
          <a:xfrm>
            <a:off x="841370" y="5090004"/>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NMF</a:t>
            </a:r>
          </a:p>
        </p:txBody>
      </p:sp>
      <p:cxnSp>
        <p:nvCxnSpPr>
          <p:cNvPr id="20" name="Straight Arrow Connector 19">
            <a:extLst>
              <a:ext uri="{FF2B5EF4-FFF2-40B4-BE49-F238E27FC236}">
                <a16:creationId xmlns:a16="http://schemas.microsoft.com/office/drawing/2014/main" id="{811F7BF9-6B0D-7137-8C37-8CD71BBF1633}"/>
              </a:ext>
            </a:extLst>
          </p:cNvPr>
          <p:cNvCxnSpPr>
            <a:stCxn id="8" idx="2"/>
            <a:endCxn id="11" idx="0"/>
          </p:cNvCxnSpPr>
          <p:nvPr/>
        </p:nvCxnSpPr>
        <p:spPr>
          <a:xfrm>
            <a:off x="1749266" y="2855952"/>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0898178-66B2-58F6-E302-10915712EFAF}"/>
              </a:ext>
            </a:extLst>
          </p:cNvPr>
          <p:cNvCxnSpPr>
            <a:stCxn id="11" idx="3"/>
            <a:endCxn id="7" idx="1"/>
          </p:cNvCxnSpPr>
          <p:nvPr/>
        </p:nvCxnSpPr>
        <p:spPr>
          <a:xfrm>
            <a:off x="2682136" y="3459932"/>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3610560-23FB-0D25-0121-77282AF8C475}"/>
              </a:ext>
            </a:extLst>
          </p:cNvPr>
          <p:cNvCxnSpPr>
            <a:stCxn id="7" idx="2"/>
            <a:endCxn id="17" idx="0"/>
          </p:cNvCxnSpPr>
          <p:nvPr/>
        </p:nvCxnSpPr>
        <p:spPr>
          <a:xfrm flipH="1">
            <a:off x="1743169" y="3736734"/>
            <a:ext cx="2054354" cy="386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2232A0-8A95-9BF9-ED5C-8CDAEEEBFED7}"/>
              </a:ext>
            </a:extLst>
          </p:cNvPr>
          <p:cNvCxnSpPr>
            <a:stCxn id="17" idx="3"/>
            <a:endCxn id="18" idx="1"/>
          </p:cNvCxnSpPr>
          <p:nvPr/>
        </p:nvCxnSpPr>
        <p:spPr>
          <a:xfrm flipV="1">
            <a:off x="2663552" y="4450076"/>
            <a:ext cx="380887" cy="1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4">
            <a:extLst>
              <a:ext uri="{FF2B5EF4-FFF2-40B4-BE49-F238E27FC236}">
                <a16:creationId xmlns:a16="http://schemas.microsoft.com/office/drawing/2014/main" id="{8DE9DC98-8175-C817-5C1C-6672F8BDF4FC}"/>
              </a:ext>
            </a:extLst>
          </p:cNvPr>
          <p:cNvSpPr/>
          <p:nvPr/>
        </p:nvSpPr>
        <p:spPr>
          <a:xfrm>
            <a:off x="3106954" y="5154508"/>
            <a:ext cx="2165129"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Estimated Ratings</a:t>
            </a:r>
          </a:p>
        </p:txBody>
      </p:sp>
      <p:cxnSp>
        <p:nvCxnSpPr>
          <p:cNvPr id="25" name="Straight Arrow Connector 24">
            <a:extLst>
              <a:ext uri="{FF2B5EF4-FFF2-40B4-BE49-F238E27FC236}">
                <a16:creationId xmlns:a16="http://schemas.microsoft.com/office/drawing/2014/main" id="{C079AD04-406A-4664-8B58-F21E75EB8AC7}"/>
              </a:ext>
            </a:extLst>
          </p:cNvPr>
          <p:cNvCxnSpPr>
            <a:stCxn id="18" idx="2"/>
            <a:endCxn id="19" idx="0"/>
          </p:cNvCxnSpPr>
          <p:nvPr/>
        </p:nvCxnSpPr>
        <p:spPr>
          <a:xfrm flipH="1">
            <a:off x="1761753" y="4724396"/>
            <a:ext cx="2105646" cy="3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28D07C2-CF30-2CDF-FBD1-076F41F24DC9}"/>
              </a:ext>
            </a:extLst>
          </p:cNvPr>
          <p:cNvCxnSpPr>
            <a:cxnSpLocks/>
            <a:stCxn id="19" idx="3"/>
            <a:endCxn id="24" idx="1"/>
          </p:cNvCxnSpPr>
          <p:nvPr/>
        </p:nvCxnSpPr>
        <p:spPr>
          <a:xfrm>
            <a:off x="2682136" y="5426889"/>
            <a:ext cx="424818" cy="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28386976-566E-FFDC-59AF-5A2DE3CB860F}"/>
              </a:ext>
            </a:extLst>
          </p:cNvPr>
          <p:cNvSpPr/>
          <p:nvPr/>
        </p:nvSpPr>
        <p:spPr>
          <a:xfrm>
            <a:off x="5505450" y="3711802"/>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a:t>
            </a:r>
          </a:p>
        </p:txBody>
      </p:sp>
      <p:cxnSp>
        <p:nvCxnSpPr>
          <p:cNvPr id="28" name="Straight Arrow Connector 27">
            <a:extLst>
              <a:ext uri="{FF2B5EF4-FFF2-40B4-BE49-F238E27FC236}">
                <a16:creationId xmlns:a16="http://schemas.microsoft.com/office/drawing/2014/main" id="{ED64FDE0-1056-3A76-ABF0-4C95CCEF7D9C}"/>
              </a:ext>
            </a:extLst>
          </p:cNvPr>
          <p:cNvCxnSpPr>
            <a:cxnSpLocks/>
            <a:stCxn id="24" idx="3"/>
            <a:endCxn id="27" idx="1"/>
          </p:cNvCxnSpPr>
          <p:nvPr/>
        </p:nvCxnSpPr>
        <p:spPr>
          <a:xfrm flipV="1">
            <a:off x="5272083" y="4048687"/>
            <a:ext cx="233367" cy="1380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14">
            <a:extLst>
              <a:ext uri="{FF2B5EF4-FFF2-40B4-BE49-F238E27FC236}">
                <a16:creationId xmlns:a16="http://schemas.microsoft.com/office/drawing/2014/main" id="{5B256C5B-9D2C-E818-D092-0DE4C8352FC9}"/>
              </a:ext>
            </a:extLst>
          </p:cNvPr>
          <p:cNvSpPr/>
          <p:nvPr/>
        </p:nvSpPr>
        <p:spPr>
          <a:xfrm>
            <a:off x="7564433" y="3774367"/>
            <a:ext cx="2152883"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a:t>
            </a:r>
          </a:p>
        </p:txBody>
      </p:sp>
      <p:cxnSp>
        <p:nvCxnSpPr>
          <p:cNvPr id="30" name="Straight Arrow Connector 29">
            <a:extLst>
              <a:ext uri="{FF2B5EF4-FFF2-40B4-BE49-F238E27FC236}">
                <a16:creationId xmlns:a16="http://schemas.microsoft.com/office/drawing/2014/main" id="{A3DA78F1-CCBD-9F6E-E819-4E17852DC439}"/>
              </a:ext>
            </a:extLst>
          </p:cNvPr>
          <p:cNvCxnSpPr>
            <a:cxnSpLocks/>
            <a:stCxn id="27" idx="3"/>
            <a:endCxn id="29" idx="1"/>
          </p:cNvCxnSpPr>
          <p:nvPr/>
        </p:nvCxnSpPr>
        <p:spPr>
          <a:xfrm>
            <a:off x="7346216" y="4048687"/>
            <a:ext cx="21821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5939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fontScale="90000"/>
          </a:bodyPr>
          <a:lstStyle/>
          <a:p>
            <a:r>
              <a:rPr lang="en-US" sz="4000" dirty="0">
                <a:solidFill>
                  <a:srgbClr val="002060"/>
                </a:solidFill>
                <a:latin typeface="Abadi"/>
              </a:rPr>
              <a:t>Flowchart of Neural Network Embedding based recommender system</a:t>
            </a:r>
          </a:p>
        </p:txBody>
      </p:sp>
      <p:sp>
        <p:nvSpPr>
          <p:cNvPr id="7" name="Rounded Rectangle 2">
            <a:extLst>
              <a:ext uri="{FF2B5EF4-FFF2-40B4-BE49-F238E27FC236}">
                <a16:creationId xmlns:a16="http://schemas.microsoft.com/office/drawing/2014/main" id="{60832C0E-578A-3B42-3B09-A4CC21ACC9D3}"/>
              </a:ext>
            </a:extLst>
          </p:cNvPr>
          <p:cNvSpPr/>
          <p:nvPr/>
        </p:nvSpPr>
        <p:spPr>
          <a:xfrm>
            <a:off x="2738030" y="3188094"/>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Cleaned Dataset</a:t>
            </a:r>
          </a:p>
        </p:txBody>
      </p:sp>
      <p:sp>
        <p:nvSpPr>
          <p:cNvPr id="8" name="Rounded Rectangle 8">
            <a:extLst>
              <a:ext uri="{FF2B5EF4-FFF2-40B4-BE49-F238E27FC236}">
                <a16:creationId xmlns:a16="http://schemas.microsoft.com/office/drawing/2014/main" id="{C68C7173-D107-F53A-0C8C-963388B1D98A}"/>
              </a:ext>
            </a:extLst>
          </p:cNvPr>
          <p:cNvSpPr/>
          <p:nvPr/>
        </p:nvSpPr>
        <p:spPr>
          <a:xfrm>
            <a:off x="689773" y="2307312"/>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Raw data</a:t>
            </a:r>
          </a:p>
        </p:txBody>
      </p:sp>
      <p:sp>
        <p:nvSpPr>
          <p:cNvPr id="11" name="Rectangle 10">
            <a:extLst>
              <a:ext uri="{FF2B5EF4-FFF2-40B4-BE49-F238E27FC236}">
                <a16:creationId xmlns:a16="http://schemas.microsoft.com/office/drawing/2014/main" id="{3DAAC196-F124-33BF-44CE-8C152A37C8A6}"/>
              </a:ext>
            </a:extLst>
          </p:cNvPr>
          <p:cNvSpPr/>
          <p:nvPr/>
        </p:nvSpPr>
        <p:spPr>
          <a:xfrm>
            <a:off x="604837" y="3123047"/>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 processing</a:t>
            </a:r>
          </a:p>
        </p:txBody>
      </p:sp>
      <p:sp>
        <p:nvSpPr>
          <p:cNvPr id="17" name="Rectangle 16">
            <a:extLst>
              <a:ext uri="{FF2B5EF4-FFF2-40B4-BE49-F238E27FC236}">
                <a16:creationId xmlns:a16="http://schemas.microsoft.com/office/drawing/2014/main" id="{C6767426-F928-43FC-A23A-9AC9B7204AE7}"/>
              </a:ext>
            </a:extLst>
          </p:cNvPr>
          <p:cNvSpPr/>
          <p:nvPr/>
        </p:nvSpPr>
        <p:spPr>
          <a:xfrm>
            <a:off x="588184" y="4039459"/>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 Engineering</a:t>
            </a:r>
          </a:p>
        </p:txBody>
      </p:sp>
      <p:sp>
        <p:nvSpPr>
          <p:cNvPr id="18" name="Rounded Rectangle 14">
            <a:extLst>
              <a:ext uri="{FF2B5EF4-FFF2-40B4-BE49-F238E27FC236}">
                <a16:creationId xmlns:a16="http://schemas.microsoft.com/office/drawing/2014/main" id="{5FE4C81B-FFF1-C2FD-AE43-378C1A59155F}"/>
              </a:ext>
            </a:extLst>
          </p:cNvPr>
          <p:cNvSpPr/>
          <p:nvPr/>
        </p:nvSpPr>
        <p:spPr>
          <a:xfrm>
            <a:off x="2809837" y="4091785"/>
            <a:ext cx="164592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Features</a:t>
            </a:r>
          </a:p>
        </p:txBody>
      </p:sp>
      <p:sp>
        <p:nvSpPr>
          <p:cNvPr id="19" name="Rectangle 18">
            <a:extLst>
              <a:ext uri="{FF2B5EF4-FFF2-40B4-BE49-F238E27FC236}">
                <a16:creationId xmlns:a16="http://schemas.microsoft.com/office/drawing/2014/main" id="{E472DADA-D668-25FB-3E49-D111516A02BD}"/>
              </a:ext>
            </a:extLst>
          </p:cNvPr>
          <p:cNvSpPr/>
          <p:nvPr/>
        </p:nvSpPr>
        <p:spPr>
          <a:xfrm>
            <a:off x="606768" y="5006033"/>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Vectorize input</a:t>
            </a:r>
          </a:p>
        </p:txBody>
      </p:sp>
      <p:cxnSp>
        <p:nvCxnSpPr>
          <p:cNvPr id="20" name="Straight Arrow Connector 19">
            <a:extLst>
              <a:ext uri="{FF2B5EF4-FFF2-40B4-BE49-F238E27FC236}">
                <a16:creationId xmlns:a16="http://schemas.microsoft.com/office/drawing/2014/main" id="{938ED5A8-07AC-3BC3-FA5D-B710B2312E4E}"/>
              </a:ext>
            </a:extLst>
          </p:cNvPr>
          <p:cNvCxnSpPr>
            <a:stCxn id="8" idx="2"/>
            <a:endCxn id="11" idx="0"/>
          </p:cNvCxnSpPr>
          <p:nvPr/>
        </p:nvCxnSpPr>
        <p:spPr>
          <a:xfrm>
            <a:off x="1512733" y="2855952"/>
            <a:ext cx="12487" cy="267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E5AA6F10-85D7-0558-CC5D-2E66DF68CA51}"/>
              </a:ext>
            </a:extLst>
          </p:cNvPr>
          <p:cNvCxnSpPr>
            <a:stCxn id="11" idx="3"/>
            <a:endCxn id="7" idx="1"/>
          </p:cNvCxnSpPr>
          <p:nvPr/>
        </p:nvCxnSpPr>
        <p:spPr>
          <a:xfrm>
            <a:off x="2445603" y="3459932"/>
            <a:ext cx="292427" cy="2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DC7B99D-74D0-0919-7B5C-3FB28F8EF888}"/>
              </a:ext>
            </a:extLst>
          </p:cNvPr>
          <p:cNvCxnSpPr>
            <a:stCxn id="7" idx="2"/>
            <a:endCxn id="17" idx="0"/>
          </p:cNvCxnSpPr>
          <p:nvPr/>
        </p:nvCxnSpPr>
        <p:spPr>
          <a:xfrm flipH="1">
            <a:off x="1508567" y="3736734"/>
            <a:ext cx="2052423" cy="3027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7109349-F959-FC92-4517-EA332477C0A3}"/>
              </a:ext>
            </a:extLst>
          </p:cNvPr>
          <p:cNvCxnSpPr>
            <a:stCxn id="17" idx="3"/>
            <a:endCxn id="18" idx="1"/>
          </p:cNvCxnSpPr>
          <p:nvPr/>
        </p:nvCxnSpPr>
        <p:spPr>
          <a:xfrm flipV="1">
            <a:off x="2428950" y="4366105"/>
            <a:ext cx="380887" cy="102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ounded Rectangle 14">
            <a:extLst>
              <a:ext uri="{FF2B5EF4-FFF2-40B4-BE49-F238E27FC236}">
                <a16:creationId xmlns:a16="http://schemas.microsoft.com/office/drawing/2014/main" id="{FB190CDE-9474-C9E3-FD72-ECBCDC4DEA85}"/>
              </a:ext>
            </a:extLst>
          </p:cNvPr>
          <p:cNvSpPr/>
          <p:nvPr/>
        </p:nvSpPr>
        <p:spPr>
          <a:xfrm>
            <a:off x="2872352" y="5070537"/>
            <a:ext cx="2336800"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One hot encoded categorical features</a:t>
            </a:r>
          </a:p>
        </p:txBody>
      </p:sp>
      <p:cxnSp>
        <p:nvCxnSpPr>
          <p:cNvPr id="25" name="Straight Arrow Connector 24">
            <a:extLst>
              <a:ext uri="{FF2B5EF4-FFF2-40B4-BE49-F238E27FC236}">
                <a16:creationId xmlns:a16="http://schemas.microsoft.com/office/drawing/2014/main" id="{F7FCD6AD-9A58-5A3E-9117-1F1FB705C96F}"/>
              </a:ext>
            </a:extLst>
          </p:cNvPr>
          <p:cNvCxnSpPr>
            <a:stCxn id="18" idx="2"/>
            <a:endCxn id="19" idx="0"/>
          </p:cNvCxnSpPr>
          <p:nvPr/>
        </p:nvCxnSpPr>
        <p:spPr>
          <a:xfrm flipH="1">
            <a:off x="1527151" y="4640425"/>
            <a:ext cx="2105646" cy="3656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A9D6D71-3311-E7B0-A291-F082CA08E991}"/>
              </a:ext>
            </a:extLst>
          </p:cNvPr>
          <p:cNvCxnSpPr>
            <a:cxnSpLocks/>
            <a:stCxn id="19" idx="3"/>
            <a:endCxn id="24" idx="1"/>
          </p:cNvCxnSpPr>
          <p:nvPr/>
        </p:nvCxnSpPr>
        <p:spPr>
          <a:xfrm>
            <a:off x="2447534" y="5342918"/>
            <a:ext cx="424818" cy="19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F6241F33-4FEF-9802-69FF-36364457FC04}"/>
              </a:ext>
            </a:extLst>
          </p:cNvPr>
          <p:cNvSpPr/>
          <p:nvPr/>
        </p:nvSpPr>
        <p:spPr>
          <a:xfrm>
            <a:off x="5456877" y="299074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Embedding</a:t>
            </a:r>
          </a:p>
        </p:txBody>
      </p:sp>
      <p:cxnSp>
        <p:nvCxnSpPr>
          <p:cNvPr id="28" name="Straight Arrow Connector 27">
            <a:extLst>
              <a:ext uri="{FF2B5EF4-FFF2-40B4-BE49-F238E27FC236}">
                <a16:creationId xmlns:a16="http://schemas.microsoft.com/office/drawing/2014/main" id="{AFE6792B-A3AB-72CD-EEB8-F20E97666554}"/>
              </a:ext>
            </a:extLst>
          </p:cNvPr>
          <p:cNvCxnSpPr>
            <a:cxnSpLocks/>
            <a:stCxn id="24" idx="3"/>
            <a:endCxn id="27" idx="1"/>
          </p:cNvCxnSpPr>
          <p:nvPr/>
        </p:nvCxnSpPr>
        <p:spPr>
          <a:xfrm flipV="1">
            <a:off x="5209152" y="3327625"/>
            <a:ext cx="247725" cy="2017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14">
            <a:extLst>
              <a:ext uri="{FF2B5EF4-FFF2-40B4-BE49-F238E27FC236}">
                <a16:creationId xmlns:a16="http://schemas.microsoft.com/office/drawing/2014/main" id="{DC751F26-E8D7-572E-E421-DC4348E59B83}"/>
              </a:ext>
            </a:extLst>
          </p:cNvPr>
          <p:cNvSpPr/>
          <p:nvPr/>
        </p:nvSpPr>
        <p:spPr>
          <a:xfrm>
            <a:off x="7808742" y="3053305"/>
            <a:ext cx="200224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Latent Features</a:t>
            </a:r>
          </a:p>
        </p:txBody>
      </p:sp>
      <p:cxnSp>
        <p:nvCxnSpPr>
          <p:cNvPr id="30" name="Straight Arrow Connector 29">
            <a:extLst>
              <a:ext uri="{FF2B5EF4-FFF2-40B4-BE49-F238E27FC236}">
                <a16:creationId xmlns:a16="http://schemas.microsoft.com/office/drawing/2014/main" id="{6E0E680D-E898-20DD-BDFB-E3132FE232B9}"/>
              </a:ext>
            </a:extLst>
          </p:cNvPr>
          <p:cNvCxnSpPr>
            <a:cxnSpLocks/>
            <a:stCxn id="27" idx="3"/>
            <a:endCxn id="29" idx="1"/>
          </p:cNvCxnSpPr>
          <p:nvPr/>
        </p:nvCxnSpPr>
        <p:spPr>
          <a:xfrm>
            <a:off x="7297643" y="3327625"/>
            <a:ext cx="511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7317D8E-43F5-0DBE-9DCB-CFC432E3AC5C}"/>
              </a:ext>
            </a:extLst>
          </p:cNvPr>
          <p:cNvSpPr/>
          <p:nvPr/>
        </p:nvSpPr>
        <p:spPr>
          <a:xfrm>
            <a:off x="5456877" y="4029220"/>
            <a:ext cx="1840766"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 Score</a:t>
            </a:r>
          </a:p>
        </p:txBody>
      </p:sp>
      <p:sp>
        <p:nvSpPr>
          <p:cNvPr id="35" name="Rounded Rectangle 14">
            <a:extLst>
              <a:ext uri="{FF2B5EF4-FFF2-40B4-BE49-F238E27FC236}">
                <a16:creationId xmlns:a16="http://schemas.microsoft.com/office/drawing/2014/main" id="{6A6754BA-D8DF-1BE8-E0DA-C6B20B55E689}"/>
              </a:ext>
            </a:extLst>
          </p:cNvPr>
          <p:cNvSpPr/>
          <p:nvPr/>
        </p:nvSpPr>
        <p:spPr>
          <a:xfrm>
            <a:off x="7808742" y="4091785"/>
            <a:ext cx="2002241"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Estimated Score</a:t>
            </a:r>
          </a:p>
        </p:txBody>
      </p:sp>
      <p:cxnSp>
        <p:nvCxnSpPr>
          <p:cNvPr id="36" name="Straight Arrow Connector 35">
            <a:extLst>
              <a:ext uri="{FF2B5EF4-FFF2-40B4-BE49-F238E27FC236}">
                <a16:creationId xmlns:a16="http://schemas.microsoft.com/office/drawing/2014/main" id="{673D3B1C-39E6-AE91-C594-DE2ADB2EF12F}"/>
              </a:ext>
            </a:extLst>
          </p:cNvPr>
          <p:cNvCxnSpPr>
            <a:cxnSpLocks/>
            <a:stCxn id="34" idx="3"/>
            <a:endCxn id="35" idx="1"/>
          </p:cNvCxnSpPr>
          <p:nvPr/>
        </p:nvCxnSpPr>
        <p:spPr>
          <a:xfrm>
            <a:off x="7297643" y="4366105"/>
            <a:ext cx="51109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2431AD85-6F0F-BDF4-FB7E-862C04A34E0D}"/>
              </a:ext>
            </a:extLst>
          </p:cNvPr>
          <p:cNvSpPr/>
          <p:nvPr/>
        </p:nvSpPr>
        <p:spPr>
          <a:xfrm>
            <a:off x="5466472" y="5044417"/>
            <a:ext cx="1067678" cy="67376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Evaluate</a:t>
            </a:r>
          </a:p>
        </p:txBody>
      </p:sp>
      <p:sp>
        <p:nvSpPr>
          <p:cNvPr id="41" name="Rounded Rectangle 14">
            <a:extLst>
              <a:ext uri="{FF2B5EF4-FFF2-40B4-BE49-F238E27FC236}">
                <a16:creationId xmlns:a16="http://schemas.microsoft.com/office/drawing/2014/main" id="{98405678-FFE7-C236-54DB-20B4416FE018}"/>
              </a:ext>
            </a:extLst>
          </p:cNvPr>
          <p:cNvSpPr/>
          <p:nvPr/>
        </p:nvSpPr>
        <p:spPr>
          <a:xfrm>
            <a:off x="7033232" y="5106981"/>
            <a:ext cx="2127482" cy="54864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Recommendation</a:t>
            </a:r>
          </a:p>
        </p:txBody>
      </p:sp>
      <p:cxnSp>
        <p:nvCxnSpPr>
          <p:cNvPr id="42" name="Straight Arrow Connector 41">
            <a:extLst>
              <a:ext uri="{FF2B5EF4-FFF2-40B4-BE49-F238E27FC236}">
                <a16:creationId xmlns:a16="http://schemas.microsoft.com/office/drawing/2014/main" id="{4559350C-DEB2-3C46-446C-FAF9E8B81E61}"/>
              </a:ext>
            </a:extLst>
          </p:cNvPr>
          <p:cNvCxnSpPr>
            <a:cxnSpLocks/>
            <a:stCxn id="40" idx="3"/>
            <a:endCxn id="41" idx="1"/>
          </p:cNvCxnSpPr>
          <p:nvPr/>
        </p:nvCxnSpPr>
        <p:spPr>
          <a:xfrm flipV="1">
            <a:off x="6534150" y="5381301"/>
            <a:ext cx="499082"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C7D0FB0A-2C23-01D6-61E4-F294E0EBCC7D}"/>
              </a:ext>
            </a:extLst>
          </p:cNvPr>
          <p:cNvCxnSpPr>
            <a:stCxn id="29" idx="2"/>
            <a:endCxn id="34" idx="0"/>
          </p:cNvCxnSpPr>
          <p:nvPr/>
        </p:nvCxnSpPr>
        <p:spPr>
          <a:xfrm flipH="1">
            <a:off x="6377260" y="3601945"/>
            <a:ext cx="2432603" cy="427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9A30555B-8B08-34BE-CB70-82506D4F8FDA}"/>
              </a:ext>
            </a:extLst>
          </p:cNvPr>
          <p:cNvCxnSpPr>
            <a:cxnSpLocks/>
            <a:stCxn id="35" idx="2"/>
            <a:endCxn id="40" idx="0"/>
          </p:cNvCxnSpPr>
          <p:nvPr/>
        </p:nvCxnSpPr>
        <p:spPr>
          <a:xfrm flipH="1">
            <a:off x="6000311" y="4640425"/>
            <a:ext cx="2809552" cy="4039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004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pPr>
            <a:r>
              <a:rPr lang="en-US" sz="2000" dirty="0">
                <a:solidFill>
                  <a:srgbClr val="002060"/>
                </a:solidFill>
                <a:latin typeface="Abadi"/>
              </a:rPr>
              <a:t>Introduction and Background</a:t>
            </a:r>
          </a:p>
          <a:p>
            <a:pPr>
              <a:lnSpc>
                <a:spcPct val="100000"/>
              </a:lnSpc>
              <a:spcBef>
                <a:spcPts val="1400"/>
              </a:spcBef>
            </a:pPr>
            <a:r>
              <a:rPr lang="en-US" sz="2000" dirty="0">
                <a:solidFill>
                  <a:srgbClr val="002060"/>
                </a:solidFill>
                <a:latin typeface="Abadi"/>
              </a:rPr>
              <a:t>Exploratory Data Analysis</a:t>
            </a:r>
          </a:p>
          <a:p>
            <a:pPr>
              <a:lnSpc>
                <a:spcPct val="100000"/>
              </a:lnSpc>
              <a:spcBef>
                <a:spcPts val="1400"/>
              </a:spcBef>
            </a:pPr>
            <a:r>
              <a:rPr lang="en-US" sz="2000" dirty="0">
                <a:solidFill>
                  <a:srgbClr val="002060"/>
                </a:solidFill>
                <a:latin typeface="Abadi"/>
              </a:rPr>
              <a:t>Content-based Recommender System using Unsupervised Learning</a:t>
            </a:r>
          </a:p>
          <a:p>
            <a:pPr>
              <a:lnSpc>
                <a:spcPct val="100000"/>
              </a:lnSpc>
              <a:spcBef>
                <a:spcPts val="1400"/>
              </a:spcBef>
            </a:pPr>
            <a:r>
              <a:rPr lang="en-US" sz="2000" dirty="0">
                <a:solidFill>
                  <a:srgbClr val="002060"/>
                </a:solidFill>
                <a:latin typeface="Abadi"/>
              </a:rPr>
              <a:t>Collaborative-filtering based Recommender System using Supervised learning</a:t>
            </a:r>
          </a:p>
          <a:p>
            <a:pPr>
              <a:lnSpc>
                <a:spcPct val="100000"/>
              </a:lnSpc>
              <a:spcBef>
                <a:spcPts val="1400"/>
              </a:spcBef>
            </a:pPr>
            <a:r>
              <a:rPr lang="en-US" sz="2000" dirty="0">
                <a:solidFill>
                  <a:srgbClr val="002060"/>
                </a:solidFill>
                <a:latin typeface="Abadi"/>
              </a:rPr>
              <a:t>Conclusion</a:t>
            </a:r>
          </a:p>
          <a:p>
            <a:pPr>
              <a:lnSpc>
                <a:spcPct val="100000"/>
              </a:lnSpc>
              <a:spcBef>
                <a:spcPts val="1400"/>
              </a:spcBef>
            </a:pPr>
            <a:r>
              <a:rPr lang="en-US" sz="2000" dirty="0">
                <a:solidFill>
                  <a:srgbClr val="002060"/>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02060"/>
                </a:solidFill>
                <a:latin typeface="Abadi"/>
              </a:rPr>
              <a:t>Outline</a:t>
            </a:r>
            <a:endParaRPr lang="en-US" dirty="0">
              <a:solidFill>
                <a:srgbClr val="002060"/>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2E02A32-3771-09B5-036D-8854C50E027F}"/>
              </a:ext>
            </a:extLst>
          </p:cNvPr>
          <p:cNvSpPr txBox="1">
            <a:spLocks/>
          </p:cNvSpPr>
          <p:nvPr/>
        </p:nvSpPr>
        <p:spPr>
          <a:xfrm>
            <a:off x="838200" y="365125"/>
            <a:ext cx="833966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solidFill>
                  <a:srgbClr val="002060"/>
                </a:solidFill>
                <a:latin typeface="Abadi"/>
              </a:rPr>
              <a:t>Validation result of Neural Network Embedding based recommender system</a:t>
            </a:r>
          </a:p>
        </p:txBody>
      </p:sp>
      <p:sp>
        <p:nvSpPr>
          <p:cNvPr id="5" name="TextBox 4">
            <a:extLst>
              <a:ext uri="{FF2B5EF4-FFF2-40B4-BE49-F238E27FC236}">
                <a16:creationId xmlns:a16="http://schemas.microsoft.com/office/drawing/2014/main" id="{44F2BAF3-7881-D12D-1BEC-675E3CAC14A1}"/>
              </a:ext>
            </a:extLst>
          </p:cNvPr>
          <p:cNvSpPr txBox="1"/>
          <p:nvPr/>
        </p:nvSpPr>
        <p:spPr>
          <a:xfrm>
            <a:off x="6578600" y="2709669"/>
            <a:ext cx="2804160" cy="2031325"/>
          </a:xfrm>
          <a:prstGeom prst="rect">
            <a:avLst/>
          </a:prstGeom>
          <a:noFill/>
        </p:spPr>
        <p:txBody>
          <a:bodyPr wrap="square" rtlCol="0">
            <a:spAutoFit/>
          </a:bodyPr>
          <a:lstStyle/>
          <a:p>
            <a:r>
              <a:rPr lang="en-US" dirty="0">
                <a:solidFill>
                  <a:srgbClr val="002060"/>
                </a:solidFill>
              </a:rPr>
              <a:t>Hyperparameters</a:t>
            </a:r>
          </a:p>
          <a:p>
            <a:pPr marL="285750" indent="-285750">
              <a:buFont typeface="Arial" panose="020B0604020202020204" pitchFamily="34" charset="0"/>
              <a:buChar char="•"/>
            </a:pPr>
            <a:r>
              <a:rPr lang="en-US" dirty="0">
                <a:solidFill>
                  <a:srgbClr val="002060"/>
                </a:solidFill>
              </a:rPr>
              <a:t>Loss: MSE</a:t>
            </a:r>
          </a:p>
          <a:p>
            <a:pPr marL="285750" indent="-285750">
              <a:buFont typeface="Arial" panose="020B0604020202020204" pitchFamily="34" charset="0"/>
              <a:buChar char="•"/>
            </a:pPr>
            <a:r>
              <a:rPr lang="en-US" dirty="0">
                <a:solidFill>
                  <a:srgbClr val="002060"/>
                </a:solidFill>
              </a:rPr>
              <a:t>Optimizer: </a:t>
            </a:r>
            <a:r>
              <a:rPr lang="en-US" dirty="0" err="1">
                <a:solidFill>
                  <a:srgbClr val="002060"/>
                </a:solidFill>
              </a:rPr>
              <a:t>adam</a:t>
            </a:r>
            <a:endParaRPr lang="en-US" dirty="0">
              <a:solidFill>
                <a:srgbClr val="002060"/>
              </a:solidFill>
            </a:endParaRPr>
          </a:p>
          <a:p>
            <a:pPr marL="285750" indent="-285750">
              <a:buFont typeface="Arial" panose="020B0604020202020204" pitchFamily="34" charset="0"/>
              <a:buChar char="•"/>
            </a:pPr>
            <a:r>
              <a:rPr lang="en-US" dirty="0">
                <a:solidFill>
                  <a:srgbClr val="002060"/>
                </a:solidFill>
              </a:rPr>
              <a:t>Metrics: RMSE</a:t>
            </a:r>
          </a:p>
          <a:p>
            <a:pPr marL="285750" indent="-285750">
              <a:buFont typeface="Arial" panose="020B0604020202020204" pitchFamily="34" charset="0"/>
              <a:buChar char="•"/>
            </a:pPr>
            <a:r>
              <a:rPr lang="en-US" dirty="0">
                <a:solidFill>
                  <a:srgbClr val="002060"/>
                </a:solidFill>
              </a:rPr>
              <a:t>Epochs: 10</a:t>
            </a:r>
          </a:p>
          <a:p>
            <a:pPr marL="285750" indent="-285750">
              <a:buFont typeface="Arial" panose="020B0604020202020204" pitchFamily="34" charset="0"/>
              <a:buChar char="•"/>
            </a:pPr>
            <a:r>
              <a:rPr lang="en-US" dirty="0">
                <a:solidFill>
                  <a:srgbClr val="002060"/>
                </a:solidFill>
              </a:rPr>
              <a:t>Batch size: 64</a:t>
            </a:r>
          </a:p>
          <a:p>
            <a:pPr marL="285750" indent="-285750">
              <a:buFont typeface="Arial" panose="020B0604020202020204" pitchFamily="34" charset="0"/>
              <a:buChar char="•"/>
            </a:pPr>
            <a:r>
              <a:rPr lang="en-US" dirty="0">
                <a:solidFill>
                  <a:srgbClr val="002060"/>
                </a:solidFill>
              </a:rPr>
              <a:t>Embedding layers: 16</a:t>
            </a:r>
          </a:p>
        </p:txBody>
      </p:sp>
      <p:pic>
        <p:nvPicPr>
          <p:cNvPr id="13" name="Picture 12">
            <a:extLst>
              <a:ext uri="{FF2B5EF4-FFF2-40B4-BE49-F238E27FC236}">
                <a16:creationId xmlns:a16="http://schemas.microsoft.com/office/drawing/2014/main" id="{6E393E5B-59EC-E8B7-6754-57C94396509D}"/>
              </a:ext>
            </a:extLst>
          </p:cNvPr>
          <p:cNvPicPr>
            <a:picLocks noChangeAspect="1"/>
          </p:cNvPicPr>
          <p:nvPr/>
        </p:nvPicPr>
        <p:blipFill>
          <a:blip r:embed="rId3"/>
          <a:stretch>
            <a:fillRect/>
          </a:stretch>
        </p:blipFill>
        <p:spPr>
          <a:xfrm>
            <a:off x="905485" y="2242488"/>
            <a:ext cx="5359848" cy="4161839"/>
          </a:xfrm>
          <a:prstGeom prst="rect">
            <a:avLst/>
          </a:prstGeom>
        </p:spPr>
      </p:pic>
    </p:spTree>
    <p:extLst>
      <p:ext uri="{BB962C8B-B14F-4D97-AF65-F5344CB8AC3E}">
        <p14:creationId xmlns:p14="http://schemas.microsoft.com/office/powerpoint/2010/main" val="1334685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normAutofit/>
          </a:bodyPr>
          <a:lstStyle/>
          <a:p>
            <a:r>
              <a:rPr lang="en-US" sz="4000" dirty="0">
                <a:solidFill>
                  <a:srgbClr val="002060"/>
                </a:solidFill>
                <a:latin typeface="Abadi"/>
              </a:rPr>
              <a:t>Compare the performance of collaborative-filtering models</a:t>
            </a:r>
          </a:p>
        </p:txBody>
      </p:sp>
      <p:pic>
        <p:nvPicPr>
          <p:cNvPr id="3" name="Picture 2">
            <a:extLst>
              <a:ext uri="{FF2B5EF4-FFF2-40B4-BE49-F238E27FC236}">
                <a16:creationId xmlns:a16="http://schemas.microsoft.com/office/drawing/2014/main" id="{CC65F3FC-E9F2-044F-6B4D-B18FD827148E}"/>
              </a:ext>
            </a:extLst>
          </p:cNvPr>
          <p:cNvPicPr>
            <a:picLocks noChangeAspect="1"/>
          </p:cNvPicPr>
          <p:nvPr/>
        </p:nvPicPr>
        <p:blipFill>
          <a:blip r:embed="rId3"/>
          <a:stretch>
            <a:fillRect/>
          </a:stretch>
        </p:blipFill>
        <p:spPr>
          <a:xfrm>
            <a:off x="996762" y="2081365"/>
            <a:ext cx="4965465" cy="4563910"/>
          </a:xfrm>
          <a:prstGeom prst="rect">
            <a:avLst/>
          </a:prstGeom>
        </p:spPr>
      </p:pic>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DA56319-AADE-D741-AA33-1311B7CA8C0C}"/>
              </a:ext>
            </a:extLst>
          </p:cNvPr>
          <p:cNvSpPr>
            <a:spLocks noGrp="1"/>
          </p:cNvSpPr>
          <p:nvPr>
            <p:ph type="sldNum" sz="quarter" idx="12"/>
          </p:nvPr>
        </p:nvSpPr>
        <p:spPr/>
        <p:txBody>
          <a:bodyPr/>
          <a:lstStyle/>
          <a:p>
            <a:fld id="{5075537C-CA84-1446-933C-8E9D027F9201}" type="slidenum">
              <a:rPr lang="en-US" smtClean="0"/>
              <a:t>22</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406400" y="1586971"/>
            <a:ext cx="9059333" cy="5059362"/>
          </a:xfrm>
          <a:prstGeom prst="rect">
            <a:avLst/>
          </a:prstGeom>
        </p:spPr>
        <p:txBody>
          <a:bodyPr>
            <a:normAutofit fontScale="92500" lnSpcReduction="20000"/>
          </a:bodyPr>
          <a:lstStyle/>
          <a:p>
            <a:pPr>
              <a:lnSpc>
                <a:spcPct val="100000"/>
              </a:lnSpc>
              <a:spcBef>
                <a:spcPts val="1400"/>
              </a:spcBef>
            </a:pPr>
            <a:r>
              <a:rPr lang="en-US" sz="2000" dirty="0">
                <a:solidFill>
                  <a:srgbClr val="002060"/>
                </a:solidFill>
                <a:latin typeface="Abadi" panose="020B0604020104020204" pitchFamily="34" charset="0"/>
              </a:rPr>
              <a:t>Content-based recommendation methods</a:t>
            </a:r>
          </a:p>
          <a:p>
            <a:pPr lvl="1">
              <a:lnSpc>
                <a:spcPct val="100000"/>
              </a:lnSpc>
              <a:spcBef>
                <a:spcPts val="1400"/>
              </a:spcBef>
            </a:pPr>
            <a:r>
              <a:rPr lang="en-US" sz="1600" dirty="0">
                <a:solidFill>
                  <a:srgbClr val="002060"/>
                </a:solidFill>
                <a:latin typeface="Abadi" panose="020B0604020104020204" pitchFamily="34" charset="0"/>
              </a:rPr>
              <a:t>All 3 methods seem to return varying courses as their top recommendations. Suggesting that they capture different area of interest for the recommendation.</a:t>
            </a:r>
          </a:p>
          <a:p>
            <a:pPr lvl="1">
              <a:lnSpc>
                <a:spcPct val="100000"/>
              </a:lnSpc>
              <a:spcBef>
                <a:spcPts val="1400"/>
              </a:spcBef>
            </a:pPr>
            <a:r>
              <a:rPr lang="en-US" sz="1600" dirty="0">
                <a:solidFill>
                  <a:srgbClr val="002060"/>
                </a:solidFill>
                <a:latin typeface="Abadi" panose="020B0604020104020204" pitchFamily="34" charset="0"/>
              </a:rPr>
              <a:t>The results seem to heavily depend on the type of methods as well as the hyperparameters.</a:t>
            </a:r>
          </a:p>
          <a:p>
            <a:pPr lvl="1">
              <a:lnSpc>
                <a:spcPct val="100000"/>
              </a:lnSpc>
              <a:spcBef>
                <a:spcPts val="1400"/>
              </a:spcBef>
            </a:pPr>
            <a:r>
              <a:rPr lang="en-US" sz="1600" dirty="0">
                <a:solidFill>
                  <a:srgbClr val="002060"/>
                </a:solidFill>
                <a:latin typeface="Abadi" panose="020B0604020104020204" pitchFamily="34" charset="0"/>
              </a:rPr>
              <a:t>Choosing hyperparameters requires good insight into the dataset as well as the objective of the recommendation system.</a:t>
            </a:r>
          </a:p>
          <a:p>
            <a:pPr lvl="1">
              <a:lnSpc>
                <a:spcPct val="100000"/>
              </a:lnSpc>
              <a:spcBef>
                <a:spcPts val="1400"/>
              </a:spcBef>
            </a:pPr>
            <a:r>
              <a:rPr lang="en-US" sz="1600" dirty="0">
                <a:solidFill>
                  <a:srgbClr val="002060"/>
                </a:solidFill>
                <a:latin typeface="Abadi" panose="020B0604020104020204" pitchFamily="34" charset="0"/>
              </a:rPr>
              <a:t>Perhaps combining various content based recommendation methods may yield a better result as it may capture a larger scope of the user’s interest. It may also be possible to capture the hit rate of each method and build a supervised learning model such as neural network to further improve the results.</a:t>
            </a:r>
          </a:p>
          <a:p>
            <a:pPr>
              <a:lnSpc>
                <a:spcPct val="100000"/>
              </a:lnSpc>
              <a:spcBef>
                <a:spcPts val="1400"/>
              </a:spcBef>
            </a:pPr>
            <a:r>
              <a:rPr lang="en-US" sz="2000" dirty="0">
                <a:solidFill>
                  <a:srgbClr val="002060"/>
                </a:solidFill>
                <a:latin typeface="Abadi" panose="020B0604020104020204" pitchFamily="34" charset="0"/>
              </a:rPr>
              <a:t>Collaborative filtering</a:t>
            </a:r>
          </a:p>
          <a:p>
            <a:pPr lvl="1">
              <a:lnSpc>
                <a:spcPct val="100000"/>
              </a:lnSpc>
              <a:spcBef>
                <a:spcPts val="1400"/>
              </a:spcBef>
            </a:pPr>
            <a:r>
              <a:rPr lang="en-US" sz="1600" dirty="0">
                <a:solidFill>
                  <a:srgbClr val="002060"/>
                </a:solidFill>
                <a:latin typeface="Abadi" panose="020B0604020104020204" pitchFamily="34" charset="0"/>
              </a:rPr>
              <a:t>Given the strong performance of the baseline method, the dataset doesn’t seem to suffer from the overfit. It may be the reason why </a:t>
            </a:r>
            <a:r>
              <a:rPr lang="en-US" sz="1600" dirty="0" err="1">
                <a:solidFill>
                  <a:srgbClr val="002060"/>
                </a:solidFill>
                <a:latin typeface="Abadi" panose="020B0604020104020204" pitchFamily="34" charset="0"/>
              </a:rPr>
              <a:t>knn</a:t>
            </a:r>
            <a:r>
              <a:rPr lang="en-US" sz="1600" dirty="0">
                <a:solidFill>
                  <a:srgbClr val="002060"/>
                </a:solidFill>
                <a:latin typeface="Abadi" panose="020B0604020104020204" pitchFamily="34" charset="0"/>
              </a:rPr>
              <a:t> and </a:t>
            </a:r>
            <a:r>
              <a:rPr lang="en-US" sz="1600" dirty="0" err="1">
                <a:solidFill>
                  <a:srgbClr val="002060"/>
                </a:solidFill>
                <a:latin typeface="Abadi" panose="020B0604020104020204" pitchFamily="34" charset="0"/>
              </a:rPr>
              <a:t>nmf</a:t>
            </a:r>
            <a:r>
              <a:rPr lang="en-US" sz="1600" dirty="0">
                <a:solidFill>
                  <a:srgbClr val="002060"/>
                </a:solidFill>
                <a:latin typeface="Abadi" panose="020B0604020104020204" pitchFamily="34" charset="0"/>
              </a:rPr>
              <a:t> based methods performed worse than the baseline method as well. Perhaps the hyperparameters for </a:t>
            </a:r>
            <a:r>
              <a:rPr lang="en-US" sz="1600" dirty="0" err="1">
                <a:solidFill>
                  <a:srgbClr val="002060"/>
                </a:solidFill>
                <a:latin typeface="Abadi" panose="020B0604020104020204" pitchFamily="34" charset="0"/>
              </a:rPr>
              <a:t>knn</a:t>
            </a:r>
            <a:r>
              <a:rPr lang="en-US" sz="1600" dirty="0">
                <a:solidFill>
                  <a:srgbClr val="002060"/>
                </a:solidFill>
                <a:latin typeface="Abadi" panose="020B0604020104020204" pitchFamily="34" charset="0"/>
              </a:rPr>
              <a:t> and </a:t>
            </a:r>
            <a:r>
              <a:rPr lang="en-US" sz="1600" dirty="0" err="1">
                <a:solidFill>
                  <a:srgbClr val="002060"/>
                </a:solidFill>
                <a:latin typeface="Abadi" panose="020B0604020104020204" pitchFamily="34" charset="0"/>
              </a:rPr>
              <a:t>nmf</a:t>
            </a:r>
            <a:r>
              <a:rPr lang="en-US" sz="1600" dirty="0">
                <a:solidFill>
                  <a:srgbClr val="002060"/>
                </a:solidFill>
                <a:latin typeface="Abadi" panose="020B0604020104020204" pitchFamily="34" charset="0"/>
              </a:rPr>
              <a:t> require more tuning.</a:t>
            </a:r>
          </a:p>
          <a:p>
            <a:pPr lvl="1">
              <a:lnSpc>
                <a:spcPct val="100000"/>
              </a:lnSpc>
              <a:spcBef>
                <a:spcPts val="1400"/>
              </a:spcBef>
            </a:pPr>
            <a:r>
              <a:rPr lang="en-US" sz="1600" dirty="0">
                <a:solidFill>
                  <a:srgbClr val="002060"/>
                </a:solidFill>
                <a:latin typeface="Abadi" panose="020B0604020104020204" pitchFamily="34" charset="0"/>
              </a:rPr>
              <a:t>Embedding based method seems to have decreasing RMSE value at 10 epochs. The results may be further improved with fine tuning the hyperparameters. </a:t>
            </a:r>
          </a:p>
          <a:p>
            <a:pPr lvl="1">
              <a:lnSpc>
                <a:spcPct val="100000"/>
              </a:lnSpc>
              <a:spcBef>
                <a:spcPts val="1400"/>
              </a:spcBef>
            </a:pPr>
            <a:r>
              <a:rPr lang="en-US" sz="1600" dirty="0">
                <a:solidFill>
                  <a:srgbClr val="002060"/>
                </a:solidFill>
                <a:latin typeface="Abadi" panose="020B0604020104020204" pitchFamily="34" charset="0"/>
              </a:rPr>
              <a:t>While all methods seem to yield relatively low RMSE value, the embedding method seems to be the best method for the recommendation system.</a:t>
            </a:r>
          </a:p>
          <a:p>
            <a:pPr lvl="1">
              <a:lnSpc>
                <a:spcPct val="100000"/>
              </a:lnSpc>
              <a:spcBef>
                <a:spcPts val="1400"/>
              </a:spcBef>
            </a:pPr>
            <a:endParaRPr lang="en-US" sz="1600" dirty="0">
              <a:solidFill>
                <a:srgbClr val="002060"/>
              </a:solidFill>
              <a:latin typeface="Abadi" panose="020B0604020104020204" pitchFamily="34" charset="0"/>
            </a:endParaRPr>
          </a:p>
          <a:p>
            <a:pPr lvl="1">
              <a:lnSpc>
                <a:spcPct val="100000"/>
              </a:lnSpc>
              <a:spcBef>
                <a:spcPts val="1400"/>
              </a:spcBef>
            </a:pPr>
            <a:endParaRPr lang="en-US" sz="1600" dirty="0">
              <a:solidFill>
                <a:srgbClr val="002060"/>
              </a:solidFill>
              <a:latin typeface="Abadi" panose="020B0604020104020204" pitchFamily="34" charset="0"/>
            </a:endParaRPr>
          </a:p>
          <a:p>
            <a:pPr lvl="1">
              <a:lnSpc>
                <a:spcPct val="100000"/>
              </a:lnSpc>
              <a:spcBef>
                <a:spcPts val="1400"/>
              </a:spcBef>
            </a:pPr>
            <a:endParaRPr lang="en-US" sz="1600" dirty="0">
              <a:solidFill>
                <a:srgbClr val="002060"/>
              </a:solidFill>
              <a:latin typeface="Abadi" panose="020B0604020104020204" pitchFamily="34" charset="0"/>
            </a:endParaRPr>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02060"/>
                </a:solidFill>
                <a:latin typeface="Abadi"/>
              </a:rPr>
              <a:t>Conclusions</a:t>
            </a:r>
            <a:endParaRPr lang="en-US" dirty="0">
              <a:solidFill>
                <a:srgbClr val="002060"/>
              </a:solidFill>
            </a:endParaRPr>
          </a:p>
        </p:txBody>
      </p:sp>
    </p:spTree>
    <p:extLst>
      <p:ext uri="{BB962C8B-B14F-4D97-AF65-F5344CB8AC3E}">
        <p14:creationId xmlns:p14="http://schemas.microsoft.com/office/powerpoint/2010/main" val="163012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p:txBody>
          <a:bodyPr/>
          <a:lstStyle/>
          <a:p>
            <a:fld id="{5075537C-CA84-1446-933C-8E9D027F9201}" type="slidenum">
              <a:rPr lang="en-US" smtClean="0"/>
              <a:t>23</a:t>
            </a:fld>
            <a:endParaRPr lang="en-US"/>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550578" y="1545696"/>
            <a:ext cx="10515600" cy="4351337"/>
          </a:xfrm>
          <a:prstGeom prst="rect">
            <a:avLst/>
          </a:prstGeom>
        </p:spPr>
        <p:txBody>
          <a:bodyPr>
            <a:normAutofit/>
          </a:bodyPr>
          <a:lstStyle/>
          <a:p>
            <a:pPr>
              <a:lnSpc>
                <a:spcPct val="100000"/>
              </a:lnSpc>
              <a:spcBef>
                <a:spcPts val="1400"/>
              </a:spcBef>
            </a:pPr>
            <a:r>
              <a:rPr lang="en-US" sz="2000" dirty="0">
                <a:solidFill>
                  <a:srgbClr val="002060"/>
                </a:solidFill>
                <a:latin typeface="Abadi" panose="020B0604020104020204" pitchFamily="34" charset="0"/>
              </a:rPr>
              <a:t>Content-based clustering </a:t>
            </a:r>
          </a:p>
          <a:p>
            <a:pPr lvl="1">
              <a:spcBef>
                <a:spcPts val="1400"/>
              </a:spcBef>
            </a:pPr>
            <a:r>
              <a:rPr lang="en-US" sz="1800" dirty="0" err="1">
                <a:solidFill>
                  <a:srgbClr val="002060"/>
                </a:solidFill>
                <a:latin typeface="Abadi" panose="020B0604020104020204" pitchFamily="34" charset="0"/>
              </a:rPr>
              <a:t>Kmeans</a:t>
            </a:r>
            <a:r>
              <a:rPr lang="en-US" sz="1800" dirty="0">
                <a:solidFill>
                  <a:srgbClr val="002060"/>
                </a:solidFill>
                <a:latin typeface="Abadi" panose="020B0604020104020204" pitchFamily="34" charset="0"/>
              </a:rPr>
              <a:t> inertia vs. clusters </a:t>
            </a:r>
          </a:p>
          <a:p>
            <a:pPr lvl="1">
              <a:spcBef>
                <a:spcPts val="1400"/>
              </a:spcBef>
            </a:pPr>
            <a:r>
              <a:rPr lang="en-US" sz="1800" dirty="0">
                <a:solidFill>
                  <a:srgbClr val="002060"/>
                </a:solidFill>
                <a:latin typeface="Abadi" panose="020B0604020104020204" pitchFamily="34" charset="0"/>
              </a:rPr>
              <a:t> PCA acc. variance vs. n components</a:t>
            </a:r>
          </a:p>
          <a:p>
            <a:pPr>
              <a:lnSpc>
                <a:spcPct val="100000"/>
              </a:lnSpc>
              <a:spcBef>
                <a:spcPts val="1400"/>
              </a:spcBef>
            </a:pPr>
            <a:endParaRPr lang="en-US" sz="2000" dirty="0">
              <a:solidFill>
                <a:srgbClr val="002060"/>
              </a:solidFill>
              <a:latin typeface="Abadi" panose="020B0604020104020204" pitchFamily="34" charset="0"/>
            </a:endParaRPr>
          </a:p>
          <a:p>
            <a:pPr>
              <a:lnSpc>
                <a:spcPct val="100000"/>
              </a:lnSpc>
              <a:spcBef>
                <a:spcPts val="1400"/>
              </a:spcBef>
            </a:pPr>
            <a:endParaRPr lang="en-US" sz="2000" dirty="0">
              <a:solidFill>
                <a:srgbClr val="002060"/>
              </a:solidFill>
              <a:latin typeface="Abadi" panose="020B0604020104020204" pitchFamily="34" charset="0"/>
            </a:endParaRPr>
          </a:p>
          <a:p>
            <a:pPr>
              <a:lnSpc>
                <a:spcPct val="100000"/>
              </a:lnSpc>
              <a:spcBef>
                <a:spcPts val="1400"/>
              </a:spcBef>
            </a:pPr>
            <a:endParaRPr lang="en-US" sz="2000" dirty="0">
              <a:solidFill>
                <a:srgbClr val="002060"/>
              </a:solidFill>
              <a:latin typeface="Abadi" panose="020B0604020104020204" pitchFamily="34" charset="0"/>
            </a:endParaRPr>
          </a:p>
          <a:p>
            <a:pPr>
              <a:lnSpc>
                <a:spcPct val="100000"/>
              </a:lnSpc>
              <a:spcBef>
                <a:spcPts val="1400"/>
              </a:spcBef>
            </a:pPr>
            <a:endParaRPr lang="en-US" sz="2000" dirty="0">
              <a:solidFill>
                <a:srgbClr val="002060"/>
              </a:solidFill>
              <a:latin typeface="Abadi" panose="020B0604020104020204" pitchFamily="34" charset="0"/>
            </a:endParaRPr>
          </a:p>
          <a:p>
            <a:pPr>
              <a:lnSpc>
                <a:spcPct val="100000"/>
              </a:lnSpc>
              <a:spcBef>
                <a:spcPts val="1400"/>
              </a:spcBef>
            </a:pPr>
            <a:endParaRPr lang="en-US" sz="2000" dirty="0">
              <a:solidFill>
                <a:srgbClr val="002060"/>
              </a:solidFill>
              <a:latin typeface="Abadi" panose="020B0604020104020204" pitchFamily="34" charset="0"/>
            </a:endParaRPr>
          </a:p>
          <a:p>
            <a:pPr>
              <a:lnSpc>
                <a:spcPct val="100000"/>
              </a:lnSpc>
              <a:spcBef>
                <a:spcPts val="1400"/>
              </a:spcBef>
            </a:pPr>
            <a:endParaRPr lang="en-US" sz="2000" dirty="0">
              <a:solidFill>
                <a:srgbClr val="002060"/>
              </a:solidFill>
              <a:latin typeface="Abadi" panose="020B0604020104020204" pitchFamily="34" charset="0"/>
            </a:endParaRPr>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70011" y="538650"/>
            <a:ext cx="10515600"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02060"/>
                </a:solidFill>
                <a:latin typeface="Abadi"/>
              </a:rPr>
              <a:t>Appendix</a:t>
            </a:r>
            <a:endParaRPr lang="en-US" dirty="0">
              <a:solidFill>
                <a:srgbClr val="002060"/>
              </a:solidFill>
            </a:endParaRPr>
          </a:p>
        </p:txBody>
      </p:sp>
      <p:pic>
        <p:nvPicPr>
          <p:cNvPr id="3" name="Picture 2">
            <a:extLst>
              <a:ext uri="{FF2B5EF4-FFF2-40B4-BE49-F238E27FC236}">
                <a16:creationId xmlns:a16="http://schemas.microsoft.com/office/drawing/2014/main" id="{7C4E12DD-3B3C-4F16-EAB6-24A3AA07EA41}"/>
              </a:ext>
            </a:extLst>
          </p:cNvPr>
          <p:cNvPicPr>
            <a:picLocks noChangeAspect="1"/>
          </p:cNvPicPr>
          <p:nvPr/>
        </p:nvPicPr>
        <p:blipFill>
          <a:blip r:embed="rId4"/>
          <a:stretch>
            <a:fillRect/>
          </a:stretch>
        </p:blipFill>
        <p:spPr>
          <a:xfrm>
            <a:off x="897224" y="2934118"/>
            <a:ext cx="3882154" cy="2886186"/>
          </a:xfrm>
          <a:prstGeom prst="rect">
            <a:avLst/>
          </a:prstGeom>
        </p:spPr>
      </p:pic>
      <p:pic>
        <p:nvPicPr>
          <p:cNvPr id="10" name="Picture 9">
            <a:extLst>
              <a:ext uri="{FF2B5EF4-FFF2-40B4-BE49-F238E27FC236}">
                <a16:creationId xmlns:a16="http://schemas.microsoft.com/office/drawing/2014/main" id="{6545C174-B165-0F66-978A-B823AE022987}"/>
              </a:ext>
            </a:extLst>
          </p:cNvPr>
          <p:cNvPicPr>
            <a:picLocks noChangeAspect="1"/>
          </p:cNvPicPr>
          <p:nvPr/>
        </p:nvPicPr>
        <p:blipFill>
          <a:blip r:embed="rId5"/>
          <a:stretch>
            <a:fillRect/>
          </a:stretch>
        </p:blipFill>
        <p:spPr>
          <a:xfrm>
            <a:off x="5188648" y="2934748"/>
            <a:ext cx="3882154" cy="3106614"/>
          </a:xfrm>
          <a:prstGeom prst="rect">
            <a:avLst/>
          </a:prstGeom>
        </p:spPr>
      </p:pic>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02060"/>
                </a:solidFill>
                <a:latin typeface="Abadi"/>
              </a:rPr>
              <a:t>Introduction</a:t>
            </a:r>
            <a:endParaRPr lang="en-US" dirty="0">
              <a:solidFill>
                <a:srgbClr val="002060"/>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877417" y="1639064"/>
            <a:ext cx="8584083" cy="46802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pPr>
            <a:r>
              <a:rPr lang="en-US" sz="2000" dirty="0">
                <a:solidFill>
                  <a:srgbClr val="002060"/>
                </a:solidFill>
                <a:latin typeface="Abadi" panose="020B0604020104020204" pitchFamily="34" charset="0"/>
              </a:rPr>
              <a:t>Goal</a:t>
            </a:r>
          </a:p>
          <a:p>
            <a:pPr lvl="1">
              <a:spcBef>
                <a:spcPts val="1400"/>
              </a:spcBef>
            </a:pPr>
            <a:r>
              <a:rPr lang="en-US" sz="1600" dirty="0">
                <a:solidFill>
                  <a:srgbClr val="002060"/>
                </a:solidFill>
                <a:latin typeface="Abadi" panose="020B0604020104020204" pitchFamily="34" charset="0"/>
              </a:rPr>
              <a:t>This project aims to explore recommendation system through analyzing online courses dataset. Both content based and collaborative filtering methods will be used to measure the performance between the various methods. </a:t>
            </a:r>
          </a:p>
          <a:p>
            <a:pPr>
              <a:spcBef>
                <a:spcPts val="1400"/>
              </a:spcBef>
            </a:pPr>
            <a:endParaRPr lang="en-US" sz="2000" dirty="0">
              <a:solidFill>
                <a:srgbClr val="002060"/>
              </a:solidFill>
              <a:latin typeface="Abadi" panose="020B0604020104020204" pitchFamily="34" charset="0"/>
            </a:endParaRPr>
          </a:p>
          <a:p>
            <a:pPr>
              <a:spcBef>
                <a:spcPts val="1400"/>
              </a:spcBef>
            </a:pPr>
            <a:r>
              <a:rPr lang="en-US" sz="2000" dirty="0">
                <a:solidFill>
                  <a:srgbClr val="002060"/>
                </a:solidFill>
                <a:latin typeface="Abadi" panose="020B0604020104020204" pitchFamily="34" charset="0"/>
              </a:rPr>
              <a:t>Problem: </a:t>
            </a:r>
          </a:p>
          <a:p>
            <a:pPr lvl="1">
              <a:spcBef>
                <a:spcPts val="1400"/>
              </a:spcBef>
            </a:pPr>
            <a:r>
              <a:rPr lang="en-US" sz="1600" dirty="0">
                <a:solidFill>
                  <a:srgbClr val="002060"/>
                </a:solidFill>
                <a:latin typeface="Abadi" panose="020B0604020104020204" pitchFamily="34" charset="0"/>
              </a:rPr>
              <a:t>The online courses dataset consist of courses data and user profile data. The recommendation system aims to generate course recommendations to the user where the likelihood of accepted recommendation is optimized. </a:t>
            </a:r>
          </a:p>
          <a:p>
            <a:pPr lvl="1">
              <a:spcBef>
                <a:spcPts val="1400"/>
              </a:spcBef>
            </a:pPr>
            <a:r>
              <a:rPr lang="en-US" sz="1600" dirty="0">
                <a:solidFill>
                  <a:srgbClr val="002060"/>
                </a:solidFill>
                <a:latin typeface="Abadi" panose="020B0604020104020204" pitchFamily="34" charset="0"/>
              </a:rPr>
              <a:t>The recommendation system will assume several hypotheses such as:</a:t>
            </a:r>
          </a:p>
          <a:p>
            <a:pPr lvl="2">
              <a:spcBef>
                <a:spcPts val="1400"/>
              </a:spcBef>
            </a:pPr>
            <a:r>
              <a:rPr lang="en-US" sz="1400" dirty="0">
                <a:solidFill>
                  <a:srgbClr val="002060"/>
                </a:solidFill>
                <a:latin typeface="Abadi" panose="020B0604020104020204" pitchFamily="34" charset="0"/>
              </a:rPr>
              <a:t>A user will likely accept courses similar to courses they have taken in the past</a:t>
            </a:r>
          </a:p>
          <a:p>
            <a:pPr lvl="2">
              <a:spcBef>
                <a:spcPts val="1400"/>
              </a:spcBef>
            </a:pPr>
            <a:r>
              <a:rPr lang="en-US" sz="1400" dirty="0">
                <a:solidFill>
                  <a:srgbClr val="002060"/>
                </a:solidFill>
                <a:latin typeface="Abadi" panose="020B0604020104020204" pitchFamily="34" charset="0"/>
              </a:rPr>
              <a:t>Users with the similar interest are likely to accept courses taken by other users with the group</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rgbClr val="002060"/>
                </a:solidFill>
                <a:latin typeface="Abadi"/>
              </a:rPr>
              <a:t>Exploratory Data Analysis</a:t>
            </a:r>
            <a:endParaRPr lang="en-US" dirty="0">
              <a:solidFill>
                <a:srgbClr val="002060"/>
              </a:solidFill>
            </a:endParaRPr>
          </a:p>
        </p:txBody>
      </p:sp>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02060"/>
                </a:solidFill>
                <a:latin typeface="Abadi"/>
              </a:rPr>
              <a:t>Course counts per genre</a:t>
            </a:r>
          </a:p>
        </p:txBody>
      </p:sp>
      <p:pic>
        <p:nvPicPr>
          <p:cNvPr id="7" name="Picture 6">
            <a:extLst>
              <a:ext uri="{FF2B5EF4-FFF2-40B4-BE49-F238E27FC236}">
                <a16:creationId xmlns:a16="http://schemas.microsoft.com/office/drawing/2014/main" id="{AC58113B-219B-35BC-A02C-81D3759F89A8}"/>
              </a:ext>
            </a:extLst>
          </p:cNvPr>
          <p:cNvPicPr>
            <a:picLocks noChangeAspect="1"/>
          </p:cNvPicPr>
          <p:nvPr/>
        </p:nvPicPr>
        <p:blipFill>
          <a:blip r:embed="rId3"/>
          <a:stretch>
            <a:fillRect/>
          </a:stretch>
        </p:blipFill>
        <p:spPr>
          <a:xfrm>
            <a:off x="917435" y="1516665"/>
            <a:ext cx="4626115" cy="4534133"/>
          </a:xfrm>
          <a:prstGeom prst="rect">
            <a:avLst/>
          </a:prstGeom>
        </p:spPr>
      </p:pic>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02060"/>
                </a:solidFill>
                <a:latin typeface="Abadi"/>
              </a:rPr>
              <a:t>Course enrollment distribution</a:t>
            </a:r>
          </a:p>
        </p:txBody>
      </p:sp>
      <p:pic>
        <p:nvPicPr>
          <p:cNvPr id="7" name="Picture 6">
            <a:extLst>
              <a:ext uri="{FF2B5EF4-FFF2-40B4-BE49-F238E27FC236}">
                <a16:creationId xmlns:a16="http://schemas.microsoft.com/office/drawing/2014/main" id="{2C329BDE-FC69-E05E-4B42-BD28A5E4C20B}"/>
              </a:ext>
            </a:extLst>
          </p:cNvPr>
          <p:cNvPicPr>
            <a:picLocks noChangeAspect="1"/>
          </p:cNvPicPr>
          <p:nvPr/>
        </p:nvPicPr>
        <p:blipFill>
          <a:blip r:embed="rId3"/>
          <a:stretch>
            <a:fillRect/>
          </a:stretch>
        </p:blipFill>
        <p:spPr>
          <a:xfrm>
            <a:off x="838200" y="1428639"/>
            <a:ext cx="6616700" cy="4825123"/>
          </a:xfrm>
          <a:prstGeom prst="rect">
            <a:avLst/>
          </a:prstGeom>
        </p:spPr>
      </p:pic>
    </p:spTree>
    <p:extLst>
      <p:ext uri="{BB962C8B-B14F-4D97-AF65-F5344CB8AC3E}">
        <p14:creationId xmlns:p14="http://schemas.microsoft.com/office/powerpoint/2010/main" val="2945704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02060"/>
                </a:solidFill>
                <a:latin typeface="Abadi"/>
              </a:rPr>
              <a:t>20 most popular courses</a:t>
            </a:r>
          </a:p>
        </p:txBody>
      </p:sp>
      <p:pic>
        <p:nvPicPr>
          <p:cNvPr id="8" name="Picture 7">
            <a:extLst>
              <a:ext uri="{FF2B5EF4-FFF2-40B4-BE49-F238E27FC236}">
                <a16:creationId xmlns:a16="http://schemas.microsoft.com/office/drawing/2014/main" id="{3CD0202F-E9CE-9510-B69E-AAC9EA6B52AE}"/>
              </a:ext>
            </a:extLst>
          </p:cNvPr>
          <p:cNvPicPr>
            <a:picLocks noChangeAspect="1"/>
          </p:cNvPicPr>
          <p:nvPr/>
        </p:nvPicPr>
        <p:blipFill>
          <a:blip r:embed="rId3"/>
          <a:stretch>
            <a:fillRect/>
          </a:stretch>
        </p:blipFill>
        <p:spPr>
          <a:xfrm>
            <a:off x="1143549" y="1424093"/>
            <a:ext cx="3089783" cy="4862125"/>
          </a:xfrm>
          <a:prstGeom prst="rect">
            <a:avLst/>
          </a:prstGeom>
        </p:spPr>
      </p:pic>
    </p:spTree>
    <p:extLst>
      <p:ext uri="{BB962C8B-B14F-4D97-AF65-F5344CB8AC3E}">
        <p14:creationId xmlns:p14="http://schemas.microsoft.com/office/powerpoint/2010/main" val="281879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02060"/>
                </a:solidFill>
                <a:latin typeface="Abadi"/>
              </a:rPr>
              <a:t>Word cloud of course titles</a:t>
            </a:r>
          </a:p>
        </p:txBody>
      </p:sp>
      <p:pic>
        <p:nvPicPr>
          <p:cNvPr id="3" name="Picture 2">
            <a:extLst>
              <a:ext uri="{FF2B5EF4-FFF2-40B4-BE49-F238E27FC236}">
                <a16:creationId xmlns:a16="http://schemas.microsoft.com/office/drawing/2014/main" id="{515BD15E-E16C-E3C6-468E-7CEA03E18092}"/>
              </a:ext>
            </a:extLst>
          </p:cNvPr>
          <p:cNvPicPr>
            <a:picLocks noChangeAspect="1"/>
          </p:cNvPicPr>
          <p:nvPr/>
        </p:nvPicPr>
        <p:blipFill>
          <a:blip r:embed="rId3"/>
          <a:stretch>
            <a:fillRect/>
          </a:stretch>
        </p:blipFill>
        <p:spPr>
          <a:xfrm>
            <a:off x="838200" y="1752336"/>
            <a:ext cx="7998777" cy="4044504"/>
          </a:xfrm>
          <a:prstGeom prst="rect">
            <a:avLst/>
          </a:prstGeom>
        </p:spPr>
      </p:pic>
    </p:spTree>
    <p:extLst>
      <p:ext uri="{BB962C8B-B14F-4D97-AF65-F5344CB8AC3E}">
        <p14:creationId xmlns:p14="http://schemas.microsoft.com/office/powerpoint/2010/main" val="126893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rgbClr val="002060"/>
                </a:solidFill>
                <a:latin typeface="Abadi"/>
              </a:rPr>
              <a:t>Content-based Recommender System using Unsupervised Learning</a:t>
            </a:r>
            <a:endParaRPr lang="en-US" dirty="0">
              <a:solidFill>
                <a:srgbClr val="002060"/>
              </a:solidFill>
            </a:endParaRPr>
          </a:p>
        </p:txBody>
      </p:sp>
    </p:spTree>
    <p:extLst>
      <p:ext uri="{BB962C8B-B14F-4D97-AF65-F5344CB8AC3E}">
        <p14:creationId xmlns:p14="http://schemas.microsoft.com/office/powerpoint/2010/main" val="134853384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3.xml><?xml version="1.0" encoding="utf-8"?>
<ds:datastoreItem xmlns:ds="http://schemas.openxmlformats.org/officeDocument/2006/customXml" ds:itemID="{54DA07C5-A406-4A0D-B3E6-3856C94AC7F3}">
  <ds:schemaRefs>
    <ds:schemaRef ds:uri="http://purl.org/dc/dcmitype/"/>
    <ds:schemaRef ds:uri="http://purl.org/dc/elements/1.1/"/>
    <ds:schemaRef ds:uri="155be751-a274-42e8-93fb-f39d3b9bccc8"/>
    <ds:schemaRef ds:uri="http://schemas.microsoft.com/office/2006/documentManagement/types"/>
    <ds:schemaRef ds:uri="http://www.w3.org/XML/1998/namespace"/>
    <ds:schemaRef ds:uri="f80a141d-92ca-4d3d-9308-f7e7b1d44ce8"/>
    <ds:schemaRef ds:uri="http://purl.org/dc/terms/"/>
    <ds:schemaRef ds:uri="http://schemas.microsoft.com/office/2006/metadata/propertie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
  <TotalTime>5655</TotalTime>
  <Words>1768</Words>
  <Application>Microsoft Office PowerPoint</Application>
  <PresentationFormat>Widescreen</PresentationFormat>
  <Paragraphs>212</Paragraphs>
  <Slides>23</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23</vt:i4>
      </vt:variant>
    </vt:vector>
  </HeadingPairs>
  <TitlesOfParts>
    <vt:vector size="32" baseType="lpstr">
      <vt:lpstr>Abadi</vt:lpstr>
      <vt:lpstr>Arial</vt:lpstr>
      <vt:lpstr>Calibri</vt:lpstr>
      <vt:lpstr>Calibri Light</vt:lpstr>
      <vt:lpstr>IBM Plex Mono SemiBold</vt:lpstr>
      <vt:lpstr>Trebuchet MS</vt:lpstr>
      <vt:lpstr>Wingdings 3</vt:lpstr>
      <vt:lpstr>Custom Design</vt:lpstr>
      <vt:lpstr>Facet</vt:lpstr>
      <vt:lpstr>PowerPoint Presentation</vt:lpstr>
      <vt:lpstr>PowerPoint Presentation</vt:lpstr>
      <vt:lpstr>PowerPoint Presentation</vt:lpstr>
      <vt:lpstr>Exploratory Data Analysis</vt:lpstr>
      <vt:lpstr>Course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PowerPoint Presentation</vt:lpstr>
      <vt:lpstr>Compare the performance of collaborative-filtering models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Recommendation</dc:title>
  <dc:creator>Young Rha</dc:creator>
  <cp:keywords>Assignment</cp:keywords>
  <cp:lastModifiedBy>Young Rha</cp:lastModifiedBy>
  <cp:revision>494</cp:revision>
  <dcterms:created xsi:type="dcterms:W3CDTF">2021-04-29T18:58:34Z</dcterms:created>
  <dcterms:modified xsi:type="dcterms:W3CDTF">2023-12-20T05:47:15Z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