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Helvetica Neue" panose="020B0604020202020204" charset="0"/>
      <p:regular r:id="rId11"/>
      <p:bold r:id="rId12"/>
      <p:italic r:id="rId13"/>
      <p:boldItalic r:id="rId14"/>
    </p:embeddedFont>
    <p:embeddedFont>
      <p:font typeface="Times" panose="02020603050405020304" pitchFamily="18"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79" autoAdjust="0"/>
  </p:normalViewPr>
  <p:slideViewPr>
    <p:cSldViewPr snapToGrid="0">
      <p:cViewPr varScale="1">
        <p:scale>
          <a:sx n="55" d="100"/>
          <a:sy n="55" d="100"/>
        </p:scale>
        <p:origin x="38" y="47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guys </a:t>
            </a:r>
            <a:r>
              <a:rPr lang="en-US" dirty="0" err="1"/>
              <a:t>Im</a:t>
            </a:r>
            <a:r>
              <a:rPr lang="en-US" dirty="0"/>
              <a:t> Avinash Pawar. Today </a:t>
            </a:r>
            <a:r>
              <a:rPr lang="en-US" dirty="0" err="1"/>
              <a:t>im</a:t>
            </a:r>
            <a:r>
              <a:rPr lang="en-US" dirty="0"/>
              <a:t> presenting our </a:t>
            </a:r>
            <a:r>
              <a:rPr lang="en-US" b="0" i="0" dirty="0">
                <a:solidFill>
                  <a:srgbClr val="2D3B45"/>
                </a:solidFill>
                <a:effectLst/>
                <a:latin typeface="LatoWeb"/>
              </a:rPr>
              <a:t>Project Plans for the ----subject my team members are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e50bb01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e50bb01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are trying to analyze the total media coverage on common covid 19 glossaries.</a:t>
            </a:r>
          </a:p>
          <a:p>
            <a:pPr marL="0" lvl="0" indent="0" algn="l" rtl="0">
              <a:spcBef>
                <a:spcPts val="0"/>
              </a:spcBef>
              <a:spcAft>
                <a:spcPts val="0"/>
              </a:spcAft>
              <a:buNone/>
            </a:pPr>
            <a:r>
              <a:rPr lang="en-US" dirty="0"/>
              <a:t>for the scope this project, we have chosen 10 most covid 19 related words, such as vaccine, quarantine, death rate, </a:t>
            </a:r>
            <a:r>
              <a:rPr lang="en-US" dirty="0" err="1"/>
              <a:t>varients</a:t>
            </a:r>
            <a:r>
              <a:rPr lang="en-US" dirty="0"/>
              <a:t> etc.</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e50bb012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e50bb012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this project, a lot of public datasets are available, but we have chosen the, GDELT project Dataset, which is recommended by our client. It is a  </a:t>
            </a:r>
            <a:r>
              <a:rPr lang="en-US" b="1" i="0" dirty="0">
                <a:solidFill>
                  <a:srgbClr val="202122"/>
                </a:solidFill>
                <a:effectLst/>
                <a:latin typeface="Arial" panose="020B0604020202020204" pitchFamily="34" charset="0"/>
              </a:rPr>
              <a:t>Global Database of Events, Language, and Tone</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GDELT monitors, the world news media, in all formats such as  print, broadcast, and web , they have coverage in over 100 languages.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Also the dataset is, available to download in RAW format, as well as the project has their own API to query on the Dataset.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visualization we have decided to go with a dashboard where you can see various comparative graphs of </a:t>
            </a:r>
            <a:r>
              <a:rPr lang="en-US" dirty="0" err="1"/>
              <a:t>comannly</a:t>
            </a:r>
            <a:r>
              <a:rPr lang="en-US" dirty="0"/>
              <a:t> used covid-19 related words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e50bb012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e50bb012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the dataset is abut 200 Giga bytes the processing of the database is </a:t>
            </a:r>
            <a:r>
              <a:rPr lang="en-US" dirty="0" err="1"/>
              <a:t>canont</a:t>
            </a:r>
            <a:r>
              <a:rPr lang="en-US" dirty="0"/>
              <a:t> be done on a single computer hence we have chosen the google Big </a:t>
            </a:r>
            <a:r>
              <a:rPr lang="en-US" dirty="0" err="1"/>
              <a:t>qury</a:t>
            </a:r>
            <a:r>
              <a:rPr lang="en-US" dirty="0"/>
              <a:t> platform for doing the analysis of data Also just querying the data has no use for us we also have used google Data studio for visualizing the data as it is very easy to integrate that with Google big query platform</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e50bb012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e50bb012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e50bb012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e50bb012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e50bb012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e50bb012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e50bb012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e50bb012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6329" y="869266"/>
            <a:ext cx="8520600" cy="20526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endParaRPr sz="1400" dirty="0">
              <a:latin typeface="Helvetica Neue"/>
              <a:ea typeface="Helvetica Neue"/>
              <a:cs typeface="Helvetica Neue"/>
              <a:sym typeface="Helvetica Neue"/>
            </a:endParaRPr>
          </a:p>
          <a:p>
            <a:pPr marL="0" lvl="0" indent="0" algn="ctr" rtl="0">
              <a:lnSpc>
                <a:spcPct val="115000"/>
              </a:lnSpc>
              <a:spcBef>
                <a:spcPts val="1000"/>
              </a:spcBef>
              <a:spcAft>
                <a:spcPts val="0"/>
              </a:spcAft>
              <a:buNone/>
            </a:pPr>
            <a:endParaRPr sz="1400" dirty="0">
              <a:latin typeface="Helvetica Neue"/>
              <a:ea typeface="Helvetica Neue"/>
              <a:cs typeface="Helvetica Neue"/>
              <a:sym typeface="Helvetica Neue"/>
            </a:endParaRPr>
          </a:p>
          <a:p>
            <a:pPr marL="0" lvl="0" indent="0" algn="ctr" rtl="0">
              <a:lnSpc>
                <a:spcPct val="115000"/>
              </a:lnSpc>
              <a:spcBef>
                <a:spcPts val="1000"/>
              </a:spcBef>
              <a:spcAft>
                <a:spcPts val="0"/>
              </a:spcAft>
              <a:buNone/>
            </a:pPr>
            <a:r>
              <a:rPr lang="en" sz="4400" dirty="0">
                <a:solidFill>
                  <a:schemeClr val="accent6"/>
                </a:solidFill>
                <a:highlight>
                  <a:schemeClr val="dk1"/>
                </a:highlight>
                <a:latin typeface="Helvetica Neue"/>
                <a:ea typeface="Helvetica Neue"/>
                <a:cs typeface="Helvetica Neue"/>
                <a:sym typeface="Helvetica Neue"/>
              </a:rPr>
              <a:t>Visualizing The Public Health Narratives Around Covid-19</a:t>
            </a:r>
            <a:endParaRPr sz="4400" dirty="0">
              <a:solidFill>
                <a:schemeClr val="accent6"/>
              </a:solidFill>
              <a:highlight>
                <a:schemeClr val="dk1"/>
              </a:highlight>
              <a:latin typeface="Helvetica Neue"/>
              <a:ea typeface="Helvetica Neue"/>
              <a:cs typeface="Helvetica Neue"/>
              <a:sym typeface="Helvetica Neue"/>
            </a:endParaRPr>
          </a:p>
          <a:p>
            <a:pPr marL="0" lvl="0" indent="0" algn="l" rtl="0">
              <a:spcBef>
                <a:spcPts val="1000"/>
              </a:spcBef>
              <a:spcAft>
                <a:spcPts val="0"/>
              </a:spcAft>
              <a:buNone/>
            </a:pPr>
            <a:endParaRPr dirty="0"/>
          </a:p>
        </p:txBody>
      </p:sp>
      <p:sp>
        <p:nvSpPr>
          <p:cNvPr id="55" name="Google Shape;55;p13"/>
          <p:cNvSpPr txBox="1">
            <a:spLocks noGrp="1"/>
          </p:cNvSpPr>
          <p:nvPr>
            <p:ph type="subTitle" idx="1"/>
          </p:nvPr>
        </p:nvSpPr>
        <p:spPr>
          <a:xfrm>
            <a:off x="311700" y="3455175"/>
            <a:ext cx="8520600" cy="13947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en" sz="4205" dirty="0">
                <a:solidFill>
                  <a:schemeClr val="dk1"/>
                </a:solidFill>
                <a:highlight>
                  <a:schemeClr val="accent6"/>
                </a:highlight>
              </a:rPr>
              <a:t>Team Members</a:t>
            </a:r>
            <a:endParaRPr sz="4205" dirty="0">
              <a:solidFill>
                <a:schemeClr val="dk1"/>
              </a:solidFill>
              <a:highlight>
                <a:schemeClr val="accent6"/>
              </a:highlight>
            </a:endParaRPr>
          </a:p>
          <a:p>
            <a:pPr marL="0" lvl="0" indent="0" algn="ctr" rtl="0">
              <a:spcBef>
                <a:spcPts val="0"/>
              </a:spcBef>
              <a:spcAft>
                <a:spcPts val="0"/>
              </a:spcAft>
              <a:buNone/>
            </a:pPr>
            <a:r>
              <a:rPr lang="en" dirty="0">
                <a:solidFill>
                  <a:schemeClr val="dk1"/>
                </a:solidFill>
                <a:highlight>
                  <a:schemeClr val="accent6"/>
                </a:highlight>
              </a:rPr>
              <a:t>Avinash Pawar</a:t>
            </a:r>
            <a:endParaRPr dirty="0">
              <a:solidFill>
                <a:schemeClr val="dk1"/>
              </a:solidFill>
              <a:highlight>
                <a:schemeClr val="accent6"/>
              </a:highlight>
            </a:endParaRPr>
          </a:p>
          <a:p>
            <a:pPr marL="0" lvl="0" indent="0" algn="ctr" rtl="0">
              <a:spcBef>
                <a:spcPts val="0"/>
              </a:spcBef>
              <a:spcAft>
                <a:spcPts val="0"/>
              </a:spcAft>
              <a:buNone/>
            </a:pPr>
            <a:r>
              <a:rPr lang="en" dirty="0">
                <a:solidFill>
                  <a:schemeClr val="dk1"/>
                </a:solidFill>
                <a:highlight>
                  <a:schemeClr val="accent6"/>
                </a:highlight>
              </a:rPr>
              <a:t>Ashish Patidar</a:t>
            </a:r>
            <a:endParaRPr dirty="0">
              <a:solidFill>
                <a:schemeClr val="dk1"/>
              </a:solidFill>
              <a:highlight>
                <a:schemeClr val="accent6"/>
              </a:highlight>
            </a:endParaRPr>
          </a:p>
          <a:p>
            <a:pPr marL="0" lvl="0" indent="0" algn="ctr" rtl="0">
              <a:spcBef>
                <a:spcPts val="0"/>
              </a:spcBef>
              <a:spcAft>
                <a:spcPts val="0"/>
              </a:spcAft>
              <a:buNone/>
            </a:pPr>
            <a:r>
              <a:rPr lang="en" dirty="0">
                <a:solidFill>
                  <a:schemeClr val="dk1"/>
                </a:solidFill>
                <a:highlight>
                  <a:schemeClr val="accent6"/>
                </a:highlight>
              </a:rPr>
              <a:t>Shardul Samdurkar</a:t>
            </a:r>
            <a:endParaRPr dirty="0">
              <a:solidFill>
                <a:schemeClr val="dk1"/>
              </a:solidFill>
              <a:highlight>
                <a:schemeClr val="accent6"/>
              </a:highlight>
            </a:endParaRPr>
          </a:p>
          <a:p>
            <a:pPr marL="0" lvl="0" indent="0" algn="ctr" rtl="0">
              <a:spcBef>
                <a:spcPts val="0"/>
              </a:spcBef>
              <a:spcAft>
                <a:spcPts val="0"/>
              </a:spcAft>
              <a:buNone/>
            </a:pPr>
            <a:r>
              <a:rPr lang="en" dirty="0">
                <a:solidFill>
                  <a:schemeClr val="dk1"/>
                </a:solidFill>
                <a:highlight>
                  <a:schemeClr val="accent6"/>
                </a:highlight>
              </a:rPr>
              <a:t>Tanay Kulkarni</a:t>
            </a:r>
            <a:endParaRPr dirty="0">
              <a:solidFill>
                <a:schemeClr val="dk1"/>
              </a:solidFill>
              <a:highlight>
                <a:schemeClr val="accent6"/>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83300"/>
            <a:ext cx="8520600" cy="177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4700">
                <a:highlight>
                  <a:schemeClr val="accent6"/>
                </a:highlight>
                <a:latin typeface="Helvetica Neue"/>
                <a:ea typeface="Helvetica Neue"/>
                <a:cs typeface="Helvetica Neue"/>
                <a:sym typeface="Helvetica Neue"/>
              </a:rPr>
              <a:t>Analysis of Media Coverage on Common COVID-19 Glossary</a:t>
            </a:r>
            <a:endParaRPr sz="4700">
              <a:highlight>
                <a:schemeClr val="accent6"/>
              </a:highlight>
              <a:latin typeface="Helvetica Neue"/>
              <a:ea typeface="Helvetica Neue"/>
              <a:cs typeface="Helvetica Neue"/>
              <a:sym typeface="Helvetica Neue"/>
            </a:endParaRPr>
          </a:p>
          <a:p>
            <a:pPr marL="0" lvl="0" indent="0" algn="l" rtl="0">
              <a:spcBef>
                <a:spcPts val="1000"/>
              </a:spcBef>
              <a:spcAft>
                <a:spcPts val="0"/>
              </a:spcAft>
              <a:buNone/>
            </a:pPr>
            <a:endParaRPr/>
          </a:p>
        </p:txBody>
      </p:sp>
      <p:sp>
        <p:nvSpPr>
          <p:cNvPr id="61" name="Google Shape;61;p14"/>
          <p:cNvSpPr txBox="1"/>
          <p:nvPr/>
        </p:nvSpPr>
        <p:spPr>
          <a:xfrm>
            <a:off x="407175" y="465350"/>
            <a:ext cx="8120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6"/>
                </a:solidFill>
                <a:highlight>
                  <a:schemeClr val="dk1"/>
                </a:highlight>
              </a:rPr>
              <a:t>What are we working on?</a:t>
            </a:r>
            <a:endParaRPr sz="3000">
              <a:solidFill>
                <a:schemeClr val="accent6"/>
              </a:solidFill>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5900" y="119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6"/>
                </a:solidFill>
                <a:highlight>
                  <a:schemeClr val="dk1"/>
                </a:highlight>
              </a:rPr>
              <a:t>Where did we start</a:t>
            </a:r>
            <a:endParaRPr>
              <a:solidFill>
                <a:schemeClr val="accent6"/>
              </a:solidFill>
              <a:highlight>
                <a:schemeClr val="dk1"/>
              </a:highlight>
            </a:endParaRPr>
          </a:p>
        </p:txBody>
      </p:sp>
      <p:sp>
        <p:nvSpPr>
          <p:cNvPr id="67" name="Google Shape;67;p15"/>
          <p:cNvSpPr txBox="1">
            <a:spLocks noGrp="1"/>
          </p:cNvSpPr>
          <p:nvPr>
            <p:ph type="body" idx="1"/>
          </p:nvPr>
        </p:nvSpPr>
        <p:spPr>
          <a:xfrm>
            <a:off x="376800" y="862150"/>
            <a:ext cx="1046100" cy="456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solidFill>
                  <a:schemeClr val="dk1"/>
                </a:solidFill>
                <a:highlight>
                  <a:schemeClr val="accent6"/>
                </a:highlight>
              </a:rPr>
              <a:t>Dataset</a:t>
            </a:r>
            <a:endParaRPr dirty="0">
              <a:solidFill>
                <a:schemeClr val="dk1"/>
              </a:solidFill>
              <a:highlight>
                <a:schemeClr val="accent6"/>
              </a:highlight>
            </a:endParaRPr>
          </a:p>
        </p:txBody>
      </p:sp>
      <p:sp>
        <p:nvSpPr>
          <p:cNvPr id="68" name="Google Shape;68;p15"/>
          <p:cNvSpPr txBox="1"/>
          <p:nvPr/>
        </p:nvSpPr>
        <p:spPr>
          <a:xfrm>
            <a:off x="6120563" y="859600"/>
            <a:ext cx="1553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highlight>
                  <a:schemeClr val="accent6"/>
                </a:highlight>
              </a:rPr>
              <a:t>Initial Sketch</a:t>
            </a:r>
            <a:endParaRPr sz="1800" dirty="0">
              <a:solidFill>
                <a:schemeClr val="dk1"/>
              </a:solidFill>
              <a:highlight>
                <a:schemeClr val="accent6"/>
              </a:highlight>
            </a:endParaRPr>
          </a:p>
        </p:txBody>
      </p:sp>
      <p:pic>
        <p:nvPicPr>
          <p:cNvPr id="69" name="Google Shape;69;p15"/>
          <p:cNvPicPr preferRelativeResize="0"/>
          <p:nvPr/>
        </p:nvPicPr>
        <p:blipFill rotWithShape="1">
          <a:blip r:embed="rId3">
            <a:alphaModFix/>
          </a:blip>
          <a:srcRect l="5385" r="11633" b="1312"/>
          <a:stretch/>
        </p:blipFill>
        <p:spPr>
          <a:xfrm>
            <a:off x="5649225" y="1618925"/>
            <a:ext cx="2496075" cy="3229275"/>
          </a:xfrm>
          <a:prstGeom prst="rect">
            <a:avLst/>
          </a:prstGeom>
          <a:noFill/>
          <a:ln>
            <a:noFill/>
          </a:ln>
        </p:spPr>
      </p:pic>
      <p:pic>
        <p:nvPicPr>
          <p:cNvPr id="70" name="Google Shape;70;p15"/>
          <p:cNvPicPr preferRelativeResize="0"/>
          <p:nvPr/>
        </p:nvPicPr>
        <p:blipFill>
          <a:blip r:embed="rId4">
            <a:alphaModFix/>
          </a:blip>
          <a:stretch>
            <a:fillRect/>
          </a:stretch>
        </p:blipFill>
        <p:spPr>
          <a:xfrm>
            <a:off x="376800" y="1900600"/>
            <a:ext cx="4563602" cy="2779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solidFill>
                  <a:schemeClr val="accent6"/>
                </a:solidFill>
                <a:highlight>
                  <a:schemeClr val="dk1"/>
                </a:highlight>
              </a:rPr>
              <a:t>Pre-Analysis</a:t>
            </a:r>
            <a:endParaRPr>
              <a:solidFill>
                <a:schemeClr val="accent6"/>
              </a:solidFill>
              <a:highlight>
                <a:schemeClr val="dk1"/>
              </a:highlight>
            </a:endParaRPr>
          </a:p>
        </p:txBody>
      </p:sp>
      <p:pic>
        <p:nvPicPr>
          <p:cNvPr id="76" name="Google Shape;76;p16"/>
          <p:cNvPicPr preferRelativeResize="0"/>
          <p:nvPr/>
        </p:nvPicPr>
        <p:blipFill rotWithShape="1">
          <a:blip r:embed="rId3">
            <a:alphaModFix/>
          </a:blip>
          <a:srcRect r="1806"/>
          <a:stretch/>
        </p:blipFill>
        <p:spPr>
          <a:xfrm>
            <a:off x="121800" y="1734800"/>
            <a:ext cx="4240800" cy="2204475"/>
          </a:xfrm>
          <a:prstGeom prst="rect">
            <a:avLst/>
          </a:prstGeom>
          <a:noFill/>
          <a:ln>
            <a:noFill/>
          </a:ln>
        </p:spPr>
      </p:pic>
      <p:pic>
        <p:nvPicPr>
          <p:cNvPr id="77" name="Google Shape;77;p16"/>
          <p:cNvPicPr preferRelativeResize="0"/>
          <p:nvPr/>
        </p:nvPicPr>
        <p:blipFill rotWithShape="1">
          <a:blip r:embed="rId4">
            <a:alphaModFix/>
          </a:blip>
          <a:srcRect r="1448"/>
          <a:stretch/>
        </p:blipFill>
        <p:spPr>
          <a:xfrm>
            <a:off x="4572000" y="1698825"/>
            <a:ext cx="4420776" cy="2276425"/>
          </a:xfrm>
          <a:prstGeom prst="rect">
            <a:avLst/>
          </a:prstGeom>
          <a:noFill/>
          <a:ln>
            <a:noFill/>
          </a:ln>
        </p:spPr>
      </p:pic>
      <p:sp>
        <p:nvSpPr>
          <p:cNvPr id="2" name="TextBox 1">
            <a:extLst>
              <a:ext uri="{FF2B5EF4-FFF2-40B4-BE49-F238E27FC236}">
                <a16:creationId xmlns:a16="http://schemas.microsoft.com/office/drawing/2014/main" id="{4F283572-2293-4A1C-8679-6D7DECA2A747}"/>
              </a:ext>
            </a:extLst>
          </p:cNvPr>
          <p:cNvSpPr txBox="1"/>
          <p:nvPr/>
        </p:nvSpPr>
        <p:spPr>
          <a:xfrm>
            <a:off x="1580801" y="4267200"/>
            <a:ext cx="1322798" cy="276999"/>
          </a:xfrm>
          <a:prstGeom prst="rect">
            <a:avLst/>
          </a:prstGeom>
          <a:noFill/>
        </p:spPr>
        <p:txBody>
          <a:bodyPr wrap="none" rtlCol="0">
            <a:spAutoFit/>
          </a:bodyPr>
          <a:lstStyle/>
          <a:p>
            <a:r>
              <a:rPr lang="en-US" sz="1200" dirty="0">
                <a:latin typeface="Times" panose="02020603050405020304" pitchFamily="18" charset="0"/>
                <a:cs typeface="Times" panose="02020603050405020304" pitchFamily="18" charset="0"/>
              </a:rPr>
              <a:t>Google Big Query</a:t>
            </a:r>
          </a:p>
        </p:txBody>
      </p:sp>
      <p:sp>
        <p:nvSpPr>
          <p:cNvPr id="6" name="TextBox 5">
            <a:extLst>
              <a:ext uri="{FF2B5EF4-FFF2-40B4-BE49-F238E27FC236}">
                <a16:creationId xmlns:a16="http://schemas.microsoft.com/office/drawing/2014/main" id="{702019F8-7ECD-417B-948B-FEC936A54F38}"/>
              </a:ext>
            </a:extLst>
          </p:cNvPr>
          <p:cNvSpPr txBox="1"/>
          <p:nvPr/>
        </p:nvSpPr>
        <p:spPr>
          <a:xfrm>
            <a:off x="5797444" y="4209980"/>
            <a:ext cx="1409360" cy="276999"/>
          </a:xfrm>
          <a:prstGeom prst="rect">
            <a:avLst/>
          </a:prstGeom>
          <a:noFill/>
        </p:spPr>
        <p:txBody>
          <a:bodyPr wrap="none" rtlCol="0">
            <a:spAutoFit/>
          </a:bodyPr>
          <a:lstStyle/>
          <a:p>
            <a:r>
              <a:rPr lang="en-US" sz="1200" dirty="0">
                <a:latin typeface="Times" panose="02020603050405020304" pitchFamily="18" charset="0"/>
                <a:cs typeface="Times" panose="02020603050405020304" pitchFamily="18" charset="0"/>
              </a:rPr>
              <a:t>Google Data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65200" y="175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solidFill>
                  <a:schemeClr val="accent6"/>
                </a:solidFill>
                <a:highlight>
                  <a:schemeClr val="dk1"/>
                </a:highlight>
              </a:rPr>
              <a:t>Visualizations - Temporal Analysis</a:t>
            </a:r>
            <a:endParaRPr sz="3000">
              <a:solidFill>
                <a:schemeClr val="accent6"/>
              </a:solidFill>
              <a:highlight>
                <a:schemeClr val="dk1"/>
              </a:highlight>
            </a:endParaRPr>
          </a:p>
          <a:p>
            <a:pPr marL="0" lvl="0" indent="0" algn="l" rtl="0">
              <a:spcBef>
                <a:spcPts val="0"/>
              </a:spcBef>
              <a:spcAft>
                <a:spcPts val="0"/>
              </a:spcAft>
              <a:buNone/>
            </a:pPr>
            <a:endParaRPr/>
          </a:p>
        </p:txBody>
      </p:sp>
      <p:sp>
        <p:nvSpPr>
          <p:cNvPr id="83" name="Google Shape;83;p17"/>
          <p:cNvSpPr txBox="1">
            <a:spLocks noGrp="1"/>
          </p:cNvSpPr>
          <p:nvPr>
            <p:ph type="body" idx="1"/>
          </p:nvPr>
        </p:nvSpPr>
        <p:spPr>
          <a:xfrm>
            <a:off x="5813200" y="910650"/>
            <a:ext cx="3075000" cy="4101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a:solidFill>
                  <a:schemeClr val="dk1"/>
                </a:solidFill>
                <a:highlight>
                  <a:schemeClr val="accent6"/>
                </a:highlight>
              </a:rPr>
              <a:t>What we found</a:t>
            </a:r>
            <a:endParaRPr>
              <a:solidFill>
                <a:schemeClr val="dk1"/>
              </a:solidFill>
              <a:highlight>
                <a:schemeClr val="accent6"/>
              </a:highlight>
            </a:endParaRPr>
          </a:p>
        </p:txBody>
      </p:sp>
      <p:sp>
        <p:nvSpPr>
          <p:cNvPr id="84" name="Google Shape;84;p17"/>
          <p:cNvSpPr txBox="1"/>
          <p:nvPr/>
        </p:nvSpPr>
        <p:spPr>
          <a:xfrm>
            <a:off x="5664350" y="1483400"/>
            <a:ext cx="2808900" cy="3609600"/>
          </a:xfrm>
          <a:prstGeom prst="rect">
            <a:avLst/>
          </a:prstGeom>
          <a:noFill/>
          <a:ln>
            <a:noFill/>
          </a:ln>
        </p:spPr>
        <p:txBody>
          <a:bodyPr spcFirstLastPara="1" wrap="square" lIns="91425" tIns="91425" rIns="91425" bIns="91425" anchor="t" anchorCtr="0">
            <a:spAutoFit/>
          </a:bodyPr>
          <a:lstStyle/>
          <a:p>
            <a:pPr marL="0" lvl="0" indent="0" algn="just" rtl="0">
              <a:lnSpc>
                <a:spcPct val="83333"/>
              </a:lnSpc>
              <a:spcBef>
                <a:spcPts val="0"/>
              </a:spcBef>
              <a:spcAft>
                <a:spcPts val="0"/>
              </a:spcAft>
              <a:buClr>
                <a:schemeClr val="dk1"/>
              </a:buClr>
              <a:buSzPts val="1100"/>
              <a:buFont typeface="Arial"/>
              <a:buNone/>
            </a:pPr>
            <a:r>
              <a:rPr lang="en" sz="1200" i="1" dirty="0">
                <a:solidFill>
                  <a:schemeClr val="dk1"/>
                </a:solidFill>
                <a:latin typeface="Times"/>
                <a:ea typeface="Times"/>
                <a:cs typeface="Times"/>
                <a:sym typeface="Times"/>
              </a:rPr>
              <a:t>The Stream graph provided us with useful information. The streamgraph for the term 'Covid' demonstrated how its usage evolved over time when covid waves came. The streamgraph of the term 'Omicron' demonstrated how its use rose during the third wave. The streamgraph for the term 'Vaccination' illustrates how frequently it has been used since the earliest vaccine trials, indicating a favorable feeling.We gained good insights from the Stream graph. The streamgraph for the word ‘Covid’ showed that how it’s usage changed over time as and when the covid waves arrived. The streamgraph of the word ‘Omicron’ showed how its usage increased during the 3rd wave. The streamgraph for the word ‘Vaccine’ shows how frequently it was used since the trial of the first vaccines and hence representing a positive sentiment.</a:t>
            </a:r>
            <a:endParaRPr sz="1200" i="1" dirty="0">
              <a:solidFill>
                <a:schemeClr val="dk1"/>
              </a:solidFill>
              <a:latin typeface="Times"/>
              <a:ea typeface="Times"/>
              <a:cs typeface="Times"/>
              <a:sym typeface="Times"/>
            </a:endParaRPr>
          </a:p>
          <a:p>
            <a:pPr marL="0" lvl="0" indent="0" algn="just" rtl="0">
              <a:lnSpc>
                <a:spcPct val="83333"/>
              </a:lnSpc>
              <a:spcBef>
                <a:spcPts val="0"/>
              </a:spcBef>
              <a:spcAft>
                <a:spcPts val="0"/>
              </a:spcAft>
              <a:buClr>
                <a:schemeClr val="dk1"/>
              </a:buClr>
              <a:buSzPts val="1100"/>
              <a:buFont typeface="Arial"/>
              <a:buNone/>
            </a:pPr>
            <a:endParaRPr sz="1500" i="1" dirty="0">
              <a:solidFill>
                <a:schemeClr val="dk1"/>
              </a:solidFill>
              <a:latin typeface="Times"/>
              <a:ea typeface="Times"/>
              <a:cs typeface="Times"/>
              <a:sym typeface="Times"/>
            </a:endParaRPr>
          </a:p>
        </p:txBody>
      </p:sp>
      <p:sp>
        <p:nvSpPr>
          <p:cNvPr id="85" name="Google Shape;85;p17"/>
          <p:cNvSpPr txBox="1"/>
          <p:nvPr/>
        </p:nvSpPr>
        <p:spPr>
          <a:xfrm>
            <a:off x="381325" y="884850"/>
            <a:ext cx="1841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highlight>
                  <a:schemeClr val="accent6"/>
                </a:highlight>
              </a:rPr>
              <a:t>Stream Graph</a:t>
            </a:r>
            <a:endParaRPr sz="1800">
              <a:solidFill>
                <a:schemeClr val="dk1"/>
              </a:solidFill>
              <a:highlight>
                <a:schemeClr val="accent6"/>
              </a:highlight>
            </a:endParaRPr>
          </a:p>
        </p:txBody>
      </p:sp>
      <p:pic>
        <p:nvPicPr>
          <p:cNvPr id="86" name="Google Shape;86;p17"/>
          <p:cNvPicPr preferRelativeResize="0"/>
          <p:nvPr/>
        </p:nvPicPr>
        <p:blipFill>
          <a:blip r:embed="rId3">
            <a:alphaModFix/>
          </a:blip>
          <a:stretch>
            <a:fillRect/>
          </a:stretch>
        </p:blipFill>
        <p:spPr>
          <a:xfrm>
            <a:off x="381325" y="1426900"/>
            <a:ext cx="4674850" cy="1735475"/>
          </a:xfrm>
          <a:prstGeom prst="rect">
            <a:avLst/>
          </a:prstGeom>
          <a:noFill/>
          <a:ln>
            <a:noFill/>
          </a:ln>
        </p:spPr>
      </p:pic>
      <p:pic>
        <p:nvPicPr>
          <p:cNvPr id="87" name="Google Shape;87;p17"/>
          <p:cNvPicPr preferRelativeResize="0"/>
          <p:nvPr/>
        </p:nvPicPr>
        <p:blipFill>
          <a:blip r:embed="rId4">
            <a:alphaModFix/>
          </a:blip>
          <a:stretch>
            <a:fillRect/>
          </a:stretch>
        </p:blipFill>
        <p:spPr>
          <a:xfrm>
            <a:off x="381325" y="3242725"/>
            <a:ext cx="4674850" cy="173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body" idx="1"/>
          </p:nvPr>
        </p:nvSpPr>
        <p:spPr>
          <a:xfrm>
            <a:off x="6337525" y="1078075"/>
            <a:ext cx="2074200" cy="4101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a:solidFill>
                  <a:schemeClr val="dk1"/>
                </a:solidFill>
                <a:highlight>
                  <a:schemeClr val="accent6"/>
                </a:highlight>
              </a:rPr>
              <a:t>What we found</a:t>
            </a:r>
            <a:endParaRPr>
              <a:solidFill>
                <a:schemeClr val="dk1"/>
              </a:solidFill>
              <a:highlight>
                <a:schemeClr val="accent6"/>
              </a:highlight>
            </a:endParaRPr>
          </a:p>
        </p:txBody>
      </p:sp>
      <p:sp>
        <p:nvSpPr>
          <p:cNvPr id="93" name="Google Shape;93;p18"/>
          <p:cNvSpPr txBox="1"/>
          <p:nvPr/>
        </p:nvSpPr>
        <p:spPr>
          <a:xfrm>
            <a:off x="5664350" y="1711400"/>
            <a:ext cx="28089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solidFill>
                  <a:schemeClr val="dk1"/>
                </a:solidFill>
                <a:latin typeface="Times"/>
                <a:ea typeface="Times"/>
                <a:cs typeface="Times"/>
                <a:sym typeface="Times"/>
              </a:rPr>
              <a:t>According to a globe heat map generated using our data, the United States has the largest number of online news stories or debates for covid19, followed by the United Kingdom and Canada. India and American Samoa have about similar numbers of articles for them. The rest of the world's countries have little or no web news about covid.</a:t>
            </a:r>
            <a:endParaRPr sz="1200" i="1">
              <a:solidFill>
                <a:schemeClr val="dk1"/>
              </a:solidFill>
              <a:latin typeface="Times"/>
              <a:ea typeface="Times"/>
              <a:cs typeface="Times"/>
              <a:sym typeface="Times"/>
            </a:endParaRPr>
          </a:p>
        </p:txBody>
      </p:sp>
      <p:sp>
        <p:nvSpPr>
          <p:cNvPr id="94" name="Google Shape;94;p18"/>
          <p:cNvSpPr txBox="1"/>
          <p:nvPr/>
        </p:nvSpPr>
        <p:spPr>
          <a:xfrm>
            <a:off x="353425" y="1052275"/>
            <a:ext cx="2288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highlight>
                  <a:schemeClr val="accent6"/>
                </a:highlight>
              </a:rPr>
              <a:t>Geospatial Graph</a:t>
            </a:r>
            <a:endParaRPr sz="1800">
              <a:solidFill>
                <a:schemeClr val="dk1"/>
              </a:solidFill>
              <a:highlight>
                <a:schemeClr val="accent6"/>
              </a:highlight>
            </a:endParaRPr>
          </a:p>
        </p:txBody>
      </p:sp>
      <p:sp>
        <p:nvSpPr>
          <p:cNvPr id="95" name="Google Shape;95;p18"/>
          <p:cNvSpPr txBox="1"/>
          <p:nvPr/>
        </p:nvSpPr>
        <p:spPr>
          <a:xfrm>
            <a:off x="353425" y="148700"/>
            <a:ext cx="6975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6"/>
                </a:solidFill>
                <a:highlight>
                  <a:schemeClr val="dk1"/>
                </a:highlight>
              </a:rPr>
              <a:t>Geospatial Analysis</a:t>
            </a:r>
            <a:endParaRPr sz="3000">
              <a:solidFill>
                <a:schemeClr val="accent6"/>
              </a:solidFill>
              <a:highlight>
                <a:schemeClr val="dk1"/>
              </a:highlight>
            </a:endParaRPr>
          </a:p>
        </p:txBody>
      </p:sp>
      <p:pic>
        <p:nvPicPr>
          <p:cNvPr id="96" name="Google Shape;96;p18"/>
          <p:cNvPicPr preferRelativeResize="0"/>
          <p:nvPr/>
        </p:nvPicPr>
        <p:blipFill>
          <a:blip r:embed="rId3">
            <a:alphaModFix/>
          </a:blip>
          <a:stretch>
            <a:fillRect/>
          </a:stretch>
        </p:blipFill>
        <p:spPr>
          <a:xfrm>
            <a:off x="152400" y="1666375"/>
            <a:ext cx="5167824" cy="303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368537" y="3185650"/>
            <a:ext cx="3326476" cy="1897425"/>
          </a:xfrm>
          <a:prstGeom prst="rect">
            <a:avLst/>
          </a:prstGeom>
          <a:noFill/>
          <a:ln>
            <a:noFill/>
          </a:ln>
        </p:spPr>
      </p:pic>
      <p:sp>
        <p:nvSpPr>
          <p:cNvPr id="102" name="Google Shape;102;p19"/>
          <p:cNvSpPr txBox="1">
            <a:spLocks noGrp="1"/>
          </p:cNvSpPr>
          <p:nvPr>
            <p:ph type="body" idx="1"/>
          </p:nvPr>
        </p:nvSpPr>
        <p:spPr>
          <a:xfrm>
            <a:off x="5916875" y="795200"/>
            <a:ext cx="1962600" cy="4101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a:solidFill>
                  <a:schemeClr val="dk1"/>
                </a:solidFill>
                <a:highlight>
                  <a:schemeClr val="accent6"/>
                </a:highlight>
              </a:rPr>
              <a:t>What we found</a:t>
            </a:r>
            <a:endParaRPr>
              <a:solidFill>
                <a:schemeClr val="dk1"/>
              </a:solidFill>
              <a:highlight>
                <a:schemeClr val="accent6"/>
              </a:highlight>
            </a:endParaRPr>
          </a:p>
        </p:txBody>
      </p:sp>
      <p:sp>
        <p:nvSpPr>
          <p:cNvPr id="103" name="Google Shape;103;p19"/>
          <p:cNvSpPr txBox="1"/>
          <p:nvPr/>
        </p:nvSpPr>
        <p:spPr>
          <a:xfrm>
            <a:off x="5493725" y="1415000"/>
            <a:ext cx="2808900" cy="3109200"/>
          </a:xfrm>
          <a:prstGeom prst="rect">
            <a:avLst/>
          </a:prstGeom>
          <a:noFill/>
          <a:ln>
            <a:noFill/>
          </a:ln>
        </p:spPr>
        <p:txBody>
          <a:bodyPr spcFirstLastPara="1" wrap="square" lIns="91425" tIns="91425" rIns="91425" bIns="91425" anchor="t" anchorCtr="0">
            <a:spAutoFit/>
          </a:bodyPr>
          <a:lstStyle/>
          <a:p>
            <a:pPr marL="0" lvl="0" indent="0" algn="just" rtl="0">
              <a:lnSpc>
                <a:spcPct val="83333"/>
              </a:lnSpc>
              <a:spcBef>
                <a:spcPts val="0"/>
              </a:spcBef>
              <a:spcAft>
                <a:spcPts val="0"/>
              </a:spcAft>
              <a:buClr>
                <a:schemeClr val="dk1"/>
              </a:buClr>
              <a:buSzPts val="1100"/>
              <a:buFont typeface="Arial"/>
              <a:buNone/>
            </a:pPr>
            <a:r>
              <a:rPr lang="en" sz="1200" i="1">
                <a:solidFill>
                  <a:schemeClr val="dk1"/>
                </a:solidFill>
                <a:latin typeface="Times"/>
                <a:ea typeface="Times"/>
                <a:cs typeface="Times"/>
                <a:sym typeface="Times"/>
              </a:rPr>
              <a:t>The bar plot shows how frequently different news stations or channels used a particular word during the covid pandemic. From these plots we can infer that the channels BBC and CNN have the more frequency of words which shows their viewers are comparatively greater than others.</a:t>
            </a:r>
            <a:endParaRPr sz="1200">
              <a:solidFill>
                <a:schemeClr val="dk1"/>
              </a:solidFill>
              <a:latin typeface="Times"/>
              <a:ea typeface="Times"/>
              <a:cs typeface="Times"/>
              <a:sym typeface="Times"/>
            </a:endParaRPr>
          </a:p>
          <a:p>
            <a:pPr marL="0" lvl="0" indent="0" algn="just" rtl="0">
              <a:lnSpc>
                <a:spcPct val="83333"/>
              </a:lnSpc>
              <a:spcBef>
                <a:spcPts val="0"/>
              </a:spcBef>
              <a:spcAft>
                <a:spcPts val="0"/>
              </a:spcAft>
              <a:buClr>
                <a:schemeClr val="dk1"/>
              </a:buClr>
              <a:buSzPts val="1100"/>
              <a:buFont typeface="Arial"/>
              <a:buNone/>
            </a:pPr>
            <a:endParaRPr sz="1200" i="1">
              <a:solidFill>
                <a:schemeClr val="dk1"/>
              </a:solidFill>
              <a:latin typeface="Times"/>
              <a:ea typeface="Times"/>
              <a:cs typeface="Times"/>
              <a:sym typeface="Times"/>
            </a:endParaRPr>
          </a:p>
          <a:p>
            <a:pPr marL="0" lvl="0" indent="0" algn="just" rtl="0">
              <a:lnSpc>
                <a:spcPct val="83333"/>
              </a:lnSpc>
              <a:spcBef>
                <a:spcPts val="0"/>
              </a:spcBef>
              <a:spcAft>
                <a:spcPts val="0"/>
              </a:spcAft>
              <a:buClr>
                <a:schemeClr val="dk1"/>
              </a:buClr>
              <a:buSzPts val="1100"/>
              <a:buFont typeface="Arial"/>
              <a:buNone/>
            </a:pPr>
            <a:r>
              <a:rPr lang="en" sz="1200" i="1">
                <a:solidFill>
                  <a:schemeClr val="dk1"/>
                </a:solidFill>
                <a:latin typeface="Times"/>
                <a:ea typeface="Times"/>
                <a:cs typeface="Times"/>
                <a:sym typeface="Times"/>
              </a:rPr>
              <a:t>We can see from the word cloud that the highest weighted terms are Death Rate and Covid. Vaccine and lockout are the next most weighted terms, while Face Mask, Covid Test, and Delta are the least weighted. As a consequence, we can state that Death Rate and Covid are the most often used terms used in news media when compared to other words.</a:t>
            </a:r>
            <a:endParaRPr sz="1200" i="1">
              <a:solidFill>
                <a:schemeClr val="dk1"/>
              </a:solidFill>
              <a:latin typeface="Times"/>
              <a:ea typeface="Times"/>
              <a:cs typeface="Times"/>
              <a:sym typeface="Times"/>
            </a:endParaRPr>
          </a:p>
          <a:p>
            <a:pPr marL="0" lvl="0" indent="0" algn="just" rtl="0">
              <a:lnSpc>
                <a:spcPct val="83333"/>
              </a:lnSpc>
              <a:spcBef>
                <a:spcPts val="0"/>
              </a:spcBef>
              <a:spcAft>
                <a:spcPts val="0"/>
              </a:spcAft>
              <a:buClr>
                <a:schemeClr val="dk1"/>
              </a:buClr>
              <a:buSzPts val="1100"/>
              <a:buFont typeface="Arial"/>
              <a:buNone/>
            </a:pPr>
            <a:endParaRPr sz="1200" i="1">
              <a:solidFill>
                <a:schemeClr val="dk1"/>
              </a:solidFill>
              <a:latin typeface="Times"/>
              <a:ea typeface="Times"/>
              <a:cs typeface="Times"/>
              <a:sym typeface="Times"/>
            </a:endParaRPr>
          </a:p>
        </p:txBody>
      </p:sp>
      <p:sp>
        <p:nvSpPr>
          <p:cNvPr id="104" name="Google Shape;104;p19"/>
          <p:cNvSpPr txBox="1"/>
          <p:nvPr/>
        </p:nvSpPr>
        <p:spPr>
          <a:xfrm>
            <a:off x="353425" y="795200"/>
            <a:ext cx="1413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highlight>
                  <a:schemeClr val="accent6"/>
                </a:highlight>
              </a:rPr>
              <a:t>Bar Graph</a:t>
            </a:r>
            <a:endParaRPr sz="1800">
              <a:solidFill>
                <a:schemeClr val="dk1"/>
              </a:solidFill>
              <a:highlight>
                <a:schemeClr val="accent6"/>
              </a:highlight>
            </a:endParaRPr>
          </a:p>
        </p:txBody>
      </p:sp>
      <p:sp>
        <p:nvSpPr>
          <p:cNvPr id="105" name="Google Shape;105;p19"/>
          <p:cNvSpPr txBox="1"/>
          <p:nvPr/>
        </p:nvSpPr>
        <p:spPr>
          <a:xfrm>
            <a:off x="353425" y="148700"/>
            <a:ext cx="6975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6"/>
                </a:solidFill>
                <a:highlight>
                  <a:schemeClr val="dk1"/>
                </a:highlight>
              </a:rPr>
              <a:t>Topical Analysis</a:t>
            </a:r>
            <a:endParaRPr sz="3000">
              <a:solidFill>
                <a:schemeClr val="accent6"/>
              </a:solidFill>
              <a:highlight>
                <a:schemeClr val="dk1"/>
              </a:highlight>
            </a:endParaRPr>
          </a:p>
        </p:txBody>
      </p:sp>
      <p:pic>
        <p:nvPicPr>
          <p:cNvPr id="106" name="Google Shape;106;p19"/>
          <p:cNvPicPr preferRelativeResize="0"/>
          <p:nvPr/>
        </p:nvPicPr>
        <p:blipFill rotWithShape="1">
          <a:blip r:embed="rId4">
            <a:alphaModFix/>
          </a:blip>
          <a:srcRect r="22666"/>
          <a:stretch/>
        </p:blipFill>
        <p:spPr>
          <a:xfrm>
            <a:off x="268700" y="1283550"/>
            <a:ext cx="3526150" cy="1766100"/>
          </a:xfrm>
          <a:prstGeom prst="rect">
            <a:avLst/>
          </a:prstGeom>
          <a:noFill/>
          <a:ln>
            <a:noFill/>
          </a:ln>
        </p:spPr>
      </p:pic>
      <p:sp>
        <p:nvSpPr>
          <p:cNvPr id="107" name="Google Shape;107;p19"/>
          <p:cNvSpPr txBox="1"/>
          <p:nvPr/>
        </p:nvSpPr>
        <p:spPr>
          <a:xfrm>
            <a:off x="1977800" y="808525"/>
            <a:ext cx="157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highlight>
                  <a:schemeClr val="accent6"/>
                </a:highlight>
              </a:rPr>
              <a:t>Word Cloud</a:t>
            </a:r>
            <a:endParaRPr/>
          </a:p>
        </p:txBody>
      </p:sp>
      <p:sp>
        <p:nvSpPr>
          <p:cNvPr id="108" name="Google Shape;108;p19"/>
          <p:cNvSpPr txBox="1"/>
          <p:nvPr/>
        </p:nvSpPr>
        <p:spPr>
          <a:xfrm>
            <a:off x="1641500" y="795200"/>
            <a:ext cx="336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highlight>
                  <a:schemeClr val="accent6"/>
                </a:highlight>
              </a:rPr>
              <a:t>&amp;</a:t>
            </a:r>
            <a:endParaRPr sz="1800">
              <a:solidFill>
                <a:schemeClr val="dk1"/>
              </a:solidFill>
              <a:highlight>
                <a:schemeClr val="accent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353425" y="148700"/>
            <a:ext cx="6975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6"/>
                </a:solidFill>
                <a:highlight>
                  <a:schemeClr val="dk1"/>
                </a:highlight>
              </a:rPr>
              <a:t>What Next?</a:t>
            </a:r>
            <a:endParaRPr sz="3000">
              <a:solidFill>
                <a:schemeClr val="accent6"/>
              </a:solidFill>
              <a:highlight>
                <a:schemeClr val="dk1"/>
              </a:highlight>
            </a:endParaRPr>
          </a:p>
        </p:txBody>
      </p:sp>
      <p:sp>
        <p:nvSpPr>
          <p:cNvPr id="114" name="Google Shape;114;p20"/>
          <p:cNvSpPr txBox="1"/>
          <p:nvPr/>
        </p:nvSpPr>
        <p:spPr>
          <a:xfrm>
            <a:off x="753399" y="1320750"/>
            <a:ext cx="6115751"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F</a:t>
            </a:r>
            <a:r>
              <a:rPr lang="en" dirty="0"/>
              <a:t>or our </a:t>
            </a:r>
            <a:r>
              <a:rPr lang="en-US" dirty="0"/>
              <a:t>future work</a:t>
            </a:r>
            <a:r>
              <a:rPr lang="en" dirty="0"/>
              <a:t> we would like to have More vizualisations of simmilar related Covid-19 related words. </a:t>
            </a:r>
          </a:p>
          <a:p>
            <a:pPr marL="0" lvl="0" indent="0" algn="l" rtl="0">
              <a:spcBef>
                <a:spcPts val="0"/>
              </a:spcBef>
              <a:spcAft>
                <a:spcPts val="0"/>
              </a:spcAft>
              <a:buNone/>
            </a:pPr>
            <a:endParaRPr dirty="0"/>
          </a:p>
          <a:p>
            <a:pPr marL="0" lvl="0" indent="0" algn="l" rtl="0">
              <a:spcBef>
                <a:spcPts val="0"/>
              </a:spcBef>
              <a:spcAft>
                <a:spcPts val="0"/>
              </a:spcAft>
              <a:buNone/>
            </a:pPr>
            <a:r>
              <a:rPr lang="en" dirty="0"/>
              <a:t>We would also like to experiment with other alternative Databases and like to add More datasets if available.</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695</Words>
  <Application>Microsoft Office PowerPoint</Application>
  <PresentationFormat>On-screen Show (16:9)</PresentationFormat>
  <Paragraphs>47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vt:lpstr>
      <vt:lpstr>LatoWeb</vt:lpstr>
      <vt:lpstr>Helvetica Neue</vt:lpstr>
      <vt:lpstr>Simple Light</vt:lpstr>
      <vt:lpstr>  Visualizing The Public Health Narratives Around Covid-19 </vt:lpstr>
      <vt:lpstr>Analysis of Media Coverage on Common COVID-19 Glossary </vt:lpstr>
      <vt:lpstr>Where did we start</vt:lpstr>
      <vt:lpstr>Pre-Analysis</vt:lpstr>
      <vt:lpstr>Visualizations - Temporal Analysis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Visualizing The Public Health Narratives Around Covid-19 </dc:title>
  <cp:lastModifiedBy>Pawar, Avinash M</cp:lastModifiedBy>
  <cp:revision>3</cp:revision>
  <dcterms:modified xsi:type="dcterms:W3CDTF">2022-03-22T23:40:57Z</dcterms:modified>
</cp:coreProperties>
</file>