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cjhutto/vaderSentimen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cf408cd2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cf408cd2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cf408cd2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cf408cd2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cf408cd2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cf408cd2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cf408ca0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cf408ca0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cf408ca0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cf408ca0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cf408ca0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cf408ca0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cf408cd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cf408cd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ce64d598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ce64d598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predictive model we had to clean the tweets. By defining our own preprocessing function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ce64d598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ce64d598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lemmatization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ce64d598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ce64d598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hlink"/>
                </a:solidFill>
                <a:highlight>
                  <a:srgbClr val="E8F3E8"/>
                </a:highlight>
                <a:latin typeface="Georgia"/>
                <a:ea typeface="Georgia"/>
                <a:cs typeface="Georgia"/>
                <a:sym typeface="Georgia"/>
                <a:hlinkClick r:id="rId2"/>
              </a:rPr>
              <a:t>VADER</a:t>
            </a:r>
            <a:r>
              <a:rPr lang="en" sz="1600">
                <a:solidFill>
                  <a:schemeClr val="dk1"/>
                </a:solidFill>
                <a:highlight>
                  <a:srgbClr val="E8F3E8"/>
                </a:highlight>
                <a:latin typeface="Georgia"/>
                <a:ea typeface="Georgia"/>
                <a:cs typeface="Georgia"/>
                <a:sym typeface="Georgia"/>
              </a:rPr>
              <a:t> (</a:t>
            </a:r>
            <a:r>
              <a:rPr b="1" lang="en" sz="1600">
                <a:solidFill>
                  <a:schemeClr val="dk1"/>
                </a:solidFill>
                <a:highlight>
                  <a:srgbClr val="E8F3E8"/>
                </a:highlight>
                <a:latin typeface="Georgia"/>
                <a:ea typeface="Georgia"/>
                <a:cs typeface="Georgia"/>
                <a:sym typeface="Georgia"/>
              </a:rPr>
              <a:t>Valence Aware Dictionary and sEntiment Reasoner</a:t>
            </a:r>
            <a:r>
              <a:rPr lang="en" sz="1600">
                <a:solidFill>
                  <a:schemeClr val="dk1"/>
                </a:solidFill>
                <a:highlight>
                  <a:srgbClr val="E8F3E8"/>
                </a:highlight>
                <a:latin typeface="Georgia"/>
                <a:ea typeface="Georgia"/>
                <a:cs typeface="Georgia"/>
                <a:sym typeface="Georgia"/>
              </a:rPr>
              <a:t>) is a lexicon and rule-based sentiment analysis tool that is</a:t>
            </a:r>
            <a:r>
              <a:rPr b="1" lang="en" sz="1600">
                <a:solidFill>
                  <a:schemeClr val="dk1"/>
                </a:solidFill>
                <a:highlight>
                  <a:srgbClr val="E8F3E8"/>
                </a:highlight>
                <a:latin typeface="Georgia"/>
                <a:ea typeface="Georgia"/>
                <a:cs typeface="Georgia"/>
                <a:sym typeface="Georgia"/>
              </a:rPr>
              <a:t> </a:t>
            </a:r>
            <a:r>
              <a:rPr b="1" i="1" lang="en" sz="1600">
                <a:solidFill>
                  <a:schemeClr val="dk1"/>
                </a:solidFill>
                <a:highlight>
                  <a:srgbClr val="E8F3E8"/>
                </a:highlight>
                <a:latin typeface="Georgia"/>
                <a:ea typeface="Georgia"/>
                <a:cs typeface="Georgia"/>
                <a:sym typeface="Georgia"/>
              </a:rPr>
              <a:t>specifically attuned to sentiments expressed in social media</a:t>
            </a:r>
            <a:endParaRPr b="1" i="1" sz="1600">
              <a:solidFill>
                <a:schemeClr val="dk1"/>
              </a:solidFill>
              <a:highlight>
                <a:srgbClr val="E8F3E8"/>
              </a:highlight>
              <a:latin typeface="Georgia"/>
              <a:ea typeface="Georgia"/>
              <a:cs typeface="Georgia"/>
              <a:sym typeface="Georgia"/>
            </a:endParaRPr>
          </a:p>
          <a:p>
            <a:pPr indent="0" lvl="0" marL="0" rtl="0" algn="l">
              <a:spcBef>
                <a:spcPts val="0"/>
              </a:spcBef>
              <a:spcAft>
                <a:spcPts val="0"/>
              </a:spcAft>
              <a:buNone/>
            </a:pPr>
            <a:r>
              <a:t/>
            </a:r>
            <a:endParaRPr b="1" i="1" sz="1600">
              <a:solidFill>
                <a:schemeClr val="dk1"/>
              </a:solidFill>
              <a:highlight>
                <a:srgbClr val="E8F3E8"/>
              </a:highlight>
              <a:latin typeface="Georgia"/>
              <a:ea typeface="Georgia"/>
              <a:cs typeface="Georgia"/>
              <a:sym typeface="Georgi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cf408ca0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cf408ca0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cf408cd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cf408cd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 a new dataframe with only tweets and sentiment. With tweets as our only feature and sentiment as our target. Then we split the data into training and testing. And we have used a count vectorizer on the training and testing text values. </a:t>
            </a:r>
            <a:r>
              <a:rPr b="1" lang="en" sz="1200">
                <a:solidFill>
                  <a:srgbClr val="202124"/>
                </a:solidFill>
                <a:highlight>
                  <a:srgbClr val="FFFFFF"/>
                </a:highlight>
                <a:latin typeface="Roboto"/>
                <a:ea typeface="Roboto"/>
                <a:cs typeface="Roboto"/>
                <a:sym typeface="Roboto"/>
              </a:rPr>
              <a:t>CountVectorizer</a:t>
            </a:r>
            <a:r>
              <a:rPr lang="en" sz="1200">
                <a:solidFill>
                  <a:srgbClr val="202124"/>
                </a:solidFill>
                <a:highlight>
                  <a:srgbClr val="FFFFFF"/>
                </a:highlight>
                <a:latin typeface="Roboto"/>
                <a:ea typeface="Roboto"/>
                <a:cs typeface="Roboto"/>
                <a:sym typeface="Roboto"/>
              </a:rPr>
              <a:t> tokenizes(tokenization means breaking down a sentence or paragraph or any text into words) the text along with performing very basic preprocessing like removing the punctuation marks, converting all the words to lowercase,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ce64d598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ce64d598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ce64d598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ce64d598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ce64d598a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ce64d598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ce64d598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ce64d598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ce64d598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ce64d598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ce64d598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ce64d598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ce64d598a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ce64d598a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ce64d598a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ce64d598a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ce64d598a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ce64d598a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cf408ca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cf408ca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cf408ca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cf408ca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cf408ca0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cf408ca0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cf408ca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cf408ca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cf408ca0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cf408ca0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cf408cd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cf408cd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cf408cd2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cf408cd2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kaggle.com/gpreda/covid19-tweets/co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17676" y="117075"/>
            <a:ext cx="7487700" cy="1213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t>Sentiment Analysis</a:t>
            </a:r>
            <a:endParaRPr sz="4800"/>
          </a:p>
        </p:txBody>
      </p:sp>
      <p:sp>
        <p:nvSpPr>
          <p:cNvPr id="55" name="Google Shape;55;p13"/>
          <p:cNvSpPr txBox="1"/>
          <p:nvPr>
            <p:ph idx="1" type="subTitle"/>
          </p:nvPr>
        </p:nvSpPr>
        <p:spPr>
          <a:xfrm>
            <a:off x="5827050" y="2834125"/>
            <a:ext cx="3005100" cy="1213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Bornita: bd1599 </a:t>
            </a:r>
            <a:endParaRPr/>
          </a:p>
          <a:p>
            <a:pPr indent="0" lvl="0" marL="0" rtl="0" algn="ctr">
              <a:spcBef>
                <a:spcPts val="0"/>
              </a:spcBef>
              <a:spcAft>
                <a:spcPts val="0"/>
              </a:spcAft>
              <a:buNone/>
            </a:pPr>
            <a:r>
              <a:rPr lang="en"/>
              <a:t>Ishan: it732 </a:t>
            </a:r>
            <a:endParaRPr/>
          </a:p>
          <a:p>
            <a:pPr indent="0" lvl="0" marL="0" rtl="0" algn="ctr">
              <a:spcBef>
                <a:spcPts val="0"/>
              </a:spcBef>
              <a:spcAft>
                <a:spcPts val="0"/>
              </a:spcAft>
              <a:buNone/>
            </a:pPr>
            <a:r>
              <a:rPr lang="en"/>
              <a:t>Veronica: yj1609</a:t>
            </a:r>
            <a:endParaRPr/>
          </a:p>
        </p:txBody>
      </p:sp>
      <p:pic>
        <p:nvPicPr>
          <p:cNvPr id="56" name="Google Shape;56;p13"/>
          <p:cNvPicPr preferRelativeResize="0"/>
          <p:nvPr/>
        </p:nvPicPr>
        <p:blipFill>
          <a:blip r:embed="rId3">
            <a:alphaModFix/>
          </a:blip>
          <a:stretch>
            <a:fillRect/>
          </a:stretch>
        </p:blipFill>
        <p:spPr>
          <a:xfrm>
            <a:off x="152400" y="1483275"/>
            <a:ext cx="5618626" cy="3507825"/>
          </a:xfrm>
          <a:prstGeom prst="rect">
            <a:avLst/>
          </a:prstGeom>
          <a:noFill/>
          <a:ln>
            <a:noFill/>
          </a:ln>
        </p:spPr>
      </p:pic>
      <p:pic>
        <p:nvPicPr>
          <p:cNvPr id="57" name="Google Shape;57;p13"/>
          <p:cNvPicPr preferRelativeResize="0"/>
          <p:nvPr/>
        </p:nvPicPr>
        <p:blipFill>
          <a:blip r:embed="rId4">
            <a:alphaModFix/>
          </a:blip>
          <a:stretch>
            <a:fillRect/>
          </a:stretch>
        </p:blipFill>
        <p:spPr>
          <a:xfrm>
            <a:off x="437025" y="-4412"/>
            <a:ext cx="1456774" cy="1456774"/>
          </a:xfrm>
          <a:prstGeom prst="rect">
            <a:avLst/>
          </a:prstGeom>
          <a:noFill/>
          <a:ln>
            <a:noFill/>
          </a:ln>
        </p:spPr>
      </p:pic>
      <p:pic>
        <p:nvPicPr>
          <p:cNvPr id="58" name="Google Shape;58;p13"/>
          <p:cNvPicPr preferRelativeResize="0"/>
          <p:nvPr/>
        </p:nvPicPr>
        <p:blipFill>
          <a:blip r:embed="rId5">
            <a:alphaModFix/>
          </a:blip>
          <a:stretch>
            <a:fillRect/>
          </a:stretch>
        </p:blipFill>
        <p:spPr>
          <a:xfrm>
            <a:off x="7556360" y="117075"/>
            <a:ext cx="1476983" cy="145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70250" y="8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sources of Tweets</a:t>
            </a:r>
            <a:endParaRPr/>
          </a:p>
        </p:txBody>
      </p:sp>
      <p:pic>
        <p:nvPicPr>
          <p:cNvPr id="111" name="Google Shape;111;p22"/>
          <p:cNvPicPr preferRelativeResize="0"/>
          <p:nvPr/>
        </p:nvPicPr>
        <p:blipFill>
          <a:blip r:embed="rId3">
            <a:alphaModFix/>
          </a:blip>
          <a:stretch>
            <a:fillRect/>
          </a:stretch>
        </p:blipFill>
        <p:spPr>
          <a:xfrm>
            <a:off x="22525" y="562650"/>
            <a:ext cx="9098952" cy="4580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19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usernames with maximum number of tweets</a:t>
            </a:r>
            <a:endParaRPr/>
          </a:p>
        </p:txBody>
      </p:sp>
      <p:pic>
        <p:nvPicPr>
          <p:cNvPr id="117" name="Google Shape;117;p23"/>
          <p:cNvPicPr preferRelativeResize="0"/>
          <p:nvPr/>
        </p:nvPicPr>
        <p:blipFill>
          <a:blip r:embed="rId3">
            <a:alphaModFix/>
          </a:blip>
          <a:stretch>
            <a:fillRect/>
          </a:stretch>
        </p:blipFill>
        <p:spPr>
          <a:xfrm>
            <a:off x="-25325" y="984700"/>
            <a:ext cx="9194649" cy="39444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3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Verified users analysis</a:t>
            </a:r>
            <a:endParaRPr/>
          </a:p>
        </p:txBody>
      </p:sp>
      <p:pic>
        <p:nvPicPr>
          <p:cNvPr id="123" name="Google Shape;123;p24"/>
          <p:cNvPicPr preferRelativeResize="0"/>
          <p:nvPr/>
        </p:nvPicPr>
        <p:blipFill>
          <a:blip r:embed="rId3">
            <a:alphaModFix/>
          </a:blip>
          <a:stretch>
            <a:fillRect/>
          </a:stretch>
        </p:blipFill>
        <p:spPr>
          <a:xfrm>
            <a:off x="1996825" y="887125"/>
            <a:ext cx="4424003" cy="412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 text col (</a:t>
            </a:r>
            <a:r>
              <a:rPr lang="en" sz="2244"/>
              <a:t>remove special chars,spaces, emojis)</a:t>
            </a:r>
            <a:endParaRPr sz="2244"/>
          </a:p>
        </p:txBody>
      </p:sp>
      <p:pic>
        <p:nvPicPr>
          <p:cNvPr id="129" name="Google Shape;129;p25"/>
          <p:cNvPicPr preferRelativeResize="0"/>
          <p:nvPr/>
        </p:nvPicPr>
        <p:blipFill>
          <a:blip r:embed="rId3">
            <a:alphaModFix/>
          </a:blip>
          <a:stretch>
            <a:fillRect/>
          </a:stretch>
        </p:blipFill>
        <p:spPr>
          <a:xfrm>
            <a:off x="152400" y="1170125"/>
            <a:ext cx="8839202" cy="30692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 Data Cleaned for text column</a:t>
            </a:r>
            <a:endParaRPr/>
          </a:p>
        </p:txBody>
      </p:sp>
      <p:pic>
        <p:nvPicPr>
          <p:cNvPr id="135" name="Google Shape;135;p26"/>
          <p:cNvPicPr preferRelativeResize="0"/>
          <p:nvPr/>
        </p:nvPicPr>
        <p:blipFill>
          <a:blip r:embed="rId3">
            <a:alphaModFix/>
          </a:blip>
          <a:stretch>
            <a:fillRect/>
          </a:stretch>
        </p:blipFill>
        <p:spPr>
          <a:xfrm>
            <a:off x="152400" y="1170125"/>
            <a:ext cx="8716833" cy="38209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Word Cloud </a:t>
            </a:r>
            <a:endParaRPr/>
          </a:p>
        </p:txBody>
      </p:sp>
      <p:pic>
        <p:nvPicPr>
          <p:cNvPr id="141" name="Google Shape;141;p27"/>
          <p:cNvPicPr preferRelativeResize="0"/>
          <p:nvPr/>
        </p:nvPicPr>
        <p:blipFill>
          <a:blip r:embed="rId3">
            <a:alphaModFix/>
          </a:blip>
          <a:stretch>
            <a:fillRect/>
          </a:stretch>
        </p:blipFill>
        <p:spPr>
          <a:xfrm>
            <a:off x="819600" y="1157975"/>
            <a:ext cx="7276361"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pic>
        <p:nvPicPr>
          <p:cNvPr id="147" name="Google Shape;147;p28"/>
          <p:cNvPicPr preferRelativeResize="0"/>
          <p:nvPr/>
        </p:nvPicPr>
        <p:blipFill>
          <a:blip r:embed="rId3">
            <a:alphaModFix/>
          </a:blip>
          <a:stretch>
            <a:fillRect/>
          </a:stretch>
        </p:blipFill>
        <p:spPr>
          <a:xfrm>
            <a:off x="2296300" y="930875"/>
            <a:ext cx="4050800" cy="405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Predictive Model</a:t>
            </a:r>
            <a:endParaRPr/>
          </a:p>
        </p:txBody>
      </p:sp>
      <p:pic>
        <p:nvPicPr>
          <p:cNvPr id="153" name="Google Shape;153;p29"/>
          <p:cNvPicPr preferRelativeResize="0"/>
          <p:nvPr/>
        </p:nvPicPr>
        <p:blipFill>
          <a:blip r:embed="rId3">
            <a:alphaModFix/>
          </a:blip>
          <a:stretch>
            <a:fillRect/>
          </a:stretch>
        </p:blipFill>
        <p:spPr>
          <a:xfrm>
            <a:off x="1060075" y="1170125"/>
            <a:ext cx="7376204" cy="3820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Tweet Preprocessing</a:t>
            </a:r>
            <a:endParaRPr/>
          </a:p>
        </p:txBody>
      </p:sp>
      <p:pic>
        <p:nvPicPr>
          <p:cNvPr id="159" name="Google Shape;159;p30"/>
          <p:cNvPicPr preferRelativeResize="0"/>
          <p:nvPr/>
        </p:nvPicPr>
        <p:blipFill>
          <a:blip r:embed="rId3">
            <a:alphaModFix/>
          </a:blip>
          <a:stretch>
            <a:fillRect/>
          </a:stretch>
        </p:blipFill>
        <p:spPr>
          <a:xfrm>
            <a:off x="152400" y="1017725"/>
            <a:ext cx="6309868" cy="3973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Assigning Sentiment</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Vader(Valence Aware Dictionary and Sentiment Reasoner) is a pre-trained model that uses rule based values tuned to sentiments from social media.</a:t>
            </a:r>
            <a:endParaRPr sz="1000">
              <a:solidFill>
                <a:schemeClr val="dk1"/>
              </a:solidFill>
              <a:highlight>
                <a:srgbClr val="FBEDBB"/>
              </a:highlight>
              <a:latin typeface="Courier New"/>
              <a:ea typeface="Courier New"/>
              <a:cs typeface="Courier New"/>
              <a:sym typeface="Courier New"/>
            </a:endParaRPr>
          </a:p>
          <a:p>
            <a:pPr indent="-323850" lvl="0" marL="457200" rtl="0" algn="l">
              <a:spcBef>
                <a:spcPts val="0"/>
              </a:spcBef>
              <a:spcAft>
                <a:spcPts val="0"/>
              </a:spcAft>
              <a:buSzPts val="1500"/>
              <a:buChar char="●"/>
            </a:pPr>
            <a:r>
              <a:rPr lang="en" sz="1500"/>
              <a:t>Output: {'neg': 0.0, 'neu': 0.436, 'pos': 0.564, 'compound': 0.3802}</a:t>
            </a:r>
            <a:endParaRPr sz="1500"/>
          </a:p>
          <a:p>
            <a:pPr indent="-323850" lvl="0" marL="457200" rtl="0" algn="l">
              <a:spcBef>
                <a:spcPts val="0"/>
              </a:spcBef>
              <a:spcAft>
                <a:spcPts val="0"/>
              </a:spcAft>
              <a:buSzPts val="1500"/>
              <a:buChar char="●"/>
            </a:pPr>
            <a:r>
              <a:rPr lang="en" sz="1500"/>
              <a:t>The compound value reflects the overall sentiment ranging from -1 being very negative and +1 being very positive.</a:t>
            </a:r>
            <a:endParaRPr sz="1500"/>
          </a:p>
          <a:p>
            <a:pPr indent="-323850" lvl="0" marL="457200" rtl="0" algn="l">
              <a:spcBef>
                <a:spcPts val="0"/>
              </a:spcBef>
              <a:spcAft>
                <a:spcPts val="0"/>
              </a:spcAft>
              <a:buSzPts val="1500"/>
              <a:buChar char="●"/>
            </a:pPr>
            <a:r>
              <a:rPr lang="en" sz="1500"/>
              <a:t>Here we have divided sentiment into positive, negative and neutral.</a:t>
            </a:r>
            <a:endParaRPr sz="1500"/>
          </a:p>
          <a:p>
            <a:pPr indent="0" lvl="0" marL="457200" rtl="0" algn="l">
              <a:spcBef>
                <a:spcPts val="1200"/>
              </a:spcBef>
              <a:spcAft>
                <a:spcPts val="1200"/>
              </a:spcAft>
              <a:buNone/>
            </a:pPr>
            <a:r>
              <a:t/>
            </a:r>
            <a:endParaRPr sz="1500"/>
          </a:p>
        </p:txBody>
      </p:sp>
      <p:pic>
        <p:nvPicPr>
          <p:cNvPr id="166" name="Google Shape;166;p31"/>
          <p:cNvPicPr preferRelativeResize="0"/>
          <p:nvPr/>
        </p:nvPicPr>
        <p:blipFill>
          <a:blip r:embed="rId3">
            <a:alphaModFix/>
          </a:blip>
          <a:stretch>
            <a:fillRect/>
          </a:stretch>
        </p:blipFill>
        <p:spPr>
          <a:xfrm>
            <a:off x="5914575" y="3116100"/>
            <a:ext cx="2969050" cy="1980375"/>
          </a:xfrm>
          <a:prstGeom prst="rect">
            <a:avLst/>
          </a:prstGeom>
          <a:noFill/>
          <a:ln>
            <a:noFill/>
          </a:ln>
        </p:spPr>
      </p:pic>
      <p:pic>
        <p:nvPicPr>
          <p:cNvPr id="167" name="Google Shape;167;p31"/>
          <p:cNvPicPr preferRelativeResize="0"/>
          <p:nvPr/>
        </p:nvPicPr>
        <p:blipFill>
          <a:blip r:embed="rId4">
            <a:alphaModFix/>
          </a:blip>
          <a:stretch>
            <a:fillRect/>
          </a:stretch>
        </p:blipFill>
        <p:spPr>
          <a:xfrm>
            <a:off x="413725" y="3217253"/>
            <a:ext cx="4348426" cy="158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2174075" y="95975"/>
            <a:ext cx="4571028" cy="4838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Dataframe</a:t>
            </a:r>
            <a:endParaRPr/>
          </a:p>
        </p:txBody>
      </p:sp>
      <p:pic>
        <p:nvPicPr>
          <p:cNvPr id="173" name="Google Shape;173;p32"/>
          <p:cNvPicPr preferRelativeResize="0"/>
          <p:nvPr/>
        </p:nvPicPr>
        <p:blipFill>
          <a:blip r:embed="rId3">
            <a:alphaModFix/>
          </a:blip>
          <a:stretch>
            <a:fillRect/>
          </a:stretch>
        </p:blipFill>
        <p:spPr>
          <a:xfrm>
            <a:off x="152400" y="1170125"/>
            <a:ext cx="8839200" cy="268732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Models</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Here we have 3 sentiments to consider (Positive, negative and neutral), so that makes this problem a multiclass classification problem.</a:t>
            </a:r>
            <a:endParaRPr sz="1600"/>
          </a:p>
          <a:p>
            <a:pPr indent="-330200" lvl="0" marL="457200" rtl="0" algn="l">
              <a:spcBef>
                <a:spcPts val="0"/>
              </a:spcBef>
              <a:spcAft>
                <a:spcPts val="0"/>
              </a:spcAft>
              <a:buSzPts val="1600"/>
              <a:buChar char="●"/>
            </a:pPr>
            <a:r>
              <a:rPr lang="en" sz="1600"/>
              <a:t>We have used the following models:</a:t>
            </a:r>
            <a:endParaRPr sz="1600"/>
          </a:p>
          <a:p>
            <a:pPr indent="-330200" lvl="1" marL="914400" rtl="0" algn="l">
              <a:spcBef>
                <a:spcPts val="0"/>
              </a:spcBef>
              <a:spcAft>
                <a:spcPts val="0"/>
              </a:spcAft>
              <a:buSzPts val="1600"/>
              <a:buChar char="○"/>
            </a:pPr>
            <a:r>
              <a:rPr lang="en" sz="1600"/>
              <a:t>Multinomial Naive Bayes</a:t>
            </a:r>
            <a:endParaRPr sz="1600"/>
          </a:p>
          <a:p>
            <a:pPr indent="-330200" lvl="1" marL="914400" rtl="0" algn="l">
              <a:spcBef>
                <a:spcPts val="0"/>
              </a:spcBef>
              <a:spcAft>
                <a:spcPts val="0"/>
              </a:spcAft>
              <a:buSzPts val="1600"/>
              <a:buChar char="○"/>
            </a:pPr>
            <a:r>
              <a:rPr lang="en" sz="1600"/>
              <a:t>Random Forest</a:t>
            </a:r>
            <a:endParaRPr sz="1600"/>
          </a:p>
          <a:p>
            <a:pPr indent="-330200" lvl="1" marL="914400" rtl="0" algn="l">
              <a:spcBef>
                <a:spcPts val="0"/>
              </a:spcBef>
              <a:spcAft>
                <a:spcPts val="0"/>
              </a:spcAft>
              <a:buSzPts val="1600"/>
              <a:buChar char="○"/>
            </a:pPr>
            <a:r>
              <a:rPr lang="en" sz="1600"/>
              <a:t>Stochastic Gradient Descent Classifier</a:t>
            </a:r>
            <a:endParaRPr sz="1600"/>
          </a:p>
          <a:p>
            <a:pPr indent="0" lvl="0" marL="457200" rtl="0" algn="l">
              <a:spcBef>
                <a:spcPts val="1200"/>
              </a:spcBef>
              <a:spcAft>
                <a:spcPts val="1200"/>
              </a:spcAft>
              <a:buNone/>
            </a:pPr>
            <a:r>
              <a:t/>
            </a:r>
            <a:endParaRPr sz="1600"/>
          </a:p>
        </p:txBody>
      </p:sp>
      <p:pic>
        <p:nvPicPr>
          <p:cNvPr id="180" name="Google Shape;180;p33"/>
          <p:cNvPicPr preferRelativeResize="0"/>
          <p:nvPr/>
        </p:nvPicPr>
        <p:blipFill rotWithShape="1">
          <a:blip r:embed="rId3">
            <a:alphaModFix/>
          </a:blip>
          <a:srcRect b="25645" l="0" r="19858" t="0"/>
          <a:stretch/>
        </p:blipFill>
        <p:spPr>
          <a:xfrm>
            <a:off x="4792700" y="3262875"/>
            <a:ext cx="4039600" cy="1617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11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scores</a:t>
            </a:r>
            <a:endParaRPr/>
          </a:p>
        </p:txBody>
      </p:sp>
      <p:pic>
        <p:nvPicPr>
          <p:cNvPr id="186" name="Google Shape;186;p34"/>
          <p:cNvPicPr preferRelativeResize="0"/>
          <p:nvPr/>
        </p:nvPicPr>
        <p:blipFill rotWithShape="1">
          <a:blip r:embed="rId3">
            <a:alphaModFix/>
          </a:blip>
          <a:srcRect b="0" l="5700" r="3679" t="0"/>
          <a:stretch/>
        </p:blipFill>
        <p:spPr>
          <a:xfrm>
            <a:off x="172050" y="1055375"/>
            <a:ext cx="4165577" cy="2121225"/>
          </a:xfrm>
          <a:prstGeom prst="rect">
            <a:avLst/>
          </a:prstGeom>
          <a:noFill/>
          <a:ln>
            <a:noFill/>
          </a:ln>
        </p:spPr>
      </p:pic>
      <p:pic>
        <p:nvPicPr>
          <p:cNvPr id="187" name="Google Shape;187;p34"/>
          <p:cNvPicPr preferRelativeResize="0"/>
          <p:nvPr/>
        </p:nvPicPr>
        <p:blipFill rotWithShape="1">
          <a:blip r:embed="rId4">
            <a:alphaModFix/>
          </a:blip>
          <a:srcRect b="0" l="5271" r="10794" t="0"/>
          <a:stretch/>
        </p:blipFill>
        <p:spPr>
          <a:xfrm>
            <a:off x="3528950" y="2778625"/>
            <a:ext cx="4494675" cy="2199475"/>
          </a:xfrm>
          <a:prstGeom prst="rect">
            <a:avLst/>
          </a:prstGeom>
          <a:noFill/>
          <a:ln>
            <a:noFill/>
          </a:ln>
        </p:spPr>
      </p:pic>
      <p:sp>
        <p:nvSpPr>
          <p:cNvPr id="188" name="Google Shape;188;p34"/>
          <p:cNvSpPr txBox="1"/>
          <p:nvPr>
            <p:ph idx="1" type="body"/>
          </p:nvPr>
        </p:nvSpPr>
        <p:spPr>
          <a:xfrm>
            <a:off x="311700" y="688600"/>
            <a:ext cx="2983500" cy="46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000000"/>
                </a:solidFill>
              </a:rPr>
              <a:t>Multinomial</a:t>
            </a:r>
            <a:r>
              <a:rPr b="1" lang="en" sz="1200">
                <a:solidFill>
                  <a:srgbClr val="000000"/>
                </a:solidFill>
              </a:rPr>
              <a:t> Naive Bayes</a:t>
            </a:r>
            <a:endParaRPr b="1" sz="1200">
              <a:solidFill>
                <a:srgbClr val="000000"/>
              </a:solidFill>
            </a:endParaRPr>
          </a:p>
        </p:txBody>
      </p:sp>
      <p:sp>
        <p:nvSpPr>
          <p:cNvPr id="189" name="Google Shape;189;p34"/>
          <p:cNvSpPr txBox="1"/>
          <p:nvPr>
            <p:ph idx="1" type="body"/>
          </p:nvPr>
        </p:nvSpPr>
        <p:spPr>
          <a:xfrm>
            <a:off x="4806925" y="2221100"/>
            <a:ext cx="3778200" cy="460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b="1" lang="en" sz="1290">
                <a:solidFill>
                  <a:srgbClr val="000000"/>
                </a:solidFill>
              </a:rPr>
              <a:t>Stochastic Gradient Descent-SGD Classifier</a:t>
            </a:r>
            <a:endParaRPr b="1" sz="129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11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scores continued</a:t>
            </a:r>
            <a:endParaRPr/>
          </a:p>
        </p:txBody>
      </p:sp>
      <p:pic>
        <p:nvPicPr>
          <p:cNvPr id="195" name="Google Shape;195;p35"/>
          <p:cNvPicPr preferRelativeResize="0"/>
          <p:nvPr/>
        </p:nvPicPr>
        <p:blipFill>
          <a:blip r:embed="rId3">
            <a:alphaModFix/>
          </a:blip>
          <a:stretch>
            <a:fillRect/>
          </a:stretch>
        </p:blipFill>
        <p:spPr>
          <a:xfrm>
            <a:off x="152400" y="1170125"/>
            <a:ext cx="4652600" cy="2119875"/>
          </a:xfrm>
          <a:prstGeom prst="rect">
            <a:avLst/>
          </a:prstGeom>
          <a:noFill/>
          <a:ln>
            <a:noFill/>
          </a:ln>
        </p:spPr>
      </p:pic>
      <p:sp>
        <p:nvSpPr>
          <p:cNvPr id="196" name="Google Shape;196;p35"/>
          <p:cNvSpPr txBox="1"/>
          <p:nvPr>
            <p:ph idx="1" type="body"/>
          </p:nvPr>
        </p:nvSpPr>
        <p:spPr>
          <a:xfrm>
            <a:off x="311700" y="688600"/>
            <a:ext cx="2983500" cy="46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000000"/>
                </a:solidFill>
              </a:rPr>
              <a:t>Random Forest</a:t>
            </a:r>
            <a:endParaRPr b="1" sz="12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Comparison for Multiclass Classification</a:t>
            </a:r>
            <a:endParaRPr/>
          </a:p>
        </p:txBody>
      </p:sp>
      <p:pic>
        <p:nvPicPr>
          <p:cNvPr id="202" name="Google Shape;202;p36"/>
          <p:cNvPicPr preferRelativeResize="0"/>
          <p:nvPr/>
        </p:nvPicPr>
        <p:blipFill>
          <a:blip r:embed="rId3">
            <a:alphaModFix/>
          </a:blip>
          <a:stretch>
            <a:fillRect/>
          </a:stretch>
        </p:blipFill>
        <p:spPr>
          <a:xfrm>
            <a:off x="1152525" y="1200150"/>
            <a:ext cx="6838950" cy="274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15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Scores for Binary Classification</a:t>
            </a:r>
            <a:endParaRPr/>
          </a:p>
        </p:txBody>
      </p:sp>
      <p:pic>
        <p:nvPicPr>
          <p:cNvPr id="208" name="Google Shape;208;p37"/>
          <p:cNvPicPr preferRelativeResize="0"/>
          <p:nvPr/>
        </p:nvPicPr>
        <p:blipFill>
          <a:blip r:embed="rId3">
            <a:alphaModFix/>
          </a:blip>
          <a:stretch>
            <a:fillRect/>
          </a:stretch>
        </p:blipFill>
        <p:spPr>
          <a:xfrm>
            <a:off x="152400" y="1170125"/>
            <a:ext cx="5075725" cy="2062025"/>
          </a:xfrm>
          <a:prstGeom prst="rect">
            <a:avLst/>
          </a:prstGeom>
          <a:noFill/>
          <a:ln>
            <a:noFill/>
          </a:ln>
        </p:spPr>
      </p:pic>
      <p:pic>
        <p:nvPicPr>
          <p:cNvPr id="209" name="Google Shape;209;p37"/>
          <p:cNvPicPr preferRelativeResize="0"/>
          <p:nvPr/>
        </p:nvPicPr>
        <p:blipFill rotWithShape="1">
          <a:blip r:embed="rId4">
            <a:alphaModFix/>
          </a:blip>
          <a:srcRect b="12041" l="0" r="0" t="0"/>
          <a:stretch/>
        </p:blipFill>
        <p:spPr>
          <a:xfrm>
            <a:off x="4353100" y="2843875"/>
            <a:ext cx="4479200" cy="1923500"/>
          </a:xfrm>
          <a:prstGeom prst="rect">
            <a:avLst/>
          </a:prstGeom>
          <a:noFill/>
          <a:ln>
            <a:noFill/>
          </a:ln>
        </p:spPr>
      </p:pic>
      <p:sp>
        <p:nvSpPr>
          <p:cNvPr id="210" name="Google Shape;210;p37"/>
          <p:cNvSpPr txBox="1"/>
          <p:nvPr>
            <p:ph idx="1" type="body"/>
          </p:nvPr>
        </p:nvSpPr>
        <p:spPr>
          <a:xfrm>
            <a:off x="5054100" y="2341350"/>
            <a:ext cx="3778200" cy="460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b="1" lang="en" sz="1290">
                <a:solidFill>
                  <a:srgbClr val="000000"/>
                </a:solidFill>
              </a:rPr>
              <a:t>Stochastic Gradient Descent-SGD Classifier</a:t>
            </a:r>
            <a:endParaRPr b="1" sz="1290">
              <a:solidFill>
                <a:srgbClr val="000000"/>
              </a:solidFill>
            </a:endParaRPr>
          </a:p>
        </p:txBody>
      </p:sp>
      <p:sp>
        <p:nvSpPr>
          <p:cNvPr id="211" name="Google Shape;211;p37"/>
          <p:cNvSpPr txBox="1"/>
          <p:nvPr>
            <p:ph idx="1" type="body"/>
          </p:nvPr>
        </p:nvSpPr>
        <p:spPr>
          <a:xfrm>
            <a:off x="311700" y="688600"/>
            <a:ext cx="2983500" cy="46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000000"/>
                </a:solidFill>
              </a:rPr>
              <a:t>Multinomial Naive Bayes</a:t>
            </a:r>
            <a:endParaRPr b="1" sz="12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scores Continued</a:t>
            </a:r>
            <a:endParaRPr/>
          </a:p>
        </p:txBody>
      </p:sp>
      <p:sp>
        <p:nvSpPr>
          <p:cNvPr id="217" name="Google Shape;217;p38"/>
          <p:cNvSpPr txBox="1"/>
          <p:nvPr>
            <p:ph idx="1" type="body"/>
          </p:nvPr>
        </p:nvSpPr>
        <p:spPr>
          <a:xfrm>
            <a:off x="311700" y="1017725"/>
            <a:ext cx="2983500" cy="46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000000"/>
                </a:solidFill>
              </a:rPr>
              <a:t>Random Forest</a:t>
            </a:r>
            <a:endParaRPr b="1" sz="1200">
              <a:solidFill>
                <a:srgbClr val="000000"/>
              </a:solidFill>
            </a:endParaRPr>
          </a:p>
        </p:txBody>
      </p:sp>
      <p:pic>
        <p:nvPicPr>
          <p:cNvPr id="218" name="Google Shape;218;p38"/>
          <p:cNvPicPr preferRelativeResize="0"/>
          <p:nvPr/>
        </p:nvPicPr>
        <p:blipFill>
          <a:blip r:embed="rId3">
            <a:alphaModFix/>
          </a:blip>
          <a:stretch>
            <a:fillRect/>
          </a:stretch>
        </p:blipFill>
        <p:spPr>
          <a:xfrm>
            <a:off x="152400" y="1630925"/>
            <a:ext cx="7741326" cy="3360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Comparison for binary Classification</a:t>
            </a:r>
            <a:endParaRPr/>
          </a:p>
        </p:txBody>
      </p:sp>
      <p:pic>
        <p:nvPicPr>
          <p:cNvPr id="224" name="Google Shape;224;p39"/>
          <p:cNvPicPr preferRelativeResize="0"/>
          <p:nvPr/>
        </p:nvPicPr>
        <p:blipFill>
          <a:blip r:embed="rId3">
            <a:alphaModFix/>
          </a:blip>
          <a:stretch>
            <a:fillRect/>
          </a:stretch>
        </p:blipFill>
        <p:spPr>
          <a:xfrm>
            <a:off x="496225" y="1513925"/>
            <a:ext cx="5455275" cy="1938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a:t>
            </a:r>
            <a:r>
              <a:rPr lang="en"/>
              <a:t> matrix</a:t>
            </a:r>
            <a:endParaRPr/>
          </a:p>
        </p:txBody>
      </p:sp>
      <p:pic>
        <p:nvPicPr>
          <p:cNvPr id="230" name="Google Shape;230;p40"/>
          <p:cNvPicPr preferRelativeResize="0"/>
          <p:nvPr/>
        </p:nvPicPr>
        <p:blipFill>
          <a:blip r:embed="rId3">
            <a:alphaModFix/>
          </a:blip>
          <a:stretch>
            <a:fillRect/>
          </a:stretch>
        </p:blipFill>
        <p:spPr>
          <a:xfrm>
            <a:off x="152400" y="1170125"/>
            <a:ext cx="5537062" cy="382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6" name="Google Shape;23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u="sng">
                <a:solidFill>
                  <a:schemeClr val="hlink"/>
                </a:solidFill>
                <a:hlinkClick r:id="rId3"/>
              </a:rPr>
              <a:t>https://www.kaggle.com/gpreda/covid19-tweets/code</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Unique Values in each column</a:t>
            </a:r>
            <a:endParaRPr/>
          </a:p>
        </p:txBody>
      </p:sp>
      <p:pic>
        <p:nvPicPr>
          <p:cNvPr id="69" name="Google Shape;69;p15"/>
          <p:cNvPicPr preferRelativeResize="0"/>
          <p:nvPr/>
        </p:nvPicPr>
        <p:blipFill>
          <a:blip r:embed="rId3">
            <a:alphaModFix/>
          </a:blip>
          <a:stretch>
            <a:fillRect/>
          </a:stretch>
        </p:blipFill>
        <p:spPr>
          <a:xfrm>
            <a:off x="1566738" y="1109475"/>
            <a:ext cx="6010522"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Distribution of Missing Values in each column</a:t>
            </a:r>
            <a:endParaRPr/>
          </a:p>
        </p:txBody>
      </p:sp>
      <p:pic>
        <p:nvPicPr>
          <p:cNvPr id="75" name="Google Shape;75;p16"/>
          <p:cNvPicPr preferRelativeResize="0"/>
          <p:nvPr/>
        </p:nvPicPr>
        <p:blipFill>
          <a:blip r:embed="rId3">
            <a:alphaModFix/>
          </a:blip>
          <a:stretch>
            <a:fillRect/>
          </a:stretch>
        </p:blipFill>
        <p:spPr>
          <a:xfrm>
            <a:off x="1923525" y="1109475"/>
            <a:ext cx="4692079"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14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Distribution of Tweets by geographic location</a:t>
            </a:r>
            <a:endParaRPr/>
          </a:p>
        </p:txBody>
      </p:sp>
      <p:pic>
        <p:nvPicPr>
          <p:cNvPr id="81" name="Google Shape;81;p17"/>
          <p:cNvPicPr preferRelativeResize="0"/>
          <p:nvPr/>
        </p:nvPicPr>
        <p:blipFill>
          <a:blip r:embed="rId3">
            <a:alphaModFix/>
          </a:blip>
          <a:stretch>
            <a:fillRect/>
          </a:stretch>
        </p:blipFill>
        <p:spPr>
          <a:xfrm>
            <a:off x="2026402" y="726575"/>
            <a:ext cx="4876074" cy="426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#tweets by Day</a:t>
            </a:r>
            <a:endParaRPr/>
          </a:p>
        </p:txBody>
      </p:sp>
      <p:pic>
        <p:nvPicPr>
          <p:cNvPr id="87" name="Google Shape;87;p18"/>
          <p:cNvPicPr preferRelativeResize="0"/>
          <p:nvPr/>
        </p:nvPicPr>
        <p:blipFill>
          <a:blip r:embed="rId3">
            <a:alphaModFix/>
          </a:blip>
          <a:stretch>
            <a:fillRect/>
          </a:stretch>
        </p:blipFill>
        <p:spPr>
          <a:xfrm>
            <a:off x="1116050" y="1133725"/>
            <a:ext cx="6101825" cy="353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Visualization of Top 5 hashtags</a:t>
            </a:r>
            <a:endParaRPr/>
          </a:p>
        </p:txBody>
      </p:sp>
      <p:pic>
        <p:nvPicPr>
          <p:cNvPr id="93" name="Google Shape;93;p19"/>
          <p:cNvPicPr preferRelativeResize="0"/>
          <p:nvPr/>
        </p:nvPicPr>
        <p:blipFill>
          <a:blip r:embed="rId3">
            <a:alphaModFix/>
          </a:blip>
          <a:stretch>
            <a:fillRect/>
          </a:stretch>
        </p:blipFill>
        <p:spPr>
          <a:xfrm>
            <a:off x="666738" y="1097350"/>
            <a:ext cx="7810524"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20 countries with most tweets</a:t>
            </a:r>
            <a:endParaRPr/>
          </a:p>
          <a:p>
            <a:pPr indent="0" lvl="0" marL="0" rtl="0" algn="l">
              <a:spcBef>
                <a:spcPts val="0"/>
              </a:spcBef>
              <a:spcAft>
                <a:spcPts val="0"/>
              </a:spcAft>
              <a:buNone/>
            </a:pPr>
            <a:r>
              <a:t/>
            </a:r>
            <a:endParaRPr/>
          </a:p>
        </p:txBody>
      </p:sp>
      <p:pic>
        <p:nvPicPr>
          <p:cNvPr id="99" name="Google Shape;99;p20"/>
          <p:cNvPicPr preferRelativeResize="0"/>
          <p:nvPr/>
        </p:nvPicPr>
        <p:blipFill>
          <a:blip r:embed="rId3">
            <a:alphaModFix/>
          </a:blip>
          <a:stretch>
            <a:fillRect/>
          </a:stretch>
        </p:blipFill>
        <p:spPr>
          <a:xfrm>
            <a:off x="272650" y="478725"/>
            <a:ext cx="8032074" cy="4723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59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a:t>
            </a:r>
            <a:r>
              <a:rPr lang="en"/>
              <a:t>tweets</a:t>
            </a:r>
            <a:r>
              <a:rPr lang="en"/>
              <a:t> per day (trend)</a:t>
            </a:r>
            <a:endParaRPr/>
          </a:p>
        </p:txBody>
      </p:sp>
      <p:pic>
        <p:nvPicPr>
          <p:cNvPr id="105" name="Google Shape;105;p21"/>
          <p:cNvPicPr preferRelativeResize="0"/>
          <p:nvPr/>
        </p:nvPicPr>
        <p:blipFill>
          <a:blip r:embed="rId3">
            <a:alphaModFix/>
          </a:blip>
          <a:stretch>
            <a:fillRect/>
          </a:stretch>
        </p:blipFill>
        <p:spPr>
          <a:xfrm>
            <a:off x="364088" y="832300"/>
            <a:ext cx="8415824" cy="4296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