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57" r:id="rId4"/>
    <p:sldId id="260" r:id="rId5"/>
    <p:sldId id="261" r:id="rId6"/>
    <p:sldId id="263" r:id="rId7"/>
    <p:sldId id="262" r:id="rId8"/>
    <p:sldId id="264" r:id="rId9"/>
    <p:sldId id="265" r:id="rId10"/>
    <p:sldId id="266" r:id="rId11"/>
    <p:sldId id="267" r:id="rId12"/>
    <p:sldId id="268" r:id="rId13"/>
    <p:sldId id="269" r:id="rId14"/>
    <p:sldId id="271" r:id="rId15"/>
    <p:sldId id="272" r:id="rId16"/>
    <p:sldId id="273" r:id="rId17"/>
    <p:sldId id="270" r:id="rId18"/>
    <p:sldId id="274" r:id="rId19"/>
    <p:sldId id="275" r:id="rId20"/>
    <p:sldId id="276" r:id="rId21"/>
    <p:sldId id="277" r:id="rId22"/>
    <p:sldId id="278" r:id="rId23"/>
    <p:sldId id="280" r:id="rId24"/>
    <p:sldId id="282" r:id="rId25"/>
    <p:sldId id="285" r:id="rId26"/>
    <p:sldId id="286" r:id="rId27"/>
    <p:sldId id="287" r:id="rId28"/>
    <p:sldId id="284" r:id="rId29"/>
    <p:sldId id="288" r:id="rId30"/>
    <p:sldId id="296" r:id="rId31"/>
    <p:sldId id="289" r:id="rId32"/>
    <p:sldId id="290" r:id="rId33"/>
    <p:sldId id="291" r:id="rId34"/>
    <p:sldId id="292" r:id="rId35"/>
    <p:sldId id="293" r:id="rId36"/>
    <p:sldId id="294"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0" r:id="rId50"/>
    <p:sldId id="312" r:id="rId51"/>
    <p:sldId id="313" r:id="rId52"/>
    <p:sldId id="314" r:id="rId53"/>
    <p:sldId id="315" r:id="rId54"/>
    <p:sldId id="316" r:id="rId55"/>
    <p:sldId id="25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DDD9E-5A1E-4E95-93AE-E31A7A66FF20}" v="124" dt="2022-01-21T11:13:35.853"/>
    <p1510:client id="{324FC3E7-6C11-5C53-4FB4-73930862D907}" v="102" dt="2022-01-24T06:37:48.143"/>
    <p1510:client id="{6EA60454-2503-772B-D88D-43B2CBEA45E8}" v="179" dt="2022-01-24T06:26:24.254"/>
    <p1510:client id="{72D817E8-6F4D-9F3B-2C15-087B7A4D6F38}" v="326" dt="2022-01-24T12:12:34.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9" d="100"/>
          <a:sy n="69" d="100"/>
        </p:scale>
        <p:origin x="37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51BEE8-E10F-43EF-96D1-A64BBBB408A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8A68D69-D285-401A-9370-35259E8F09AE}">
      <dgm:prSet/>
      <dgm:spPr/>
      <dgm:t>
        <a:bodyPr/>
        <a:lstStyle/>
        <a:p>
          <a:pPr>
            <a:lnSpc>
              <a:spcPct val="100000"/>
            </a:lnSpc>
          </a:pPr>
          <a:r>
            <a:rPr lang="en-US" dirty="0"/>
            <a:t>Expression Tags</a:t>
          </a:r>
        </a:p>
      </dgm:t>
    </dgm:pt>
    <dgm:pt modelId="{60DDCA01-7B33-4A07-962C-6DBD89D81C89}" type="parTrans" cxnId="{EBF396B0-F588-4475-9B30-E574C23B90D7}">
      <dgm:prSet/>
      <dgm:spPr/>
      <dgm:t>
        <a:bodyPr/>
        <a:lstStyle/>
        <a:p>
          <a:endParaRPr lang="en-US"/>
        </a:p>
      </dgm:t>
    </dgm:pt>
    <dgm:pt modelId="{45CEB676-1693-4897-9946-A26E81D5D9D5}" type="sibTrans" cxnId="{EBF396B0-F588-4475-9B30-E574C23B90D7}">
      <dgm:prSet/>
      <dgm:spPr/>
      <dgm:t>
        <a:bodyPr/>
        <a:lstStyle/>
        <a:p>
          <a:endParaRPr lang="en-US"/>
        </a:p>
      </dgm:t>
    </dgm:pt>
    <dgm:pt modelId="{FD69AC45-E3E7-4608-BF66-60C0906510FD}">
      <dgm:prSet/>
      <dgm:spPr/>
      <dgm:t>
        <a:bodyPr/>
        <a:lstStyle/>
        <a:p>
          <a:pPr>
            <a:lnSpc>
              <a:spcPct val="100000"/>
            </a:lnSpc>
          </a:pPr>
          <a:r>
            <a:rPr lang="en-US" dirty="0"/>
            <a:t>Declaration Tags</a:t>
          </a:r>
        </a:p>
      </dgm:t>
    </dgm:pt>
    <dgm:pt modelId="{75091922-4B76-4E79-96A9-33404C8B22BC}" type="parTrans" cxnId="{C69F4B01-DD6E-4931-A765-067B1AC60B4F}">
      <dgm:prSet/>
      <dgm:spPr/>
      <dgm:t>
        <a:bodyPr/>
        <a:lstStyle/>
        <a:p>
          <a:endParaRPr lang="en-US"/>
        </a:p>
      </dgm:t>
    </dgm:pt>
    <dgm:pt modelId="{3D9DC3EC-F0DE-4EF3-84FC-059192F00C67}" type="sibTrans" cxnId="{C69F4B01-DD6E-4931-A765-067B1AC60B4F}">
      <dgm:prSet/>
      <dgm:spPr/>
      <dgm:t>
        <a:bodyPr/>
        <a:lstStyle/>
        <a:p>
          <a:endParaRPr lang="en-US"/>
        </a:p>
      </dgm:t>
    </dgm:pt>
    <dgm:pt modelId="{78F1AA1B-7CA9-4DE7-BFCF-10984823F9F1}">
      <dgm:prSet phldr="0"/>
      <dgm:spPr/>
      <dgm:t>
        <a:bodyPr/>
        <a:lstStyle/>
        <a:p>
          <a:pPr rtl="0">
            <a:lnSpc>
              <a:spcPct val="100000"/>
            </a:lnSpc>
          </a:pPr>
          <a:r>
            <a:rPr lang="en-US" dirty="0">
              <a:latin typeface="Trebuchet MS" panose="020B0603020202020204"/>
            </a:rPr>
            <a:t>Directive Tags</a:t>
          </a:r>
        </a:p>
      </dgm:t>
    </dgm:pt>
    <dgm:pt modelId="{4EC37ED9-952D-4844-8E88-39EB8974B8A1}" type="parTrans" cxnId="{2C9CDECF-C2AE-488E-A513-0107BB5B9316}">
      <dgm:prSet/>
      <dgm:spPr/>
    </dgm:pt>
    <dgm:pt modelId="{99FA5812-386B-4E85-9AAE-E067C264C780}" type="sibTrans" cxnId="{2C9CDECF-C2AE-488E-A513-0107BB5B9316}">
      <dgm:prSet/>
      <dgm:spPr/>
    </dgm:pt>
    <dgm:pt modelId="{139A2FC1-8308-49B3-B060-05C21EE0494F}">
      <dgm:prSet phldr="0"/>
      <dgm:spPr/>
      <dgm:t>
        <a:bodyPr/>
        <a:lstStyle/>
        <a:p>
          <a:pPr rtl="0">
            <a:lnSpc>
              <a:spcPct val="100000"/>
            </a:lnSpc>
          </a:pPr>
          <a:r>
            <a:rPr lang="en-US" dirty="0">
              <a:latin typeface="Trebuchet MS" panose="020B0603020202020204"/>
            </a:rPr>
            <a:t>Comment Tags</a:t>
          </a:r>
        </a:p>
      </dgm:t>
    </dgm:pt>
    <dgm:pt modelId="{65B3A1B9-F080-45B9-A12A-4BFAAE9500B1}" type="parTrans" cxnId="{4DCF8336-766A-4EDD-8135-BDC213E46157}">
      <dgm:prSet/>
      <dgm:spPr/>
    </dgm:pt>
    <dgm:pt modelId="{D0D6734A-3AA8-4C59-8047-9F2F014C8037}" type="sibTrans" cxnId="{4DCF8336-766A-4EDD-8135-BDC213E46157}">
      <dgm:prSet/>
      <dgm:spPr/>
    </dgm:pt>
    <dgm:pt modelId="{DFE4CC10-8997-4929-BEB5-3F35E16A1D08}">
      <dgm:prSet phldr="0"/>
      <dgm:spPr/>
      <dgm:t>
        <a:bodyPr/>
        <a:lstStyle/>
        <a:p>
          <a:pPr rtl="0">
            <a:lnSpc>
              <a:spcPct val="100000"/>
            </a:lnSpc>
          </a:pPr>
          <a:r>
            <a:rPr lang="en-US" dirty="0"/>
            <a:t>Scriptlet Tags</a:t>
          </a:r>
          <a:endParaRPr lang="en-US" dirty="0">
            <a:latin typeface="Trebuchet MS" panose="020B0603020202020204"/>
          </a:endParaRPr>
        </a:p>
      </dgm:t>
    </dgm:pt>
    <dgm:pt modelId="{43385CA3-FD37-492F-8025-D9443515B542}" type="parTrans" cxnId="{CA080DD0-2E4C-4FEC-9614-BB46528CBEC1}">
      <dgm:prSet/>
      <dgm:spPr/>
    </dgm:pt>
    <dgm:pt modelId="{8D801290-5BE7-48E9-BA78-2EB2A15F11F3}" type="sibTrans" cxnId="{CA080DD0-2E4C-4FEC-9614-BB46528CBEC1}">
      <dgm:prSet/>
      <dgm:spPr/>
    </dgm:pt>
    <dgm:pt modelId="{F9983E63-B191-41D9-B6CF-9F6366B08518}" type="pres">
      <dgm:prSet presAssocID="{0551BEE8-E10F-43EF-96D1-A64BBBB408A5}" presName="linear" presStyleCnt="0">
        <dgm:presLayoutVars>
          <dgm:dir/>
          <dgm:animLvl val="lvl"/>
          <dgm:resizeHandles val="exact"/>
        </dgm:presLayoutVars>
      </dgm:prSet>
      <dgm:spPr/>
      <dgm:t>
        <a:bodyPr/>
        <a:lstStyle/>
        <a:p>
          <a:endParaRPr lang="en-US"/>
        </a:p>
      </dgm:t>
    </dgm:pt>
    <dgm:pt modelId="{9C8D2BCB-FF5A-40D3-84EA-1E04DB408EA3}" type="pres">
      <dgm:prSet presAssocID="{DFE4CC10-8997-4929-BEB5-3F35E16A1D08}" presName="parentLin" presStyleCnt="0"/>
      <dgm:spPr/>
    </dgm:pt>
    <dgm:pt modelId="{E81DC357-27A3-4B6D-A228-EF985F63626C}" type="pres">
      <dgm:prSet presAssocID="{DFE4CC10-8997-4929-BEB5-3F35E16A1D08}" presName="parentLeftMargin" presStyleLbl="node1" presStyleIdx="0" presStyleCnt="5"/>
      <dgm:spPr/>
      <dgm:t>
        <a:bodyPr/>
        <a:lstStyle/>
        <a:p>
          <a:endParaRPr lang="en-US"/>
        </a:p>
      </dgm:t>
    </dgm:pt>
    <dgm:pt modelId="{0F1A7433-D928-42E7-8188-35E15D03B6B0}" type="pres">
      <dgm:prSet presAssocID="{DFE4CC10-8997-4929-BEB5-3F35E16A1D08}" presName="parentText" presStyleLbl="node1" presStyleIdx="0" presStyleCnt="5">
        <dgm:presLayoutVars>
          <dgm:chMax val="0"/>
          <dgm:bulletEnabled val="1"/>
        </dgm:presLayoutVars>
      </dgm:prSet>
      <dgm:spPr/>
      <dgm:t>
        <a:bodyPr/>
        <a:lstStyle/>
        <a:p>
          <a:endParaRPr lang="en-US"/>
        </a:p>
      </dgm:t>
    </dgm:pt>
    <dgm:pt modelId="{6C9B1D93-8589-478D-A042-C8429AB6BD4F}" type="pres">
      <dgm:prSet presAssocID="{DFE4CC10-8997-4929-BEB5-3F35E16A1D08}" presName="negativeSpace" presStyleCnt="0"/>
      <dgm:spPr/>
    </dgm:pt>
    <dgm:pt modelId="{C79660EB-B74D-4180-AA85-6872D26E5B41}" type="pres">
      <dgm:prSet presAssocID="{DFE4CC10-8997-4929-BEB5-3F35E16A1D08}" presName="childText" presStyleLbl="conFgAcc1" presStyleIdx="0" presStyleCnt="5">
        <dgm:presLayoutVars>
          <dgm:bulletEnabled val="1"/>
        </dgm:presLayoutVars>
      </dgm:prSet>
      <dgm:spPr/>
    </dgm:pt>
    <dgm:pt modelId="{6CDD94C7-A595-4838-A669-2F70E0083B91}" type="pres">
      <dgm:prSet presAssocID="{8D801290-5BE7-48E9-BA78-2EB2A15F11F3}" presName="spaceBetweenRectangles" presStyleCnt="0"/>
      <dgm:spPr/>
    </dgm:pt>
    <dgm:pt modelId="{BFAFF3CA-6A4F-4A75-97B0-80284D3E5842}" type="pres">
      <dgm:prSet presAssocID="{68A68D69-D285-401A-9370-35259E8F09AE}" presName="parentLin" presStyleCnt="0"/>
      <dgm:spPr/>
    </dgm:pt>
    <dgm:pt modelId="{3B08B360-9EFA-43C5-9D71-2D4421FDD665}" type="pres">
      <dgm:prSet presAssocID="{68A68D69-D285-401A-9370-35259E8F09AE}" presName="parentLeftMargin" presStyleLbl="node1" presStyleIdx="0" presStyleCnt="5"/>
      <dgm:spPr/>
      <dgm:t>
        <a:bodyPr/>
        <a:lstStyle/>
        <a:p>
          <a:endParaRPr lang="en-US"/>
        </a:p>
      </dgm:t>
    </dgm:pt>
    <dgm:pt modelId="{139388CC-B19D-443C-82B8-E0F52508035B}" type="pres">
      <dgm:prSet presAssocID="{68A68D69-D285-401A-9370-35259E8F09AE}" presName="parentText" presStyleLbl="node1" presStyleIdx="1" presStyleCnt="5">
        <dgm:presLayoutVars>
          <dgm:chMax val="0"/>
          <dgm:bulletEnabled val="1"/>
        </dgm:presLayoutVars>
      </dgm:prSet>
      <dgm:spPr/>
      <dgm:t>
        <a:bodyPr/>
        <a:lstStyle/>
        <a:p>
          <a:endParaRPr lang="en-US"/>
        </a:p>
      </dgm:t>
    </dgm:pt>
    <dgm:pt modelId="{21CF930A-F965-4051-8DFF-57C72347355D}" type="pres">
      <dgm:prSet presAssocID="{68A68D69-D285-401A-9370-35259E8F09AE}" presName="negativeSpace" presStyleCnt="0"/>
      <dgm:spPr/>
    </dgm:pt>
    <dgm:pt modelId="{6487005E-8167-494A-9627-651EE0E00AA2}" type="pres">
      <dgm:prSet presAssocID="{68A68D69-D285-401A-9370-35259E8F09AE}" presName="childText" presStyleLbl="conFgAcc1" presStyleIdx="1" presStyleCnt="5">
        <dgm:presLayoutVars>
          <dgm:bulletEnabled val="1"/>
        </dgm:presLayoutVars>
      </dgm:prSet>
      <dgm:spPr/>
    </dgm:pt>
    <dgm:pt modelId="{7AA23FDA-1648-4531-BFE5-E1D863751D2C}" type="pres">
      <dgm:prSet presAssocID="{45CEB676-1693-4897-9946-A26E81D5D9D5}" presName="spaceBetweenRectangles" presStyleCnt="0"/>
      <dgm:spPr/>
    </dgm:pt>
    <dgm:pt modelId="{43917BB0-2FE2-4490-B4E8-8C6D31AB30EC}" type="pres">
      <dgm:prSet presAssocID="{FD69AC45-E3E7-4608-BF66-60C0906510FD}" presName="parentLin" presStyleCnt="0"/>
      <dgm:spPr/>
    </dgm:pt>
    <dgm:pt modelId="{48C0A5FA-5BEA-4204-949D-9D84F04A72FB}" type="pres">
      <dgm:prSet presAssocID="{FD69AC45-E3E7-4608-BF66-60C0906510FD}" presName="parentLeftMargin" presStyleLbl="node1" presStyleIdx="1" presStyleCnt="5"/>
      <dgm:spPr/>
      <dgm:t>
        <a:bodyPr/>
        <a:lstStyle/>
        <a:p>
          <a:endParaRPr lang="en-US"/>
        </a:p>
      </dgm:t>
    </dgm:pt>
    <dgm:pt modelId="{6896A872-D128-4383-ADB5-3502A5612797}" type="pres">
      <dgm:prSet presAssocID="{FD69AC45-E3E7-4608-BF66-60C0906510FD}" presName="parentText" presStyleLbl="node1" presStyleIdx="2" presStyleCnt="5">
        <dgm:presLayoutVars>
          <dgm:chMax val="0"/>
          <dgm:bulletEnabled val="1"/>
        </dgm:presLayoutVars>
      </dgm:prSet>
      <dgm:spPr/>
      <dgm:t>
        <a:bodyPr/>
        <a:lstStyle/>
        <a:p>
          <a:endParaRPr lang="en-US"/>
        </a:p>
      </dgm:t>
    </dgm:pt>
    <dgm:pt modelId="{83C46A4E-213F-45EB-AD62-3609FB665432}" type="pres">
      <dgm:prSet presAssocID="{FD69AC45-E3E7-4608-BF66-60C0906510FD}" presName="negativeSpace" presStyleCnt="0"/>
      <dgm:spPr/>
    </dgm:pt>
    <dgm:pt modelId="{5726C790-57DC-4205-A456-445966267C27}" type="pres">
      <dgm:prSet presAssocID="{FD69AC45-E3E7-4608-BF66-60C0906510FD}" presName="childText" presStyleLbl="conFgAcc1" presStyleIdx="2" presStyleCnt="5">
        <dgm:presLayoutVars>
          <dgm:bulletEnabled val="1"/>
        </dgm:presLayoutVars>
      </dgm:prSet>
      <dgm:spPr/>
    </dgm:pt>
    <dgm:pt modelId="{00DAEDD5-1EBC-48CB-8216-25A1B1767A69}" type="pres">
      <dgm:prSet presAssocID="{3D9DC3EC-F0DE-4EF3-84FC-059192F00C67}" presName="spaceBetweenRectangles" presStyleCnt="0"/>
      <dgm:spPr/>
    </dgm:pt>
    <dgm:pt modelId="{76FFF75C-8560-4583-BE09-C5E597F662C8}" type="pres">
      <dgm:prSet presAssocID="{78F1AA1B-7CA9-4DE7-BFCF-10984823F9F1}" presName="parentLin" presStyleCnt="0"/>
      <dgm:spPr/>
    </dgm:pt>
    <dgm:pt modelId="{3289063F-DDA2-4C07-A057-D8523DBA5F2A}" type="pres">
      <dgm:prSet presAssocID="{78F1AA1B-7CA9-4DE7-BFCF-10984823F9F1}" presName="parentLeftMargin" presStyleLbl="node1" presStyleIdx="2" presStyleCnt="5"/>
      <dgm:spPr/>
      <dgm:t>
        <a:bodyPr/>
        <a:lstStyle/>
        <a:p>
          <a:endParaRPr lang="en-US"/>
        </a:p>
      </dgm:t>
    </dgm:pt>
    <dgm:pt modelId="{D06D2A6C-CDD3-49EC-86D9-C9BD817FA8A4}" type="pres">
      <dgm:prSet presAssocID="{78F1AA1B-7CA9-4DE7-BFCF-10984823F9F1}" presName="parentText" presStyleLbl="node1" presStyleIdx="3" presStyleCnt="5">
        <dgm:presLayoutVars>
          <dgm:chMax val="0"/>
          <dgm:bulletEnabled val="1"/>
        </dgm:presLayoutVars>
      </dgm:prSet>
      <dgm:spPr/>
      <dgm:t>
        <a:bodyPr/>
        <a:lstStyle/>
        <a:p>
          <a:endParaRPr lang="en-US"/>
        </a:p>
      </dgm:t>
    </dgm:pt>
    <dgm:pt modelId="{79001F98-C2A5-4663-B07D-F08AD94FB90A}" type="pres">
      <dgm:prSet presAssocID="{78F1AA1B-7CA9-4DE7-BFCF-10984823F9F1}" presName="negativeSpace" presStyleCnt="0"/>
      <dgm:spPr/>
    </dgm:pt>
    <dgm:pt modelId="{37A06584-6CA7-40DE-A168-B5D6C2B8C05D}" type="pres">
      <dgm:prSet presAssocID="{78F1AA1B-7CA9-4DE7-BFCF-10984823F9F1}" presName="childText" presStyleLbl="conFgAcc1" presStyleIdx="3" presStyleCnt="5">
        <dgm:presLayoutVars>
          <dgm:bulletEnabled val="1"/>
        </dgm:presLayoutVars>
      </dgm:prSet>
      <dgm:spPr/>
    </dgm:pt>
    <dgm:pt modelId="{A9D61D66-EEAC-42B9-8AC6-C4D8C2BB5FB1}" type="pres">
      <dgm:prSet presAssocID="{99FA5812-386B-4E85-9AAE-E067C264C780}" presName="spaceBetweenRectangles" presStyleCnt="0"/>
      <dgm:spPr/>
    </dgm:pt>
    <dgm:pt modelId="{7661E95D-CC1E-4D31-AA1A-A17B90595728}" type="pres">
      <dgm:prSet presAssocID="{139A2FC1-8308-49B3-B060-05C21EE0494F}" presName="parentLin" presStyleCnt="0"/>
      <dgm:spPr/>
    </dgm:pt>
    <dgm:pt modelId="{BF58FD90-6DB6-4032-83C8-25789D126524}" type="pres">
      <dgm:prSet presAssocID="{139A2FC1-8308-49B3-B060-05C21EE0494F}" presName="parentLeftMargin" presStyleLbl="node1" presStyleIdx="3" presStyleCnt="5"/>
      <dgm:spPr/>
      <dgm:t>
        <a:bodyPr/>
        <a:lstStyle/>
        <a:p>
          <a:endParaRPr lang="en-US"/>
        </a:p>
      </dgm:t>
    </dgm:pt>
    <dgm:pt modelId="{E067D42E-D390-4670-B925-F3206A2AE196}" type="pres">
      <dgm:prSet presAssocID="{139A2FC1-8308-49B3-B060-05C21EE0494F}" presName="parentText" presStyleLbl="node1" presStyleIdx="4" presStyleCnt="5">
        <dgm:presLayoutVars>
          <dgm:chMax val="0"/>
          <dgm:bulletEnabled val="1"/>
        </dgm:presLayoutVars>
      </dgm:prSet>
      <dgm:spPr/>
      <dgm:t>
        <a:bodyPr/>
        <a:lstStyle/>
        <a:p>
          <a:endParaRPr lang="en-US"/>
        </a:p>
      </dgm:t>
    </dgm:pt>
    <dgm:pt modelId="{4D431AD0-8DFE-474B-939B-FDE2AB7C8509}" type="pres">
      <dgm:prSet presAssocID="{139A2FC1-8308-49B3-B060-05C21EE0494F}" presName="negativeSpace" presStyleCnt="0"/>
      <dgm:spPr/>
    </dgm:pt>
    <dgm:pt modelId="{E5B52BD8-F108-4A7E-AF47-B18551FB9A21}" type="pres">
      <dgm:prSet presAssocID="{139A2FC1-8308-49B3-B060-05C21EE0494F}" presName="childText" presStyleLbl="conFgAcc1" presStyleIdx="4" presStyleCnt="5">
        <dgm:presLayoutVars>
          <dgm:bulletEnabled val="1"/>
        </dgm:presLayoutVars>
      </dgm:prSet>
      <dgm:spPr/>
    </dgm:pt>
  </dgm:ptLst>
  <dgm:cxnLst>
    <dgm:cxn modelId="{EBF396B0-F588-4475-9B30-E574C23B90D7}" srcId="{0551BEE8-E10F-43EF-96D1-A64BBBB408A5}" destId="{68A68D69-D285-401A-9370-35259E8F09AE}" srcOrd="1" destOrd="0" parTransId="{60DDCA01-7B33-4A07-962C-6DBD89D81C89}" sibTransId="{45CEB676-1693-4897-9946-A26E81D5D9D5}"/>
    <dgm:cxn modelId="{6AFD99E4-2200-4897-9EE9-FABC07ED13C7}" type="presOf" srcId="{FD69AC45-E3E7-4608-BF66-60C0906510FD}" destId="{6896A872-D128-4383-ADB5-3502A5612797}" srcOrd="1" destOrd="0" presId="urn:microsoft.com/office/officeart/2005/8/layout/list1"/>
    <dgm:cxn modelId="{ACF29239-79BB-4B38-B342-FAE0FD5ADD55}" type="presOf" srcId="{DFE4CC10-8997-4929-BEB5-3F35E16A1D08}" destId="{0F1A7433-D928-42E7-8188-35E15D03B6B0}" srcOrd="1" destOrd="0" presId="urn:microsoft.com/office/officeart/2005/8/layout/list1"/>
    <dgm:cxn modelId="{4DCF8336-766A-4EDD-8135-BDC213E46157}" srcId="{0551BEE8-E10F-43EF-96D1-A64BBBB408A5}" destId="{139A2FC1-8308-49B3-B060-05C21EE0494F}" srcOrd="4" destOrd="0" parTransId="{65B3A1B9-F080-45B9-A12A-4BFAAE9500B1}" sibTransId="{D0D6734A-3AA8-4C59-8047-9F2F014C8037}"/>
    <dgm:cxn modelId="{69D1B26D-E737-4F87-929C-53D3026510BE}" type="presOf" srcId="{139A2FC1-8308-49B3-B060-05C21EE0494F}" destId="{BF58FD90-6DB6-4032-83C8-25789D126524}" srcOrd="0" destOrd="0" presId="urn:microsoft.com/office/officeart/2005/8/layout/list1"/>
    <dgm:cxn modelId="{C851E4C1-3A56-42EA-AFA7-FB6C3E87AB23}" type="presOf" srcId="{68A68D69-D285-401A-9370-35259E8F09AE}" destId="{139388CC-B19D-443C-82B8-E0F52508035B}" srcOrd="1" destOrd="0" presId="urn:microsoft.com/office/officeart/2005/8/layout/list1"/>
    <dgm:cxn modelId="{CE1E796C-9AFF-498D-A815-50A67D33EA0E}" type="presOf" srcId="{DFE4CC10-8997-4929-BEB5-3F35E16A1D08}" destId="{E81DC357-27A3-4B6D-A228-EF985F63626C}" srcOrd="0" destOrd="0" presId="urn:microsoft.com/office/officeart/2005/8/layout/list1"/>
    <dgm:cxn modelId="{4AC4D11B-361A-4103-AD82-C2DFD76AEB57}" type="presOf" srcId="{139A2FC1-8308-49B3-B060-05C21EE0494F}" destId="{E067D42E-D390-4670-B925-F3206A2AE196}" srcOrd="1" destOrd="0" presId="urn:microsoft.com/office/officeart/2005/8/layout/list1"/>
    <dgm:cxn modelId="{CA080DD0-2E4C-4FEC-9614-BB46528CBEC1}" srcId="{0551BEE8-E10F-43EF-96D1-A64BBBB408A5}" destId="{DFE4CC10-8997-4929-BEB5-3F35E16A1D08}" srcOrd="0" destOrd="0" parTransId="{43385CA3-FD37-492F-8025-D9443515B542}" sibTransId="{8D801290-5BE7-48E9-BA78-2EB2A15F11F3}"/>
    <dgm:cxn modelId="{1FA29686-2437-404D-AEA7-F52B05015C68}" type="presOf" srcId="{68A68D69-D285-401A-9370-35259E8F09AE}" destId="{3B08B360-9EFA-43C5-9D71-2D4421FDD665}" srcOrd="0" destOrd="0" presId="urn:microsoft.com/office/officeart/2005/8/layout/list1"/>
    <dgm:cxn modelId="{C69F4B01-DD6E-4931-A765-067B1AC60B4F}" srcId="{0551BEE8-E10F-43EF-96D1-A64BBBB408A5}" destId="{FD69AC45-E3E7-4608-BF66-60C0906510FD}" srcOrd="2" destOrd="0" parTransId="{75091922-4B76-4E79-96A9-33404C8B22BC}" sibTransId="{3D9DC3EC-F0DE-4EF3-84FC-059192F00C67}"/>
    <dgm:cxn modelId="{BF4A0A9C-4C7D-46A7-AB1B-1110FFB25A75}" type="presOf" srcId="{78F1AA1B-7CA9-4DE7-BFCF-10984823F9F1}" destId="{3289063F-DDA2-4C07-A057-D8523DBA5F2A}" srcOrd="0" destOrd="0" presId="urn:microsoft.com/office/officeart/2005/8/layout/list1"/>
    <dgm:cxn modelId="{A0626DC0-7CFF-490B-88B3-22AF8C3A898B}" type="presOf" srcId="{78F1AA1B-7CA9-4DE7-BFCF-10984823F9F1}" destId="{D06D2A6C-CDD3-49EC-86D9-C9BD817FA8A4}" srcOrd="1" destOrd="0" presId="urn:microsoft.com/office/officeart/2005/8/layout/list1"/>
    <dgm:cxn modelId="{2C9CDECF-C2AE-488E-A513-0107BB5B9316}" srcId="{0551BEE8-E10F-43EF-96D1-A64BBBB408A5}" destId="{78F1AA1B-7CA9-4DE7-BFCF-10984823F9F1}" srcOrd="3" destOrd="0" parTransId="{4EC37ED9-952D-4844-8E88-39EB8974B8A1}" sibTransId="{99FA5812-386B-4E85-9AAE-E067C264C780}"/>
    <dgm:cxn modelId="{B59E213C-A2EE-46CE-A0C0-E286164551DE}" type="presOf" srcId="{0551BEE8-E10F-43EF-96D1-A64BBBB408A5}" destId="{F9983E63-B191-41D9-B6CF-9F6366B08518}" srcOrd="0" destOrd="0" presId="urn:microsoft.com/office/officeart/2005/8/layout/list1"/>
    <dgm:cxn modelId="{25D9FEC0-4151-4282-80D5-9672B464914F}" type="presOf" srcId="{FD69AC45-E3E7-4608-BF66-60C0906510FD}" destId="{48C0A5FA-5BEA-4204-949D-9D84F04A72FB}" srcOrd="0" destOrd="0" presId="urn:microsoft.com/office/officeart/2005/8/layout/list1"/>
    <dgm:cxn modelId="{023AA0B6-D26C-455A-A2DF-559AB355E287}" type="presParOf" srcId="{F9983E63-B191-41D9-B6CF-9F6366B08518}" destId="{9C8D2BCB-FF5A-40D3-84EA-1E04DB408EA3}" srcOrd="0" destOrd="0" presId="urn:microsoft.com/office/officeart/2005/8/layout/list1"/>
    <dgm:cxn modelId="{F6495425-11C9-4E6F-9420-66D1A404DF4C}" type="presParOf" srcId="{9C8D2BCB-FF5A-40D3-84EA-1E04DB408EA3}" destId="{E81DC357-27A3-4B6D-A228-EF985F63626C}" srcOrd="0" destOrd="0" presId="urn:microsoft.com/office/officeart/2005/8/layout/list1"/>
    <dgm:cxn modelId="{37B71415-E3AC-4DD9-B8DE-E275D6C78992}" type="presParOf" srcId="{9C8D2BCB-FF5A-40D3-84EA-1E04DB408EA3}" destId="{0F1A7433-D928-42E7-8188-35E15D03B6B0}" srcOrd="1" destOrd="0" presId="urn:microsoft.com/office/officeart/2005/8/layout/list1"/>
    <dgm:cxn modelId="{716A0E8E-302A-47D7-B665-E71154062425}" type="presParOf" srcId="{F9983E63-B191-41D9-B6CF-9F6366B08518}" destId="{6C9B1D93-8589-478D-A042-C8429AB6BD4F}" srcOrd="1" destOrd="0" presId="urn:microsoft.com/office/officeart/2005/8/layout/list1"/>
    <dgm:cxn modelId="{CF9346E4-D9F6-4324-BEF7-7786F5EEF0D1}" type="presParOf" srcId="{F9983E63-B191-41D9-B6CF-9F6366B08518}" destId="{C79660EB-B74D-4180-AA85-6872D26E5B41}" srcOrd="2" destOrd="0" presId="urn:microsoft.com/office/officeart/2005/8/layout/list1"/>
    <dgm:cxn modelId="{0CA77567-264F-4DDC-A61F-3F54842F4644}" type="presParOf" srcId="{F9983E63-B191-41D9-B6CF-9F6366B08518}" destId="{6CDD94C7-A595-4838-A669-2F70E0083B91}" srcOrd="3" destOrd="0" presId="urn:microsoft.com/office/officeart/2005/8/layout/list1"/>
    <dgm:cxn modelId="{C6B3CA87-E53C-4673-8322-037A8F52858C}" type="presParOf" srcId="{F9983E63-B191-41D9-B6CF-9F6366B08518}" destId="{BFAFF3CA-6A4F-4A75-97B0-80284D3E5842}" srcOrd="4" destOrd="0" presId="urn:microsoft.com/office/officeart/2005/8/layout/list1"/>
    <dgm:cxn modelId="{5FCDFBDC-E909-4D4F-9D07-83BCCFFFD2BC}" type="presParOf" srcId="{BFAFF3CA-6A4F-4A75-97B0-80284D3E5842}" destId="{3B08B360-9EFA-43C5-9D71-2D4421FDD665}" srcOrd="0" destOrd="0" presId="urn:microsoft.com/office/officeart/2005/8/layout/list1"/>
    <dgm:cxn modelId="{057A4CE8-D00B-4852-9E69-2787A538C4A2}" type="presParOf" srcId="{BFAFF3CA-6A4F-4A75-97B0-80284D3E5842}" destId="{139388CC-B19D-443C-82B8-E0F52508035B}" srcOrd="1" destOrd="0" presId="urn:microsoft.com/office/officeart/2005/8/layout/list1"/>
    <dgm:cxn modelId="{4C2315F8-F043-4529-BA03-3811A0953CAA}" type="presParOf" srcId="{F9983E63-B191-41D9-B6CF-9F6366B08518}" destId="{21CF930A-F965-4051-8DFF-57C72347355D}" srcOrd="5" destOrd="0" presId="urn:microsoft.com/office/officeart/2005/8/layout/list1"/>
    <dgm:cxn modelId="{18172C21-7CE9-4A8C-97E6-969C1926C6D7}" type="presParOf" srcId="{F9983E63-B191-41D9-B6CF-9F6366B08518}" destId="{6487005E-8167-494A-9627-651EE0E00AA2}" srcOrd="6" destOrd="0" presId="urn:microsoft.com/office/officeart/2005/8/layout/list1"/>
    <dgm:cxn modelId="{40A3DB9A-D6F4-4340-B381-BDA13C050AD9}" type="presParOf" srcId="{F9983E63-B191-41D9-B6CF-9F6366B08518}" destId="{7AA23FDA-1648-4531-BFE5-E1D863751D2C}" srcOrd="7" destOrd="0" presId="urn:microsoft.com/office/officeart/2005/8/layout/list1"/>
    <dgm:cxn modelId="{AEF298D8-6007-4C0B-B14F-0F5A413B2E66}" type="presParOf" srcId="{F9983E63-B191-41D9-B6CF-9F6366B08518}" destId="{43917BB0-2FE2-4490-B4E8-8C6D31AB30EC}" srcOrd="8" destOrd="0" presId="urn:microsoft.com/office/officeart/2005/8/layout/list1"/>
    <dgm:cxn modelId="{5D65617B-B4DF-49E7-9750-ECDDCCB60E3E}" type="presParOf" srcId="{43917BB0-2FE2-4490-B4E8-8C6D31AB30EC}" destId="{48C0A5FA-5BEA-4204-949D-9D84F04A72FB}" srcOrd="0" destOrd="0" presId="urn:microsoft.com/office/officeart/2005/8/layout/list1"/>
    <dgm:cxn modelId="{1D310E0C-9F85-4C43-83DF-BC1EBD677CC9}" type="presParOf" srcId="{43917BB0-2FE2-4490-B4E8-8C6D31AB30EC}" destId="{6896A872-D128-4383-ADB5-3502A5612797}" srcOrd="1" destOrd="0" presId="urn:microsoft.com/office/officeart/2005/8/layout/list1"/>
    <dgm:cxn modelId="{7194BC53-51F6-4AD9-958C-A45F90232203}" type="presParOf" srcId="{F9983E63-B191-41D9-B6CF-9F6366B08518}" destId="{83C46A4E-213F-45EB-AD62-3609FB665432}" srcOrd="9" destOrd="0" presId="urn:microsoft.com/office/officeart/2005/8/layout/list1"/>
    <dgm:cxn modelId="{0431DA6B-4DF7-40BB-9771-A32E7E1BC7C2}" type="presParOf" srcId="{F9983E63-B191-41D9-B6CF-9F6366B08518}" destId="{5726C790-57DC-4205-A456-445966267C27}" srcOrd="10" destOrd="0" presId="urn:microsoft.com/office/officeart/2005/8/layout/list1"/>
    <dgm:cxn modelId="{0ECEBC1D-9D93-4B9B-817A-4506523D44DC}" type="presParOf" srcId="{F9983E63-B191-41D9-B6CF-9F6366B08518}" destId="{00DAEDD5-1EBC-48CB-8216-25A1B1767A69}" srcOrd="11" destOrd="0" presId="urn:microsoft.com/office/officeart/2005/8/layout/list1"/>
    <dgm:cxn modelId="{69850D5B-C607-4B65-9A48-7E12D8AB3F73}" type="presParOf" srcId="{F9983E63-B191-41D9-B6CF-9F6366B08518}" destId="{76FFF75C-8560-4583-BE09-C5E597F662C8}" srcOrd="12" destOrd="0" presId="urn:microsoft.com/office/officeart/2005/8/layout/list1"/>
    <dgm:cxn modelId="{ACDDEF9E-69C8-4940-A412-868F2AE4E145}" type="presParOf" srcId="{76FFF75C-8560-4583-BE09-C5E597F662C8}" destId="{3289063F-DDA2-4C07-A057-D8523DBA5F2A}" srcOrd="0" destOrd="0" presId="urn:microsoft.com/office/officeart/2005/8/layout/list1"/>
    <dgm:cxn modelId="{3885BE01-FFC6-4F14-8BC7-093399596C8F}" type="presParOf" srcId="{76FFF75C-8560-4583-BE09-C5E597F662C8}" destId="{D06D2A6C-CDD3-49EC-86D9-C9BD817FA8A4}" srcOrd="1" destOrd="0" presId="urn:microsoft.com/office/officeart/2005/8/layout/list1"/>
    <dgm:cxn modelId="{160D1334-5D33-4B9E-B481-4A1BD43A0B80}" type="presParOf" srcId="{F9983E63-B191-41D9-B6CF-9F6366B08518}" destId="{79001F98-C2A5-4663-B07D-F08AD94FB90A}" srcOrd="13" destOrd="0" presId="urn:microsoft.com/office/officeart/2005/8/layout/list1"/>
    <dgm:cxn modelId="{2796E796-9C05-4E62-BC05-E6153985545C}" type="presParOf" srcId="{F9983E63-B191-41D9-B6CF-9F6366B08518}" destId="{37A06584-6CA7-40DE-A168-B5D6C2B8C05D}" srcOrd="14" destOrd="0" presId="urn:microsoft.com/office/officeart/2005/8/layout/list1"/>
    <dgm:cxn modelId="{A76199CA-26E9-4F1E-AFE5-5E8EAC185C64}" type="presParOf" srcId="{F9983E63-B191-41D9-B6CF-9F6366B08518}" destId="{A9D61D66-EEAC-42B9-8AC6-C4D8C2BB5FB1}" srcOrd="15" destOrd="0" presId="urn:microsoft.com/office/officeart/2005/8/layout/list1"/>
    <dgm:cxn modelId="{AEFFA96D-081E-48A2-B1F6-02A04E986D66}" type="presParOf" srcId="{F9983E63-B191-41D9-B6CF-9F6366B08518}" destId="{7661E95D-CC1E-4D31-AA1A-A17B90595728}" srcOrd="16" destOrd="0" presId="urn:microsoft.com/office/officeart/2005/8/layout/list1"/>
    <dgm:cxn modelId="{94E07FB5-F846-40CB-B417-E511B19497F5}" type="presParOf" srcId="{7661E95D-CC1E-4D31-AA1A-A17B90595728}" destId="{BF58FD90-6DB6-4032-83C8-25789D126524}" srcOrd="0" destOrd="0" presId="urn:microsoft.com/office/officeart/2005/8/layout/list1"/>
    <dgm:cxn modelId="{82CA601F-8444-4AB1-8B2F-C5FCB344DA35}" type="presParOf" srcId="{7661E95D-CC1E-4D31-AA1A-A17B90595728}" destId="{E067D42E-D390-4670-B925-F3206A2AE196}" srcOrd="1" destOrd="0" presId="urn:microsoft.com/office/officeart/2005/8/layout/list1"/>
    <dgm:cxn modelId="{E83EB9EC-CDBE-405E-9943-B265F1E4DEE8}" type="presParOf" srcId="{F9983E63-B191-41D9-B6CF-9F6366B08518}" destId="{4D431AD0-8DFE-474B-939B-FDE2AB7C8509}" srcOrd="17" destOrd="0" presId="urn:microsoft.com/office/officeart/2005/8/layout/list1"/>
    <dgm:cxn modelId="{D2EB888F-40AC-4220-BC58-1D729517123D}" type="presParOf" srcId="{F9983E63-B191-41D9-B6CF-9F6366B08518}" destId="{E5B52BD8-F108-4A7E-AF47-B18551FB9A2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660EB-B74D-4180-AA85-6872D26E5B41}">
      <dsp:nvSpPr>
        <dsp:cNvPr id="0" name=""/>
        <dsp:cNvSpPr/>
      </dsp:nvSpPr>
      <dsp:spPr>
        <a:xfrm>
          <a:off x="0" y="319820"/>
          <a:ext cx="9618133" cy="453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A7433-D928-42E7-8188-35E15D03B6B0}">
      <dsp:nvSpPr>
        <dsp:cNvPr id="0" name=""/>
        <dsp:cNvSpPr/>
      </dsp:nvSpPr>
      <dsp:spPr>
        <a:xfrm>
          <a:off x="480906" y="54140"/>
          <a:ext cx="6732693" cy="5313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lvl="0" algn="l" defTabSz="800100" rtl="0">
            <a:lnSpc>
              <a:spcPct val="100000"/>
            </a:lnSpc>
            <a:spcBef>
              <a:spcPct val="0"/>
            </a:spcBef>
            <a:spcAft>
              <a:spcPct val="35000"/>
            </a:spcAft>
          </a:pPr>
          <a:r>
            <a:rPr lang="en-US" sz="1800" kern="1200" dirty="0"/>
            <a:t>Scriptlet Tags</a:t>
          </a:r>
          <a:endParaRPr lang="en-US" sz="1800" kern="1200" dirty="0">
            <a:latin typeface="Trebuchet MS" panose="020B0603020202020204"/>
          </a:endParaRPr>
        </a:p>
      </dsp:txBody>
      <dsp:txXfrm>
        <a:off x="506845" y="80079"/>
        <a:ext cx="6680815" cy="479482"/>
      </dsp:txXfrm>
    </dsp:sp>
    <dsp:sp modelId="{6487005E-8167-494A-9627-651EE0E00AA2}">
      <dsp:nvSpPr>
        <dsp:cNvPr id="0" name=""/>
        <dsp:cNvSpPr/>
      </dsp:nvSpPr>
      <dsp:spPr>
        <a:xfrm>
          <a:off x="0" y="1136300"/>
          <a:ext cx="9618133" cy="453600"/>
        </a:xfrm>
        <a:prstGeom prst="rect">
          <a:avLst/>
        </a:prstGeom>
        <a:solidFill>
          <a:schemeClr val="lt1">
            <a:alpha val="90000"/>
            <a:hueOff val="0"/>
            <a:satOff val="0"/>
            <a:lumOff val="0"/>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dsp:style>
    </dsp:sp>
    <dsp:sp modelId="{139388CC-B19D-443C-82B8-E0F52508035B}">
      <dsp:nvSpPr>
        <dsp:cNvPr id="0" name=""/>
        <dsp:cNvSpPr/>
      </dsp:nvSpPr>
      <dsp:spPr>
        <a:xfrm>
          <a:off x="480906" y="870621"/>
          <a:ext cx="6732693" cy="531360"/>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lvl="0" algn="l" defTabSz="800100">
            <a:lnSpc>
              <a:spcPct val="100000"/>
            </a:lnSpc>
            <a:spcBef>
              <a:spcPct val="0"/>
            </a:spcBef>
            <a:spcAft>
              <a:spcPct val="35000"/>
            </a:spcAft>
          </a:pPr>
          <a:r>
            <a:rPr lang="en-US" sz="1800" kern="1200" dirty="0"/>
            <a:t>Expression Tags</a:t>
          </a:r>
        </a:p>
      </dsp:txBody>
      <dsp:txXfrm>
        <a:off x="506845" y="896560"/>
        <a:ext cx="6680815" cy="479482"/>
      </dsp:txXfrm>
    </dsp:sp>
    <dsp:sp modelId="{5726C790-57DC-4205-A456-445966267C27}">
      <dsp:nvSpPr>
        <dsp:cNvPr id="0" name=""/>
        <dsp:cNvSpPr/>
      </dsp:nvSpPr>
      <dsp:spPr>
        <a:xfrm>
          <a:off x="0" y="1952781"/>
          <a:ext cx="9618133" cy="453600"/>
        </a:xfrm>
        <a:prstGeom prst="rect">
          <a:avLst/>
        </a:prstGeom>
        <a:solidFill>
          <a:schemeClr val="lt1">
            <a:alpha val="90000"/>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sp>
    <dsp:sp modelId="{6896A872-D128-4383-ADB5-3502A5612797}">
      <dsp:nvSpPr>
        <dsp:cNvPr id="0" name=""/>
        <dsp:cNvSpPr/>
      </dsp:nvSpPr>
      <dsp:spPr>
        <a:xfrm>
          <a:off x="480906" y="1687101"/>
          <a:ext cx="6732693" cy="53136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lvl="0" algn="l" defTabSz="800100">
            <a:lnSpc>
              <a:spcPct val="100000"/>
            </a:lnSpc>
            <a:spcBef>
              <a:spcPct val="0"/>
            </a:spcBef>
            <a:spcAft>
              <a:spcPct val="35000"/>
            </a:spcAft>
          </a:pPr>
          <a:r>
            <a:rPr lang="en-US" sz="1800" kern="1200" dirty="0"/>
            <a:t>Declaration Tags</a:t>
          </a:r>
        </a:p>
      </dsp:txBody>
      <dsp:txXfrm>
        <a:off x="506845" y="1713040"/>
        <a:ext cx="6680815" cy="479482"/>
      </dsp:txXfrm>
    </dsp:sp>
    <dsp:sp modelId="{37A06584-6CA7-40DE-A168-B5D6C2B8C05D}">
      <dsp:nvSpPr>
        <dsp:cNvPr id="0" name=""/>
        <dsp:cNvSpPr/>
      </dsp:nvSpPr>
      <dsp:spPr>
        <a:xfrm>
          <a:off x="0" y="2769261"/>
          <a:ext cx="9618133" cy="453600"/>
        </a:xfrm>
        <a:prstGeom prst="rect">
          <a:avLst/>
        </a:prstGeom>
        <a:solidFill>
          <a:schemeClr val="lt1">
            <a:alpha val="90000"/>
            <a:hueOff val="0"/>
            <a:satOff val="0"/>
            <a:lumOff val="0"/>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dsp:style>
    </dsp:sp>
    <dsp:sp modelId="{D06D2A6C-CDD3-49EC-86D9-C9BD817FA8A4}">
      <dsp:nvSpPr>
        <dsp:cNvPr id="0" name=""/>
        <dsp:cNvSpPr/>
      </dsp:nvSpPr>
      <dsp:spPr>
        <a:xfrm>
          <a:off x="480906" y="2503580"/>
          <a:ext cx="6732693" cy="531360"/>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lvl="0" algn="l" defTabSz="800100" rtl="0">
            <a:lnSpc>
              <a:spcPct val="100000"/>
            </a:lnSpc>
            <a:spcBef>
              <a:spcPct val="0"/>
            </a:spcBef>
            <a:spcAft>
              <a:spcPct val="35000"/>
            </a:spcAft>
          </a:pPr>
          <a:r>
            <a:rPr lang="en-US" sz="1800" kern="1200" dirty="0">
              <a:latin typeface="Trebuchet MS" panose="020B0603020202020204"/>
            </a:rPr>
            <a:t>Directive Tags</a:t>
          </a:r>
        </a:p>
      </dsp:txBody>
      <dsp:txXfrm>
        <a:off x="506845" y="2529519"/>
        <a:ext cx="6680815" cy="479482"/>
      </dsp:txXfrm>
    </dsp:sp>
    <dsp:sp modelId="{E5B52BD8-F108-4A7E-AF47-B18551FB9A21}">
      <dsp:nvSpPr>
        <dsp:cNvPr id="0" name=""/>
        <dsp:cNvSpPr/>
      </dsp:nvSpPr>
      <dsp:spPr>
        <a:xfrm>
          <a:off x="0" y="3585741"/>
          <a:ext cx="9618133" cy="4536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 modelId="{E067D42E-D390-4670-B925-F3206A2AE196}">
      <dsp:nvSpPr>
        <dsp:cNvPr id="0" name=""/>
        <dsp:cNvSpPr/>
      </dsp:nvSpPr>
      <dsp:spPr>
        <a:xfrm>
          <a:off x="480906" y="3320061"/>
          <a:ext cx="6732693" cy="53136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lvl="0" algn="l" defTabSz="800100" rtl="0">
            <a:lnSpc>
              <a:spcPct val="100000"/>
            </a:lnSpc>
            <a:spcBef>
              <a:spcPct val="0"/>
            </a:spcBef>
            <a:spcAft>
              <a:spcPct val="35000"/>
            </a:spcAft>
          </a:pPr>
          <a:r>
            <a:rPr lang="en-US" sz="1800" kern="1200" dirty="0">
              <a:latin typeface="Trebuchet MS" panose="020B0603020202020204"/>
            </a:rPr>
            <a:t>Comment Tags</a:t>
          </a:r>
        </a:p>
      </dsp:txBody>
      <dsp:txXfrm>
        <a:off x="506845" y="3346000"/>
        <a:ext cx="6680815"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udytonight.com/java/overview-of-java.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Components of JSP</a:t>
            </a:r>
          </a:p>
        </p:txBody>
      </p:sp>
      <p:sp>
        <p:nvSpPr>
          <p:cNvPr id="3" name="Subtitle 2"/>
          <p:cNvSpPr>
            <a:spLocks noGrp="1"/>
          </p:cNvSpPr>
          <p:nvPr>
            <p:ph type="subTitle" idx="1"/>
          </p:nvPr>
        </p:nvSpPr>
        <p:spPr/>
        <p:txBody>
          <a:bodyPr/>
          <a:lstStyle/>
          <a:p>
            <a:r>
              <a:rPr lang="en-US" dirty="0"/>
              <a:t>Prepared By</a:t>
            </a:r>
          </a:p>
          <a:p>
            <a:r>
              <a:rPr lang="en-US" dirty="0" smtClean="0"/>
              <a:t>Chirag K. </a:t>
            </a:r>
            <a:r>
              <a:rPr lang="en-US" dirty="0" err="1" smtClean="0"/>
              <a:t>Pujara</a:t>
            </a:r>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9AB2-2184-4A24-9A0D-41C39258FC0E}"/>
              </a:ext>
            </a:extLst>
          </p:cNvPr>
          <p:cNvSpPr>
            <a:spLocks noGrp="1"/>
          </p:cNvSpPr>
          <p:nvPr>
            <p:ph type="title"/>
          </p:nvPr>
        </p:nvSpPr>
        <p:spPr/>
        <p:txBody>
          <a:bodyPr/>
          <a:lstStyle/>
          <a:p>
            <a:r>
              <a:rPr lang="en-US" dirty="0"/>
              <a:t>Example of Declaration Tag</a:t>
            </a:r>
          </a:p>
        </p:txBody>
      </p:sp>
      <p:sp>
        <p:nvSpPr>
          <p:cNvPr id="3" name="Content Placeholder 2">
            <a:extLst>
              <a:ext uri="{FF2B5EF4-FFF2-40B4-BE49-F238E27FC236}">
                <a16:creationId xmlns:a16="http://schemas.microsoft.com/office/drawing/2014/main" id="{72B91AB4-CF2A-4604-8E61-6DCF53479DB0}"/>
              </a:ext>
            </a:extLst>
          </p:cNvPr>
          <p:cNvSpPr>
            <a:spLocks noGrp="1"/>
          </p:cNvSpPr>
          <p:nvPr>
            <p:ph idx="1"/>
          </p:nvPr>
        </p:nvSpPr>
        <p:spPr>
          <a:xfrm>
            <a:off x="677334" y="1614250"/>
            <a:ext cx="4482495" cy="4987828"/>
          </a:xfrm>
        </p:spPr>
        <p:txBody>
          <a:bodyPr vert="horz" lIns="91440" tIns="45720" rIns="91440" bIns="45720" rtlCol="0" anchor="t">
            <a:normAutofit/>
          </a:bodyPr>
          <a:lstStyle/>
          <a:p>
            <a:pPr marL="0" indent="0">
              <a:buNone/>
            </a:pPr>
            <a:r>
              <a:rPr lang="en-US" dirty="0">
                <a:ea typeface="+mn-lt"/>
                <a:cs typeface="+mn-lt"/>
              </a:rPr>
              <a:t>&lt;html&gt;</a:t>
            </a:r>
            <a:endParaRPr lang="en-US" dirty="0">
              <a:latin typeface="Consolas"/>
            </a:endParaRPr>
          </a:p>
          <a:p>
            <a:pPr marL="0" indent="0">
              <a:buNone/>
            </a:pPr>
            <a:r>
              <a:rPr lang="en-US" dirty="0">
                <a:ea typeface="+mn-lt"/>
                <a:cs typeface="+mn-lt"/>
              </a:rPr>
              <a:t>           &lt;head&gt;</a:t>
            </a:r>
            <a:endParaRPr lang="en-US" dirty="0"/>
          </a:p>
          <a:p>
            <a:pPr marL="0" indent="0">
              <a:buNone/>
            </a:pPr>
            <a:r>
              <a:rPr lang="en-US" dirty="0">
                <a:ea typeface="+mn-lt"/>
                <a:cs typeface="+mn-lt"/>
              </a:rPr>
              <a:t>               &lt;title&gt;Declaration Tag&lt;/title&gt;</a:t>
            </a:r>
            <a:endParaRPr lang="en-US" dirty="0"/>
          </a:p>
          <a:p>
            <a:pPr marL="0" indent="0">
              <a:buNone/>
            </a:pPr>
            <a:r>
              <a:rPr lang="en-US" dirty="0">
                <a:ea typeface="+mn-lt"/>
                <a:cs typeface="+mn-lt"/>
              </a:rPr>
              <a:t>           &lt;/head&gt;</a:t>
            </a:r>
            <a:endParaRPr lang="en-US" dirty="0"/>
          </a:p>
          <a:p>
            <a:pPr marL="0" indent="0">
              <a:buNone/>
            </a:pPr>
            <a:r>
              <a:rPr lang="en-US" dirty="0">
                <a:ea typeface="+mn-lt"/>
                <a:cs typeface="+mn-lt"/>
              </a:rPr>
              <a:t>          </a:t>
            </a:r>
            <a:r>
              <a:rPr lang="en-US" b="1" dirty="0">
                <a:ea typeface="+mn-lt"/>
                <a:cs typeface="+mn-lt"/>
              </a:rPr>
              <a:t>&lt;%!</a:t>
            </a:r>
            <a:endParaRPr lang="en-US" b="1" dirty="0"/>
          </a:p>
          <a:p>
            <a:pPr marL="0" indent="0">
              <a:buNone/>
            </a:pPr>
            <a:r>
              <a:rPr lang="en-US" b="1" dirty="0">
                <a:ea typeface="+mn-lt"/>
                <a:cs typeface="+mn-lt"/>
              </a:rPr>
              <a:t>           int count=0;</a:t>
            </a:r>
            <a:endParaRPr lang="en-US" b="1" dirty="0"/>
          </a:p>
          <a:p>
            <a:pPr marL="0" indent="0">
              <a:buNone/>
            </a:pPr>
            <a:r>
              <a:rPr lang="en-US" b="1" dirty="0">
                <a:ea typeface="+mn-lt"/>
                <a:cs typeface="+mn-lt"/>
              </a:rPr>
              <a:t>            %&gt;</a:t>
            </a:r>
            <a:endParaRPr lang="en-US" b="1" dirty="0"/>
          </a:p>
          <a:p>
            <a:pPr marL="0" indent="0">
              <a:buNone/>
            </a:pPr>
            <a:r>
              <a:rPr lang="en-US" dirty="0">
                <a:ea typeface="+mn-lt"/>
                <a:cs typeface="+mn-lt"/>
              </a:rPr>
              <a:t>           &lt;body&gt;</a:t>
            </a:r>
            <a:endParaRPr lang="en-US" dirty="0"/>
          </a:p>
          <a:p>
            <a:pPr marL="0" indent="0">
              <a:buNone/>
            </a:pPr>
            <a:r>
              <a:rPr lang="en-US" dirty="0">
                <a:ea typeface="+mn-lt"/>
                <a:cs typeface="+mn-lt"/>
              </a:rPr>
              <a:t>           Page Count is &lt;%=++count %&gt;</a:t>
            </a:r>
            <a:endParaRPr lang="en-US" dirty="0"/>
          </a:p>
          <a:p>
            <a:pPr marL="0" indent="0">
              <a:buNone/>
            </a:pPr>
            <a:r>
              <a:rPr lang="en-US" dirty="0">
                <a:ea typeface="+mn-lt"/>
                <a:cs typeface="+mn-lt"/>
              </a:rPr>
              <a:t>           &lt;/body&gt;</a:t>
            </a:r>
            <a:endParaRPr lang="en-US" dirty="0"/>
          </a:p>
          <a:p>
            <a:pPr marL="0" indent="0">
              <a:buNone/>
            </a:pPr>
            <a:r>
              <a:rPr lang="en-US" dirty="0">
                <a:ea typeface="+mn-lt"/>
                <a:cs typeface="+mn-lt"/>
              </a:rPr>
              <a:t>&lt;/html&gt;</a:t>
            </a:r>
            <a:endParaRPr lang="en-US" dirty="0"/>
          </a:p>
        </p:txBody>
      </p:sp>
    </p:spTree>
    <p:extLst>
      <p:ext uri="{BB962C8B-B14F-4D97-AF65-F5344CB8AC3E}">
        <p14:creationId xmlns:p14="http://schemas.microsoft.com/office/powerpoint/2010/main" val="235995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6822-2693-470E-BCD9-DC5F24E2C1E6}"/>
              </a:ext>
            </a:extLst>
          </p:cNvPr>
          <p:cNvSpPr>
            <a:spLocks noGrp="1"/>
          </p:cNvSpPr>
          <p:nvPr>
            <p:ph type="title"/>
          </p:nvPr>
        </p:nvSpPr>
        <p:spPr>
          <a:xfrm>
            <a:off x="576693" y="192657"/>
            <a:ext cx="8596668" cy="616310"/>
          </a:xfrm>
        </p:spPr>
        <p:txBody>
          <a:bodyPr>
            <a:normAutofit fontScale="90000"/>
          </a:bodyPr>
          <a:lstStyle/>
          <a:p>
            <a:r>
              <a:rPr lang="en-US" dirty="0"/>
              <a:t>Corresponding Servlet class would be</a:t>
            </a:r>
          </a:p>
        </p:txBody>
      </p:sp>
      <p:sp>
        <p:nvSpPr>
          <p:cNvPr id="3" name="Content Placeholder 2">
            <a:extLst>
              <a:ext uri="{FF2B5EF4-FFF2-40B4-BE49-F238E27FC236}">
                <a16:creationId xmlns:a16="http://schemas.microsoft.com/office/drawing/2014/main" id="{2E9F7653-925E-438B-9963-48C9B68292BB}"/>
              </a:ext>
            </a:extLst>
          </p:cNvPr>
          <p:cNvSpPr>
            <a:spLocks noGrp="1"/>
          </p:cNvSpPr>
          <p:nvPr>
            <p:ph idx="1"/>
          </p:nvPr>
        </p:nvSpPr>
        <p:spPr>
          <a:xfrm>
            <a:off x="821109" y="981646"/>
            <a:ext cx="6128332" cy="5792960"/>
          </a:xfrm>
        </p:spPr>
        <p:txBody>
          <a:bodyPr vert="horz" lIns="91440" tIns="45720" rIns="91440" bIns="45720" rtlCol="0" anchor="t">
            <a:normAutofit fontScale="92500" lnSpcReduction="10000"/>
          </a:bodyPr>
          <a:lstStyle/>
          <a:p>
            <a:r>
              <a:rPr lang="en-US" dirty="0">
                <a:ea typeface="+mn-lt"/>
                <a:cs typeface="+mn-lt"/>
              </a:rPr>
              <a:t>public class </a:t>
            </a:r>
            <a:r>
              <a:rPr lang="en-US" dirty="0" err="1">
                <a:ea typeface="+mn-lt"/>
                <a:cs typeface="+mn-lt"/>
              </a:rPr>
              <a:t>hello_jsp</a:t>
            </a:r>
            <a:r>
              <a:rPr lang="en-US" dirty="0">
                <a:ea typeface="+mn-lt"/>
                <a:cs typeface="+mn-lt"/>
              </a:rPr>
              <a:t> extends </a:t>
            </a:r>
            <a:r>
              <a:rPr lang="en-US" dirty="0" err="1">
                <a:ea typeface="+mn-lt"/>
                <a:cs typeface="+mn-lt"/>
              </a:rPr>
              <a:t>HttpServlet</a:t>
            </a:r>
            <a:endParaRPr lang="en-US" dirty="0" err="1"/>
          </a:p>
          <a:p>
            <a:r>
              <a:rPr lang="en-US" dirty="0">
                <a:ea typeface="+mn-lt"/>
                <a:cs typeface="+mn-lt"/>
              </a:rPr>
              <a:t>{</a:t>
            </a:r>
            <a:endParaRPr lang="en-US" dirty="0"/>
          </a:p>
          <a:p>
            <a:r>
              <a:rPr lang="en-US" dirty="0">
                <a:ea typeface="+mn-lt"/>
                <a:cs typeface="+mn-lt"/>
              </a:rPr>
              <a:t>  int count=0;</a:t>
            </a:r>
            <a:endParaRPr lang="en-US" dirty="0"/>
          </a:p>
          <a:p>
            <a:r>
              <a:rPr lang="en-US" dirty="0">
                <a:ea typeface="+mn-lt"/>
                <a:cs typeface="+mn-lt"/>
              </a:rPr>
              <a:t>  public void _</a:t>
            </a:r>
            <a:r>
              <a:rPr lang="en-US" dirty="0" err="1">
                <a:ea typeface="+mn-lt"/>
                <a:cs typeface="+mn-lt"/>
              </a:rPr>
              <a:t>jspService</a:t>
            </a:r>
            <a:r>
              <a:rPr lang="en-US" dirty="0">
                <a:ea typeface="+mn-lt"/>
                <a:cs typeface="+mn-lt"/>
              </a:rPr>
              <a:t>(</a:t>
            </a:r>
            <a:r>
              <a:rPr lang="en-US" dirty="0" err="1">
                <a:ea typeface="+mn-lt"/>
                <a:cs typeface="+mn-lt"/>
              </a:rPr>
              <a:t>HttpServletRequest</a:t>
            </a:r>
            <a:r>
              <a:rPr lang="en-US" dirty="0">
                <a:ea typeface="+mn-lt"/>
                <a:cs typeface="+mn-lt"/>
              </a:rPr>
              <a:t> request, </a:t>
            </a:r>
            <a:r>
              <a:rPr lang="en-US" dirty="0" err="1">
                <a:ea typeface="+mn-lt"/>
                <a:cs typeface="+mn-lt"/>
              </a:rPr>
              <a:t>HttpServletResponse</a:t>
            </a:r>
            <a:r>
              <a:rPr lang="en-US" dirty="0">
                <a:ea typeface="+mn-lt"/>
                <a:cs typeface="+mn-lt"/>
              </a:rPr>
              <a:t> response) </a:t>
            </a:r>
          </a:p>
          <a:p>
            <a:r>
              <a:rPr lang="en-US" dirty="0">
                <a:ea typeface="+mn-lt"/>
                <a:cs typeface="+mn-lt"/>
              </a:rPr>
              <a:t>                               throws </a:t>
            </a:r>
            <a:r>
              <a:rPr lang="en-US" dirty="0" err="1">
                <a:ea typeface="+mn-lt"/>
                <a:cs typeface="+mn-lt"/>
              </a:rPr>
              <a:t>IOException,ServletException</a:t>
            </a:r>
            <a:endParaRPr lang="en-US" dirty="0" err="1"/>
          </a:p>
          <a:p>
            <a:r>
              <a:rPr lang="en-US" dirty="0">
                <a:ea typeface="+mn-lt"/>
                <a:cs typeface="+mn-lt"/>
              </a:rPr>
              <a:t>    {</a:t>
            </a:r>
            <a:endParaRPr lang="en-US" dirty="0"/>
          </a:p>
          <a:p>
            <a:r>
              <a:rPr lang="en-US" dirty="0">
                <a:ea typeface="+mn-lt"/>
                <a:cs typeface="+mn-lt"/>
              </a:rPr>
              <a:t>      </a:t>
            </a:r>
            <a:r>
              <a:rPr lang="en-US" dirty="0" err="1">
                <a:ea typeface="+mn-lt"/>
                <a:cs typeface="+mn-lt"/>
              </a:rPr>
              <a:t>PrintWriter</a:t>
            </a:r>
            <a:r>
              <a:rPr lang="en-US" dirty="0">
                <a:ea typeface="+mn-lt"/>
                <a:cs typeface="+mn-lt"/>
              </a:rPr>
              <a:t> out = </a:t>
            </a:r>
            <a:r>
              <a:rPr lang="en-US" dirty="0" err="1">
                <a:ea typeface="+mn-lt"/>
                <a:cs typeface="+mn-lt"/>
              </a:rPr>
              <a:t>response.getWriter</a:t>
            </a:r>
            <a:r>
              <a:rPr lang="en-US" dirty="0">
                <a:ea typeface="+mn-lt"/>
                <a:cs typeface="+mn-lt"/>
              </a:rPr>
              <a:t>();</a:t>
            </a:r>
            <a:endParaRPr lang="en-US" dirty="0"/>
          </a:p>
          <a:p>
            <a:r>
              <a:rPr lang="en-US" dirty="0">
                <a:ea typeface="+mn-lt"/>
                <a:cs typeface="+mn-lt"/>
              </a:rPr>
              <a:t>      </a:t>
            </a:r>
            <a:r>
              <a:rPr lang="en-US" dirty="0" err="1">
                <a:ea typeface="+mn-lt"/>
                <a:cs typeface="+mn-lt"/>
              </a:rPr>
              <a:t>response.setContenType</a:t>
            </a:r>
            <a:r>
              <a:rPr lang="en-US" dirty="0">
                <a:ea typeface="+mn-lt"/>
                <a:cs typeface="+mn-lt"/>
              </a:rPr>
              <a:t>("text/html");</a:t>
            </a:r>
            <a:endParaRPr lang="en-US" dirty="0"/>
          </a:p>
          <a:p>
            <a:r>
              <a:rPr lang="en-US" dirty="0">
                <a:ea typeface="+mn-lt"/>
                <a:cs typeface="+mn-lt"/>
              </a:rPr>
              <a:t>      </a:t>
            </a:r>
            <a:r>
              <a:rPr lang="en-US" dirty="0" err="1">
                <a:ea typeface="+mn-lt"/>
                <a:cs typeface="+mn-lt"/>
              </a:rPr>
              <a:t>out.write</a:t>
            </a:r>
            <a:r>
              <a:rPr lang="en-US" dirty="0">
                <a:ea typeface="+mn-lt"/>
                <a:cs typeface="+mn-lt"/>
              </a:rPr>
              <a:t>("&lt;html&gt;&lt;body&gt;");</a:t>
            </a:r>
            <a:endParaRPr lang="en-US" dirty="0"/>
          </a:p>
          <a:p>
            <a:r>
              <a:rPr lang="en-US" dirty="0">
                <a:ea typeface="+mn-lt"/>
                <a:cs typeface="+mn-lt"/>
              </a:rPr>
              <a:t>      </a:t>
            </a:r>
            <a:endParaRPr lang="en-US" dirty="0"/>
          </a:p>
          <a:p>
            <a:r>
              <a:rPr lang="en-US" dirty="0">
                <a:ea typeface="+mn-lt"/>
                <a:cs typeface="+mn-lt"/>
              </a:rPr>
              <a:t>      </a:t>
            </a:r>
            <a:r>
              <a:rPr lang="en-US" dirty="0" err="1">
                <a:ea typeface="+mn-lt"/>
                <a:cs typeface="+mn-lt"/>
              </a:rPr>
              <a:t>out.write</a:t>
            </a:r>
            <a:r>
              <a:rPr lang="en-US" dirty="0">
                <a:ea typeface="+mn-lt"/>
                <a:cs typeface="+mn-lt"/>
              </a:rPr>
              <a:t>("Page count is:");</a:t>
            </a:r>
            <a:endParaRPr lang="en-US" dirty="0"/>
          </a:p>
          <a:p>
            <a:r>
              <a:rPr lang="en-US" dirty="0">
                <a:ea typeface="+mn-lt"/>
                <a:cs typeface="+mn-lt"/>
              </a:rPr>
              <a:t>      </a:t>
            </a:r>
            <a:r>
              <a:rPr lang="en-US" dirty="0" err="1">
                <a:ea typeface="+mn-lt"/>
                <a:cs typeface="+mn-lt"/>
              </a:rPr>
              <a:t>out.print</a:t>
            </a:r>
            <a:r>
              <a:rPr lang="en-US" dirty="0">
                <a:ea typeface="+mn-lt"/>
                <a:cs typeface="+mn-lt"/>
              </a:rPr>
              <a:t>(++count);</a:t>
            </a:r>
            <a:endParaRPr lang="en-US" dirty="0"/>
          </a:p>
          <a:p>
            <a:r>
              <a:rPr lang="en-US" dirty="0">
                <a:ea typeface="+mn-lt"/>
                <a:cs typeface="+mn-lt"/>
              </a:rPr>
              <a:t>      </a:t>
            </a:r>
            <a:r>
              <a:rPr lang="en-US" dirty="0" err="1">
                <a:ea typeface="+mn-lt"/>
                <a:cs typeface="+mn-lt"/>
              </a:rPr>
              <a:t>out.write</a:t>
            </a:r>
            <a:r>
              <a:rPr lang="en-US" dirty="0">
                <a:ea typeface="+mn-lt"/>
                <a:cs typeface="+mn-lt"/>
              </a:rPr>
              <a:t>("&lt;/body&gt;&lt;/html&gt;");</a:t>
            </a:r>
            <a:endParaRPr lang="en-US" dirty="0"/>
          </a:p>
          <a:p>
            <a:r>
              <a:rPr lang="en-US" dirty="0">
                <a:ea typeface="+mn-lt"/>
                <a:cs typeface="+mn-lt"/>
              </a:rPr>
              <a:t>   }</a:t>
            </a:r>
            <a:endParaRPr lang="en-US" dirty="0"/>
          </a:p>
          <a:p>
            <a:r>
              <a:rPr lang="en-US" dirty="0">
                <a:ea typeface="+mn-lt"/>
                <a:cs typeface="+mn-lt"/>
              </a:rPr>
              <a:t>}</a:t>
            </a:r>
            <a:endParaRPr lang="en-US" dirty="0"/>
          </a:p>
          <a:p>
            <a:endParaRPr lang="en-US" dirty="0"/>
          </a:p>
        </p:txBody>
      </p:sp>
      <p:sp>
        <p:nvSpPr>
          <p:cNvPr id="4" name="Content Placeholder 2">
            <a:extLst>
              <a:ext uri="{FF2B5EF4-FFF2-40B4-BE49-F238E27FC236}">
                <a16:creationId xmlns:a16="http://schemas.microsoft.com/office/drawing/2014/main" id="{72B91AB4-CF2A-4604-8E61-6DCF53479DB0}"/>
              </a:ext>
            </a:extLst>
          </p:cNvPr>
          <p:cNvSpPr txBox="1">
            <a:spLocks/>
          </p:cNvSpPr>
          <p:nvPr/>
        </p:nvSpPr>
        <p:spPr>
          <a:xfrm>
            <a:off x="7208763" y="1104798"/>
            <a:ext cx="4482495" cy="4987828"/>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&lt;html&gt;</a:t>
            </a:r>
            <a:endParaRPr kumimoji="0" lang="en-US" sz="1800" b="0" i="0" u="none" strike="noStrike" kern="1200" cap="none" spc="0" normalizeH="0" baseline="0" noProof="0" dirty="0">
              <a:ln>
                <a:noFill/>
              </a:ln>
              <a:solidFill>
                <a:schemeClr val="tx1">
                  <a:lumMod val="75000"/>
                  <a:lumOff val="25000"/>
                </a:schemeClr>
              </a:solidFill>
              <a:effectLst/>
              <a:uLnTx/>
              <a:uFillTx/>
              <a:latin typeface="Consolas"/>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&lt;head&gt;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&lt;title&gt;Declaration Tag&lt;/title&gt;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&lt;/head&gt;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lt"/>
                <a:cs typeface="+mn-lt"/>
              </a:rPr>
              <a:t>&lt;%!</a:t>
            </a: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lt"/>
                <a:cs typeface="+mn-lt"/>
              </a:rPr>
              <a:t>           </a:t>
            </a:r>
            <a:r>
              <a:rPr kumimoji="0" lang="en-US" sz="1800" b="1" i="0" u="none" strike="noStrike" kern="1200" cap="none" spc="0" normalizeH="0" baseline="0" noProof="0" dirty="0" err="1">
                <a:ln>
                  <a:noFill/>
                </a:ln>
                <a:solidFill>
                  <a:schemeClr val="tx1">
                    <a:lumMod val="75000"/>
                    <a:lumOff val="25000"/>
                  </a:schemeClr>
                </a:solidFill>
                <a:effectLst/>
                <a:uLnTx/>
                <a:uFillTx/>
                <a:latin typeface="+mn-lt"/>
                <a:ea typeface="+mn-lt"/>
                <a:cs typeface="+mn-lt"/>
              </a:rPr>
              <a:t>int</a:t>
            </a: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lt"/>
                <a:cs typeface="+mn-lt"/>
              </a:rPr>
              <a:t> count=0;</a:t>
            </a: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lt"/>
                <a:cs typeface="+mn-lt"/>
              </a:rPr>
              <a:t>            %&gt;</a:t>
            </a: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&lt;body&gt;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Page Count is &lt;%=++count %&gt;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           &lt;/body&gt;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lt"/>
                <a:cs typeface="+mn-lt"/>
              </a:rPr>
              <a:t>&lt;/html&gt;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234579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ADB9-D20E-49E3-936E-BFF6BF9B2231}"/>
              </a:ext>
            </a:extLst>
          </p:cNvPr>
          <p:cNvSpPr>
            <a:spLocks noGrp="1"/>
          </p:cNvSpPr>
          <p:nvPr>
            <p:ph type="title"/>
          </p:nvPr>
        </p:nvSpPr>
        <p:spPr>
          <a:xfrm>
            <a:off x="677334" y="264543"/>
            <a:ext cx="11127083" cy="673819"/>
          </a:xfrm>
        </p:spPr>
        <p:txBody>
          <a:bodyPr/>
          <a:lstStyle/>
          <a:p>
            <a:r>
              <a:rPr lang="en-US" dirty="0"/>
              <a:t>When to use Declaration tag and not </a:t>
            </a:r>
            <a:r>
              <a:rPr lang="en-US" dirty="0" err="1"/>
              <a:t>scriptlet</a:t>
            </a:r>
            <a:r>
              <a:rPr lang="en-US" dirty="0"/>
              <a:t> tag</a:t>
            </a:r>
          </a:p>
          <a:p>
            <a:endParaRPr lang="en-US" dirty="0"/>
          </a:p>
        </p:txBody>
      </p:sp>
      <p:sp>
        <p:nvSpPr>
          <p:cNvPr id="3" name="Content Placeholder 2">
            <a:extLst>
              <a:ext uri="{FF2B5EF4-FFF2-40B4-BE49-F238E27FC236}">
                <a16:creationId xmlns:a16="http://schemas.microsoft.com/office/drawing/2014/main" id="{118B2EB5-6899-4390-881D-1104BF7AD4DC}"/>
              </a:ext>
            </a:extLst>
          </p:cNvPr>
          <p:cNvSpPr>
            <a:spLocks noGrp="1"/>
          </p:cNvSpPr>
          <p:nvPr>
            <p:ph idx="1"/>
          </p:nvPr>
        </p:nvSpPr>
        <p:spPr>
          <a:xfrm>
            <a:off x="677334" y="1039155"/>
            <a:ext cx="9301158" cy="5174735"/>
          </a:xfrm>
        </p:spPr>
        <p:txBody>
          <a:bodyPr vert="horz" lIns="91440" tIns="45720" rIns="91440" bIns="45720" rtlCol="0" anchor="t">
            <a:normAutofit/>
          </a:bodyPr>
          <a:lstStyle/>
          <a:p>
            <a:pPr algn="just"/>
            <a:r>
              <a:rPr lang="en-US" b="1" dirty="0">
                <a:ea typeface="+mn-lt"/>
                <a:cs typeface="+mn-lt"/>
              </a:rPr>
              <a:t>If you want to include any method in your JSP file</a:t>
            </a:r>
            <a:r>
              <a:rPr lang="en-US" dirty="0">
                <a:ea typeface="+mn-lt"/>
                <a:cs typeface="+mn-lt"/>
              </a:rPr>
              <a:t>, then you must use the declaration tag, because during translation phase of JSP, methods and variables inside the declaration tag, becomes instance methods and instance variables and are also assigned default values.</a:t>
            </a:r>
            <a:endParaRPr lang="en-US" dirty="0"/>
          </a:p>
          <a:p>
            <a:pPr algn="just"/>
            <a:r>
              <a:rPr lang="en-US" dirty="0">
                <a:ea typeface="+mn-lt"/>
                <a:cs typeface="+mn-lt"/>
              </a:rPr>
              <a:t>While, anything we add in </a:t>
            </a:r>
            <a:r>
              <a:rPr lang="en-US" dirty="0" err="1">
                <a:ea typeface="+mn-lt"/>
                <a:cs typeface="+mn-lt"/>
              </a:rPr>
              <a:t>scriptlet</a:t>
            </a:r>
            <a:r>
              <a:rPr lang="en-US" dirty="0">
                <a:ea typeface="+mn-lt"/>
                <a:cs typeface="+mn-lt"/>
              </a:rPr>
              <a:t> tag, goes inside the </a:t>
            </a:r>
            <a:r>
              <a:rPr lang="en-US" dirty="0">
                <a:latin typeface="Consolas"/>
                <a:ea typeface="+mn-lt"/>
                <a:cs typeface="+mn-lt"/>
              </a:rPr>
              <a:t>_</a:t>
            </a:r>
            <a:r>
              <a:rPr lang="en-US" dirty="0" err="1">
                <a:latin typeface="Consolas"/>
                <a:ea typeface="+mn-lt"/>
                <a:cs typeface="+mn-lt"/>
              </a:rPr>
              <a:t>jspservice</a:t>
            </a:r>
            <a:r>
              <a:rPr lang="en-US" dirty="0">
                <a:latin typeface="Consolas"/>
                <a:ea typeface="+mn-lt"/>
                <a:cs typeface="+mn-lt"/>
              </a:rPr>
              <a:t>()</a:t>
            </a:r>
            <a:r>
              <a:rPr lang="en-US" dirty="0">
                <a:ea typeface="+mn-lt"/>
                <a:cs typeface="+mn-lt"/>
              </a:rPr>
              <a:t> method, therefore we cannot add any function inside the </a:t>
            </a:r>
            <a:r>
              <a:rPr lang="en-US" dirty="0" err="1">
                <a:ea typeface="+mn-lt"/>
                <a:cs typeface="+mn-lt"/>
              </a:rPr>
              <a:t>scriptlet</a:t>
            </a:r>
            <a:r>
              <a:rPr lang="en-US" dirty="0">
                <a:ea typeface="+mn-lt"/>
                <a:cs typeface="+mn-lt"/>
              </a:rPr>
              <a:t> tag, as on compilation it will try to create a function </a:t>
            </a:r>
            <a:r>
              <a:rPr lang="en-US" dirty="0" err="1">
                <a:latin typeface="Consolas"/>
                <a:ea typeface="+mn-lt"/>
                <a:cs typeface="+mn-lt"/>
              </a:rPr>
              <a:t>getCount</a:t>
            </a:r>
            <a:r>
              <a:rPr lang="en-US" dirty="0">
                <a:latin typeface="Consolas"/>
                <a:ea typeface="+mn-lt"/>
                <a:cs typeface="+mn-lt"/>
              </a:rPr>
              <a:t>()</a:t>
            </a:r>
            <a:r>
              <a:rPr lang="en-US" dirty="0">
                <a:ea typeface="+mn-lt"/>
                <a:cs typeface="+mn-lt"/>
              </a:rPr>
              <a:t> inside the service method, and in </a:t>
            </a:r>
            <a:r>
              <a:rPr lang="en-US" u="sng" dirty="0">
                <a:ea typeface="+mn-lt"/>
                <a:cs typeface="+mn-lt"/>
                <a:hlinkClick r:id="rId2"/>
              </a:rPr>
              <a:t>Java</a:t>
            </a:r>
            <a:r>
              <a:rPr lang="en-US" dirty="0">
                <a:ea typeface="+mn-lt"/>
                <a:cs typeface="+mn-lt"/>
              </a:rPr>
              <a:t>, method inside a method is not allowed.</a:t>
            </a:r>
          </a:p>
        </p:txBody>
      </p:sp>
    </p:spTree>
    <p:extLst>
      <p:ext uri="{BB962C8B-B14F-4D97-AF65-F5344CB8AC3E}">
        <p14:creationId xmlns:p14="http://schemas.microsoft.com/office/powerpoint/2010/main" val="221764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7088-3FA8-429D-ACAD-78E11AD8CE1D}"/>
              </a:ext>
            </a:extLst>
          </p:cNvPr>
          <p:cNvSpPr>
            <a:spLocks noGrp="1"/>
          </p:cNvSpPr>
          <p:nvPr>
            <p:ph type="title"/>
          </p:nvPr>
        </p:nvSpPr>
        <p:spPr>
          <a:xfrm>
            <a:off x="677334" y="609600"/>
            <a:ext cx="10307573" cy="846348"/>
          </a:xfrm>
        </p:spPr>
        <p:txBody>
          <a:bodyPr>
            <a:normAutofit fontScale="90000"/>
          </a:bodyPr>
          <a:lstStyle/>
          <a:p>
            <a:r>
              <a:rPr lang="en-US" dirty="0">
                <a:ea typeface="+mj-lt"/>
                <a:cs typeface="+mj-lt"/>
              </a:rPr>
              <a:t>When to use Declaration tag and not </a:t>
            </a:r>
            <a:r>
              <a:rPr lang="en-US" dirty="0" err="1">
                <a:ea typeface="+mj-lt"/>
                <a:cs typeface="+mj-lt"/>
              </a:rPr>
              <a:t>scriptlet</a:t>
            </a:r>
            <a:r>
              <a:rPr lang="en-US" dirty="0">
                <a:ea typeface="+mj-lt"/>
                <a:cs typeface="+mj-lt"/>
              </a:rPr>
              <a:t> tag</a:t>
            </a:r>
          </a:p>
          <a:p>
            <a:endParaRPr lang="en-US" dirty="0"/>
          </a:p>
        </p:txBody>
      </p:sp>
      <p:sp>
        <p:nvSpPr>
          <p:cNvPr id="3" name="Content Placeholder 2">
            <a:extLst>
              <a:ext uri="{FF2B5EF4-FFF2-40B4-BE49-F238E27FC236}">
                <a16:creationId xmlns:a16="http://schemas.microsoft.com/office/drawing/2014/main" id="{09CBC15D-CAD2-4B16-B2FB-465B2289C760}"/>
              </a:ext>
            </a:extLst>
          </p:cNvPr>
          <p:cNvSpPr>
            <a:spLocks noGrp="1"/>
          </p:cNvSpPr>
          <p:nvPr>
            <p:ph idx="1"/>
          </p:nvPr>
        </p:nvSpPr>
        <p:spPr>
          <a:xfrm>
            <a:off x="677334" y="1226061"/>
            <a:ext cx="9761234" cy="5476659"/>
          </a:xfrm>
        </p:spPr>
        <p:txBody>
          <a:bodyPr vert="horz" lIns="91440" tIns="45720" rIns="91440" bIns="45720" rtlCol="0" anchor="t">
            <a:normAutofit fontScale="92500" lnSpcReduction="10000"/>
          </a:bodyPr>
          <a:lstStyle/>
          <a:p>
            <a:r>
              <a:rPr lang="en-US" dirty="0">
                <a:ea typeface="+mn-lt"/>
                <a:cs typeface="+mn-lt"/>
              </a:rPr>
              <a:t>&lt;html&gt;</a:t>
            </a:r>
            <a:endParaRPr lang="en-US" dirty="0"/>
          </a:p>
          <a:p>
            <a:r>
              <a:rPr lang="en-US" dirty="0">
                <a:ea typeface="+mn-lt"/>
                <a:cs typeface="+mn-lt"/>
              </a:rPr>
              <a:t>    &lt;head&gt;</a:t>
            </a:r>
            <a:endParaRPr lang="en-US" dirty="0"/>
          </a:p>
          <a:p>
            <a:r>
              <a:rPr lang="en-US" dirty="0">
                <a:ea typeface="+mn-lt"/>
                <a:cs typeface="+mn-lt"/>
              </a:rPr>
              <a:t>        &lt;title&gt;My First JSP Page&lt;/title&gt;</a:t>
            </a:r>
            <a:endParaRPr lang="en-US" dirty="0"/>
          </a:p>
          <a:p>
            <a:r>
              <a:rPr lang="en-US" dirty="0">
                <a:ea typeface="+mn-lt"/>
                <a:cs typeface="+mn-lt"/>
              </a:rPr>
              <a:t>    &lt;/head&gt;</a:t>
            </a:r>
            <a:endParaRPr lang="en-US" dirty="0"/>
          </a:p>
          <a:p>
            <a:r>
              <a:rPr lang="en-US" dirty="0">
                <a:ea typeface="+mn-lt"/>
                <a:cs typeface="+mn-lt"/>
              </a:rPr>
              <a:t>    &lt;%!</a:t>
            </a:r>
            <a:endParaRPr lang="en-US" dirty="0"/>
          </a:p>
          <a:p>
            <a:r>
              <a:rPr lang="en-US" dirty="0">
                <a:ea typeface="+mn-lt"/>
                <a:cs typeface="+mn-lt"/>
              </a:rPr>
              <a:t>       int count = 0;</a:t>
            </a:r>
            <a:endParaRPr lang="en-US" dirty="0"/>
          </a:p>
          <a:p>
            <a:r>
              <a:rPr lang="en-US" dirty="0">
                <a:ea typeface="+mn-lt"/>
                <a:cs typeface="+mn-lt"/>
              </a:rPr>
              <a:t>       int </a:t>
            </a:r>
            <a:r>
              <a:rPr lang="en-US" dirty="0" err="1">
                <a:ea typeface="+mn-lt"/>
                <a:cs typeface="+mn-lt"/>
              </a:rPr>
              <a:t>getCount</a:t>
            </a:r>
            <a:r>
              <a:rPr lang="en-US" dirty="0">
                <a:ea typeface="+mn-lt"/>
                <a:cs typeface="+mn-lt"/>
              </a:rPr>
              <a:t>() {</a:t>
            </a:r>
            <a:endParaRPr lang="en-US" dirty="0"/>
          </a:p>
          <a:p>
            <a:r>
              <a:rPr lang="en-US" dirty="0">
                <a:ea typeface="+mn-lt"/>
                <a:cs typeface="+mn-lt"/>
              </a:rPr>
              <a:t>       return count;</a:t>
            </a:r>
            <a:endParaRPr lang="en-US" dirty="0"/>
          </a:p>
          <a:p>
            <a:r>
              <a:rPr lang="en-US" dirty="0">
                <a:ea typeface="+mn-lt"/>
                <a:cs typeface="+mn-lt"/>
              </a:rPr>
              <a:t>       }</a:t>
            </a:r>
            <a:endParaRPr lang="en-US" dirty="0"/>
          </a:p>
          <a:p>
            <a:r>
              <a:rPr lang="en-US" dirty="0">
                <a:ea typeface="+mn-lt"/>
                <a:cs typeface="+mn-lt"/>
              </a:rPr>
              <a:t>    %&gt;</a:t>
            </a:r>
            <a:endParaRPr lang="en-US" dirty="0"/>
          </a:p>
          <a:p>
            <a:r>
              <a:rPr lang="en-US" dirty="0">
                <a:ea typeface="+mn-lt"/>
                <a:cs typeface="+mn-lt"/>
              </a:rPr>
              <a:t>    &lt;body&gt;</a:t>
            </a:r>
            <a:endParaRPr lang="en-US"/>
          </a:p>
          <a:p>
            <a:r>
              <a:rPr lang="en-US" dirty="0">
                <a:ea typeface="+mn-lt"/>
                <a:cs typeface="+mn-lt"/>
              </a:rPr>
              <a:t>        Page Count is:  </a:t>
            </a:r>
            <a:endParaRPr lang="en-US" dirty="0"/>
          </a:p>
          <a:p>
            <a:r>
              <a:rPr lang="en-US" dirty="0">
                <a:ea typeface="+mn-lt"/>
                <a:cs typeface="+mn-lt"/>
              </a:rPr>
              <a:t>        &lt;% </a:t>
            </a:r>
            <a:r>
              <a:rPr lang="en-US" dirty="0" err="1">
                <a:ea typeface="+mn-lt"/>
                <a:cs typeface="+mn-lt"/>
              </a:rPr>
              <a:t>out.println</a:t>
            </a:r>
            <a:r>
              <a:rPr lang="en-US" dirty="0">
                <a:ea typeface="+mn-lt"/>
                <a:cs typeface="+mn-lt"/>
              </a:rPr>
              <a:t>(</a:t>
            </a:r>
            <a:r>
              <a:rPr lang="en-US" dirty="0" err="1">
                <a:ea typeface="+mn-lt"/>
                <a:cs typeface="+mn-lt"/>
              </a:rPr>
              <a:t>getCount</a:t>
            </a:r>
            <a:r>
              <a:rPr lang="en-US" dirty="0">
                <a:ea typeface="+mn-lt"/>
                <a:cs typeface="+mn-lt"/>
              </a:rPr>
              <a:t>()); %&gt; </a:t>
            </a:r>
            <a:endParaRPr lang="en-US" dirty="0"/>
          </a:p>
          <a:p>
            <a:r>
              <a:rPr lang="en-US" dirty="0">
                <a:ea typeface="+mn-lt"/>
                <a:cs typeface="+mn-lt"/>
              </a:rPr>
              <a:t>  &lt;/body&gt;</a:t>
            </a:r>
            <a:endParaRPr lang="en-US" dirty="0"/>
          </a:p>
          <a:p>
            <a:r>
              <a:rPr lang="en-US" dirty="0">
                <a:ea typeface="+mn-lt"/>
                <a:cs typeface="+mn-lt"/>
              </a:rPr>
              <a:t>&lt;/html&gt;</a:t>
            </a:r>
            <a:endParaRPr lang="en-US" dirty="0"/>
          </a:p>
          <a:p>
            <a:endParaRPr lang="en-US" dirty="0"/>
          </a:p>
        </p:txBody>
      </p:sp>
    </p:spTree>
    <p:extLst>
      <p:ext uri="{BB962C8B-B14F-4D97-AF65-F5344CB8AC3E}">
        <p14:creationId xmlns:p14="http://schemas.microsoft.com/office/powerpoint/2010/main" val="266148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0259-A2F4-49EE-9D74-6010512E820D}"/>
              </a:ext>
            </a:extLst>
          </p:cNvPr>
          <p:cNvSpPr>
            <a:spLocks noGrp="1"/>
          </p:cNvSpPr>
          <p:nvPr>
            <p:ph type="title"/>
          </p:nvPr>
        </p:nvSpPr>
        <p:spPr/>
        <p:txBody>
          <a:bodyPr/>
          <a:lstStyle/>
          <a:p>
            <a:r>
              <a:rPr lang="en-US" dirty="0"/>
              <a:t>Difference between JSP </a:t>
            </a:r>
            <a:r>
              <a:rPr lang="en-US" dirty="0" err="1"/>
              <a:t>Scriptlet</a:t>
            </a:r>
            <a:r>
              <a:rPr lang="en-US" dirty="0"/>
              <a:t> tag and Declaration tag</a:t>
            </a:r>
          </a:p>
        </p:txBody>
      </p:sp>
      <p:graphicFrame>
        <p:nvGraphicFramePr>
          <p:cNvPr id="4" name="Table 4">
            <a:extLst>
              <a:ext uri="{FF2B5EF4-FFF2-40B4-BE49-F238E27FC236}">
                <a16:creationId xmlns:a16="http://schemas.microsoft.com/office/drawing/2014/main" id="{BB2087D0-6151-4FAE-AFAF-FA08397D1678}"/>
              </a:ext>
            </a:extLst>
          </p:cNvPr>
          <p:cNvGraphicFramePr>
            <a:graphicFrameLocks noGrp="1"/>
          </p:cNvGraphicFramePr>
          <p:nvPr>
            <p:ph idx="1"/>
            <p:extLst>
              <p:ext uri="{D42A27DB-BD31-4B8C-83A1-F6EECF244321}">
                <p14:modId xmlns:p14="http://schemas.microsoft.com/office/powerpoint/2010/main" val="592832330"/>
              </p:ext>
            </p:extLst>
          </p:nvPr>
        </p:nvGraphicFramePr>
        <p:xfrm>
          <a:off x="677863" y="2160588"/>
          <a:ext cx="8596312" cy="19253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97291052"/>
                    </a:ext>
                  </a:extLst>
                </a:gridCol>
                <a:gridCol w="4298156">
                  <a:extLst>
                    <a:ext uri="{9D8B030D-6E8A-4147-A177-3AD203B41FA5}">
                      <a16:colId xmlns:a16="http://schemas.microsoft.com/office/drawing/2014/main" val="864263551"/>
                    </a:ext>
                  </a:extLst>
                </a:gridCol>
              </a:tblGrid>
              <a:tr h="370840">
                <a:tc>
                  <a:txBody>
                    <a:bodyPr/>
                    <a:lstStyle/>
                    <a:p>
                      <a:pPr algn="ctr"/>
                      <a:r>
                        <a:rPr lang="en-US" dirty="0" err="1"/>
                        <a:t>Scriptlet</a:t>
                      </a:r>
                      <a:r>
                        <a:rPr lang="en-US" dirty="0"/>
                        <a:t> tag</a:t>
                      </a:r>
                    </a:p>
                  </a:txBody>
                  <a:tcPr/>
                </a:tc>
                <a:tc>
                  <a:txBody>
                    <a:bodyPr/>
                    <a:lstStyle/>
                    <a:p>
                      <a:pPr algn="ctr"/>
                      <a:r>
                        <a:rPr lang="en-US" dirty="0"/>
                        <a:t>Declaration tag</a:t>
                      </a:r>
                    </a:p>
                  </a:txBody>
                  <a:tcPr/>
                </a:tc>
                <a:extLst>
                  <a:ext uri="{0D108BD9-81ED-4DB2-BD59-A6C34878D82A}">
                    <a16:rowId xmlns:a16="http://schemas.microsoft.com/office/drawing/2014/main" val="1082303940"/>
                  </a:ext>
                </a:extLst>
              </a:tr>
              <a:tr h="370840">
                <a:tc>
                  <a:txBody>
                    <a:bodyPr/>
                    <a:lstStyle/>
                    <a:p>
                      <a:pPr lvl="0" algn="just">
                        <a:buNone/>
                      </a:pPr>
                      <a:r>
                        <a:rPr lang="en-US" sz="1800" b="0" i="0" u="none" strike="noStrike" noProof="0" dirty="0">
                          <a:latin typeface="Trebuchet MS"/>
                        </a:rPr>
                        <a:t>Only variables can be declared.</a:t>
                      </a:r>
                      <a:endParaRPr lang="en-US" dirty="0"/>
                    </a:p>
                  </a:txBody>
                  <a:tcPr/>
                </a:tc>
                <a:tc>
                  <a:txBody>
                    <a:bodyPr/>
                    <a:lstStyle/>
                    <a:p>
                      <a:pPr lvl="0" algn="just">
                        <a:buNone/>
                      </a:pPr>
                      <a:r>
                        <a:rPr lang="en-US" sz="1800" b="0" i="0" u="none" strike="noStrike" noProof="0" dirty="0">
                          <a:latin typeface="Trebuchet MS"/>
                        </a:rPr>
                        <a:t>Methods as well as variables can be declared.</a:t>
                      </a:r>
                      <a:endParaRPr lang="en-US" dirty="0"/>
                    </a:p>
                  </a:txBody>
                  <a:tcPr/>
                </a:tc>
                <a:extLst>
                  <a:ext uri="{0D108BD9-81ED-4DB2-BD59-A6C34878D82A}">
                    <a16:rowId xmlns:a16="http://schemas.microsoft.com/office/drawing/2014/main" val="3363460011"/>
                  </a:ext>
                </a:extLst>
              </a:tr>
              <a:tr h="370840">
                <a:tc>
                  <a:txBody>
                    <a:bodyPr/>
                    <a:lstStyle/>
                    <a:p>
                      <a:pPr lvl="0" algn="just">
                        <a:buNone/>
                      </a:pPr>
                      <a:r>
                        <a:rPr lang="en-US" sz="1800" b="0" i="0" u="none" strike="noStrike" noProof="0" dirty="0">
                          <a:latin typeface="Trebuchet MS"/>
                        </a:rPr>
                        <a:t>The declaration inside this tag goes inside the _</a:t>
                      </a:r>
                      <a:r>
                        <a:rPr lang="en-US" sz="1800" b="0" i="0" u="none" strike="noStrike" noProof="0" dirty="0" err="1">
                          <a:latin typeface="Trebuchet MS"/>
                        </a:rPr>
                        <a:t>jspService</a:t>
                      </a:r>
                      <a:r>
                        <a:rPr lang="en-US" sz="1800" b="0" i="0" u="none" strike="noStrike" noProof="0" dirty="0">
                          <a:latin typeface="Trebuchet MS"/>
                        </a:rPr>
                        <a:t>() method.</a:t>
                      </a:r>
                      <a:endParaRPr lang="en-US" dirty="0"/>
                    </a:p>
                  </a:txBody>
                  <a:tcPr/>
                </a:tc>
                <a:tc>
                  <a:txBody>
                    <a:bodyPr/>
                    <a:lstStyle/>
                    <a:p>
                      <a:pPr lvl="0" algn="just">
                        <a:buNone/>
                      </a:pPr>
                      <a:r>
                        <a:rPr lang="en-US" sz="1800" b="0" i="0" u="none" strike="noStrike" noProof="0" dirty="0">
                          <a:latin typeface="Trebuchet MS"/>
                        </a:rPr>
                        <a:t>The declaration inside this tag goes to the generated source file outside the _</a:t>
                      </a:r>
                      <a:r>
                        <a:rPr lang="en-US" sz="1800" b="0" i="0" u="none" strike="noStrike" noProof="0" dirty="0" err="1">
                          <a:latin typeface="Trebuchet MS"/>
                        </a:rPr>
                        <a:t>jspService</a:t>
                      </a:r>
                      <a:r>
                        <a:rPr lang="en-US" sz="1800" b="0" i="0" u="none" strike="noStrike" noProof="0" dirty="0">
                          <a:latin typeface="Trebuchet MS"/>
                        </a:rPr>
                        <a:t>() method.</a:t>
                      </a:r>
                      <a:endParaRPr lang="en-US" dirty="0"/>
                    </a:p>
                  </a:txBody>
                  <a:tcPr/>
                </a:tc>
                <a:extLst>
                  <a:ext uri="{0D108BD9-81ED-4DB2-BD59-A6C34878D82A}">
                    <a16:rowId xmlns:a16="http://schemas.microsoft.com/office/drawing/2014/main" val="3210211902"/>
                  </a:ext>
                </a:extLst>
              </a:tr>
            </a:tbl>
          </a:graphicData>
        </a:graphic>
      </p:graphicFrame>
    </p:spTree>
    <p:extLst>
      <p:ext uri="{BB962C8B-B14F-4D97-AF65-F5344CB8AC3E}">
        <p14:creationId xmlns:p14="http://schemas.microsoft.com/office/powerpoint/2010/main" val="167170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FA0D-9007-4B8C-A38E-F72B5BC97784}"/>
              </a:ext>
            </a:extLst>
          </p:cNvPr>
          <p:cNvSpPr>
            <a:spLocks noGrp="1"/>
          </p:cNvSpPr>
          <p:nvPr>
            <p:ph type="title"/>
          </p:nvPr>
        </p:nvSpPr>
        <p:spPr/>
        <p:txBody>
          <a:bodyPr/>
          <a:lstStyle/>
          <a:p>
            <a:r>
              <a:rPr lang="en-US" dirty="0"/>
              <a:t>JSP Comment tag</a:t>
            </a:r>
          </a:p>
        </p:txBody>
      </p:sp>
      <p:sp>
        <p:nvSpPr>
          <p:cNvPr id="3" name="Content Placeholder 2">
            <a:extLst>
              <a:ext uri="{FF2B5EF4-FFF2-40B4-BE49-F238E27FC236}">
                <a16:creationId xmlns:a16="http://schemas.microsoft.com/office/drawing/2014/main" id="{FDD25B75-1AAA-4B85-839A-51714E51CC5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Comments increase the understanding of the code.</a:t>
            </a:r>
            <a:endParaRPr lang="en-US" dirty="0"/>
          </a:p>
          <a:p>
            <a:pPr algn="just"/>
            <a:r>
              <a:rPr lang="en-US" dirty="0">
                <a:ea typeface="+mn-lt"/>
                <a:cs typeface="+mn-lt"/>
              </a:rPr>
              <a:t>These comments are only seen in JSP pages and not included in the servlet source code during the translation phase</a:t>
            </a:r>
          </a:p>
          <a:p>
            <a:pPr algn="just"/>
            <a:r>
              <a:rPr lang="en-US" b="1" dirty="0">
                <a:ea typeface="+mn-lt"/>
                <a:cs typeface="+mn-lt"/>
              </a:rPr>
              <a:t>Syntax</a:t>
            </a:r>
          </a:p>
          <a:p>
            <a:pPr algn="just"/>
            <a:r>
              <a:rPr lang="en-US" dirty="0">
                <a:ea typeface="+mn-lt"/>
                <a:cs typeface="+mn-lt"/>
              </a:rPr>
              <a:t>&lt; % --comment lines-- % &gt; </a:t>
            </a:r>
            <a:endParaRPr lang="en-US" b="1" dirty="0"/>
          </a:p>
        </p:txBody>
      </p:sp>
    </p:spTree>
    <p:extLst>
      <p:ext uri="{BB962C8B-B14F-4D97-AF65-F5344CB8AC3E}">
        <p14:creationId xmlns:p14="http://schemas.microsoft.com/office/powerpoint/2010/main" val="51367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BCE1-0FB6-4CB4-B6DF-E13E5D87B333}"/>
              </a:ext>
            </a:extLst>
          </p:cNvPr>
          <p:cNvSpPr>
            <a:spLocks noGrp="1"/>
          </p:cNvSpPr>
          <p:nvPr>
            <p:ph type="title"/>
          </p:nvPr>
        </p:nvSpPr>
        <p:spPr/>
        <p:txBody>
          <a:bodyPr/>
          <a:lstStyle/>
          <a:p>
            <a:r>
              <a:rPr lang="en-US" dirty="0"/>
              <a:t>JSP Comment Tag</a:t>
            </a:r>
          </a:p>
        </p:txBody>
      </p:sp>
      <p:sp>
        <p:nvSpPr>
          <p:cNvPr id="3" name="Content Placeholder 2">
            <a:extLst>
              <a:ext uri="{FF2B5EF4-FFF2-40B4-BE49-F238E27FC236}">
                <a16:creationId xmlns:a16="http://schemas.microsoft.com/office/drawing/2014/main" id="{70B56E6D-B83A-41E0-A64E-7BCCB4161E67}"/>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&lt;html&gt;</a:t>
            </a:r>
            <a:endParaRPr lang="en-US" dirty="0"/>
          </a:p>
          <a:p>
            <a:pPr marL="0" indent="0">
              <a:buNone/>
            </a:pPr>
            <a:r>
              <a:rPr lang="en-US" dirty="0">
                <a:ea typeface="+mn-lt"/>
                <a:cs typeface="+mn-lt"/>
              </a:rPr>
              <a:t>   &lt;head&gt;</a:t>
            </a:r>
            <a:endParaRPr lang="en-US" dirty="0"/>
          </a:p>
          <a:p>
            <a:pPr marL="0" indent="0">
              <a:buNone/>
            </a:pPr>
            <a:r>
              <a:rPr lang="en-US" dirty="0">
                <a:ea typeface="+mn-lt"/>
                <a:cs typeface="+mn-lt"/>
              </a:rPr>
              <a:t>      &lt;title&gt;A Comment Test&lt;/title&gt;</a:t>
            </a:r>
            <a:endParaRPr lang="en-US" dirty="0"/>
          </a:p>
          <a:p>
            <a:pPr marL="0" indent="0">
              <a:buNone/>
            </a:pPr>
            <a:r>
              <a:rPr lang="en-US" dirty="0">
                <a:ea typeface="+mn-lt"/>
                <a:cs typeface="+mn-lt"/>
              </a:rPr>
              <a:t>   &lt;/head&gt;</a:t>
            </a:r>
            <a:endParaRPr lang="en-US" dirty="0"/>
          </a:p>
          <a:p>
            <a:pPr marL="0" indent="0">
              <a:buNone/>
            </a:pPr>
            <a:r>
              <a:rPr lang="en-US" dirty="0">
                <a:ea typeface="+mn-lt"/>
                <a:cs typeface="+mn-lt"/>
              </a:rPr>
              <a:t>   &lt;body&gt;</a:t>
            </a:r>
            <a:endParaRPr lang="en-US" dirty="0"/>
          </a:p>
          <a:p>
            <a:pPr marL="0" indent="0">
              <a:buNone/>
            </a:pPr>
            <a:r>
              <a:rPr lang="en-US" dirty="0">
                <a:ea typeface="+mn-lt"/>
                <a:cs typeface="+mn-lt"/>
              </a:rPr>
              <a:t>      &lt;h2&gt;A Test of Comments&lt;/h2&gt;</a:t>
            </a:r>
            <a:endParaRPr lang="en-US" dirty="0"/>
          </a:p>
          <a:p>
            <a:pPr marL="0" indent="0">
              <a:buNone/>
            </a:pPr>
            <a:r>
              <a:rPr lang="en-US" dirty="0">
                <a:ea typeface="+mn-lt"/>
                <a:cs typeface="+mn-lt"/>
              </a:rPr>
              <a:t>      &lt;%-- This comment will not be visible in the page source --%&gt;</a:t>
            </a:r>
            <a:endParaRPr lang="en-US" dirty="0"/>
          </a:p>
          <a:p>
            <a:pPr marL="0" indent="0">
              <a:buNone/>
            </a:pPr>
            <a:r>
              <a:rPr lang="en-US" dirty="0">
                <a:ea typeface="+mn-lt"/>
                <a:cs typeface="+mn-lt"/>
              </a:rPr>
              <a:t>   &lt;/body&gt;</a:t>
            </a:r>
            <a:endParaRPr lang="en-US" dirty="0"/>
          </a:p>
          <a:p>
            <a:pPr marL="0" indent="0">
              <a:buNone/>
            </a:pPr>
            <a:r>
              <a:rPr lang="en-US" dirty="0">
                <a:ea typeface="+mn-lt"/>
                <a:cs typeface="+mn-lt"/>
              </a:rPr>
              <a:t>&lt;/html&gt;</a:t>
            </a:r>
            <a:endParaRPr lang="en-US" dirty="0"/>
          </a:p>
        </p:txBody>
      </p:sp>
    </p:spTree>
    <p:extLst>
      <p:ext uri="{BB962C8B-B14F-4D97-AF65-F5344CB8AC3E}">
        <p14:creationId xmlns:p14="http://schemas.microsoft.com/office/powerpoint/2010/main" val="302604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8D99-BE1E-4274-9CD7-779F90C3EA73}"/>
              </a:ext>
            </a:extLst>
          </p:cNvPr>
          <p:cNvSpPr>
            <a:spLocks noGrp="1"/>
          </p:cNvSpPr>
          <p:nvPr>
            <p:ph type="title"/>
          </p:nvPr>
        </p:nvSpPr>
        <p:spPr/>
        <p:txBody>
          <a:bodyPr/>
          <a:lstStyle/>
          <a:p>
            <a:r>
              <a:rPr lang="en-US" dirty="0"/>
              <a:t>Directive Tag</a:t>
            </a:r>
          </a:p>
        </p:txBody>
      </p:sp>
      <p:sp>
        <p:nvSpPr>
          <p:cNvPr id="3" name="Content Placeholder 2">
            <a:extLst>
              <a:ext uri="{FF2B5EF4-FFF2-40B4-BE49-F238E27FC236}">
                <a16:creationId xmlns:a16="http://schemas.microsoft.com/office/drawing/2014/main" id="{C87F9DF4-A342-4FDA-B83A-9C3F34F72C56}"/>
              </a:ext>
            </a:extLst>
          </p:cNvPr>
          <p:cNvSpPr>
            <a:spLocks noGrp="1"/>
          </p:cNvSpPr>
          <p:nvPr>
            <p:ph idx="1"/>
          </p:nvPr>
        </p:nvSpPr>
        <p:spPr/>
        <p:txBody>
          <a:bodyPr vert="horz" lIns="91440" tIns="45720" rIns="91440" bIns="45720" rtlCol="0" anchor="t">
            <a:normAutofit/>
          </a:bodyPr>
          <a:lstStyle/>
          <a:p>
            <a:pPr algn="just"/>
            <a:r>
              <a:rPr lang="en-US" dirty="0"/>
              <a:t>The </a:t>
            </a:r>
            <a:r>
              <a:rPr lang="en-US" b="1" dirty="0" err="1"/>
              <a:t>jsp</a:t>
            </a:r>
            <a:r>
              <a:rPr lang="en-US" b="1" dirty="0"/>
              <a:t> directives</a:t>
            </a:r>
            <a:r>
              <a:rPr lang="en-US" dirty="0"/>
              <a:t> are messages that tells the web container how to translate a JSP page into the corresponding servlet.</a:t>
            </a:r>
          </a:p>
          <a:p>
            <a:pPr algn="just"/>
            <a:r>
              <a:rPr lang="en-US" dirty="0"/>
              <a:t>Syntax of JSP Directive</a:t>
            </a:r>
          </a:p>
          <a:p>
            <a:pPr algn="just">
              <a:buNone/>
            </a:pPr>
            <a:r>
              <a:rPr lang="en-US" dirty="0"/>
              <a:t>	&lt;%@ directive attribute="value" %&gt;  </a:t>
            </a:r>
          </a:p>
          <a:p>
            <a:pPr algn="just">
              <a:buNone/>
            </a:pPr>
            <a:endParaRPr lang="en-US" dirty="0"/>
          </a:p>
        </p:txBody>
      </p:sp>
    </p:spTree>
    <p:extLst>
      <p:ext uri="{BB962C8B-B14F-4D97-AF65-F5344CB8AC3E}">
        <p14:creationId xmlns:p14="http://schemas.microsoft.com/office/powerpoint/2010/main" val="19461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E849-8258-4615-863D-030B2CE5DACC}"/>
              </a:ext>
            </a:extLst>
          </p:cNvPr>
          <p:cNvSpPr>
            <a:spLocks noGrp="1"/>
          </p:cNvSpPr>
          <p:nvPr>
            <p:ph type="title"/>
          </p:nvPr>
        </p:nvSpPr>
        <p:spPr/>
        <p:txBody>
          <a:bodyPr/>
          <a:lstStyle/>
          <a:p>
            <a:r>
              <a:rPr lang="en-US" dirty="0"/>
              <a:t>Classification of JSP Directives</a:t>
            </a:r>
          </a:p>
        </p:txBody>
      </p:sp>
      <p:sp>
        <p:nvSpPr>
          <p:cNvPr id="3" name="Content Placeholder 2">
            <a:extLst>
              <a:ext uri="{FF2B5EF4-FFF2-40B4-BE49-F238E27FC236}">
                <a16:creationId xmlns:a16="http://schemas.microsoft.com/office/drawing/2014/main" id="{84BBBD43-A15D-4059-8D9E-D3C3A727F00A}"/>
              </a:ext>
            </a:extLst>
          </p:cNvPr>
          <p:cNvSpPr>
            <a:spLocks noGrp="1"/>
          </p:cNvSpPr>
          <p:nvPr>
            <p:ph idx="1"/>
          </p:nvPr>
        </p:nvSpPr>
        <p:spPr/>
        <p:txBody>
          <a:bodyPr vert="horz" lIns="91440" tIns="45720" rIns="91440" bIns="45720" rtlCol="0" anchor="t">
            <a:normAutofit/>
          </a:bodyPr>
          <a:lstStyle/>
          <a:p>
            <a:pPr>
              <a:buAutoNum type="arabicPeriod"/>
            </a:pPr>
            <a:r>
              <a:rPr lang="en-US" dirty="0">
                <a:ea typeface="+mn-lt"/>
                <a:cs typeface="+mn-lt"/>
              </a:rPr>
              <a:t>page directive</a:t>
            </a:r>
            <a:endParaRPr lang="en-US" dirty="0"/>
          </a:p>
          <a:p>
            <a:pPr>
              <a:buAutoNum type="arabicPeriod"/>
            </a:pPr>
            <a:r>
              <a:rPr lang="en-US" dirty="0">
                <a:ea typeface="+mn-lt"/>
                <a:cs typeface="+mn-lt"/>
              </a:rPr>
              <a:t>include directive</a:t>
            </a:r>
            <a:endParaRPr lang="en-US" dirty="0"/>
          </a:p>
          <a:p>
            <a:pPr>
              <a:buAutoNum type="arabicPeriod"/>
            </a:pPr>
            <a:r>
              <a:rPr lang="en-US" dirty="0" err="1">
                <a:ea typeface="+mn-lt"/>
                <a:cs typeface="+mn-lt"/>
              </a:rPr>
              <a:t>taglib</a:t>
            </a:r>
            <a:r>
              <a:rPr lang="en-US" dirty="0">
                <a:ea typeface="+mn-lt"/>
                <a:cs typeface="+mn-lt"/>
              </a:rPr>
              <a:t> directive</a:t>
            </a:r>
            <a:endParaRPr lang="en-US" dirty="0"/>
          </a:p>
          <a:p>
            <a:endParaRPr lang="en-US" dirty="0"/>
          </a:p>
        </p:txBody>
      </p:sp>
    </p:spTree>
    <p:extLst>
      <p:ext uri="{BB962C8B-B14F-4D97-AF65-F5344CB8AC3E}">
        <p14:creationId xmlns:p14="http://schemas.microsoft.com/office/powerpoint/2010/main" val="262813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4D2B-61F9-4561-8A2C-0D6573451475}"/>
              </a:ext>
            </a:extLst>
          </p:cNvPr>
          <p:cNvSpPr>
            <a:spLocks noGrp="1"/>
          </p:cNvSpPr>
          <p:nvPr>
            <p:ph type="title"/>
          </p:nvPr>
        </p:nvSpPr>
        <p:spPr/>
        <p:txBody>
          <a:bodyPr/>
          <a:lstStyle/>
          <a:p>
            <a:r>
              <a:rPr lang="en-US" dirty="0"/>
              <a:t>Page Directive in JSP</a:t>
            </a:r>
          </a:p>
        </p:txBody>
      </p:sp>
      <p:sp>
        <p:nvSpPr>
          <p:cNvPr id="3" name="Content Placeholder 2">
            <a:extLst>
              <a:ext uri="{FF2B5EF4-FFF2-40B4-BE49-F238E27FC236}">
                <a16:creationId xmlns:a16="http://schemas.microsoft.com/office/drawing/2014/main" id="{33E87919-6EE5-4326-AB9F-EA64B1A50F9A}"/>
              </a:ext>
            </a:extLst>
          </p:cNvPr>
          <p:cNvSpPr>
            <a:spLocks noGrp="1"/>
          </p:cNvSpPr>
          <p:nvPr>
            <p:ph idx="1"/>
          </p:nvPr>
        </p:nvSpPr>
        <p:spPr/>
        <p:txBody>
          <a:bodyPr vert="horz" lIns="91440" tIns="45720" rIns="91440" bIns="45720" rtlCol="0" anchor="t">
            <a:normAutofit/>
          </a:bodyPr>
          <a:lstStyle/>
          <a:p>
            <a:pPr algn="just"/>
            <a:r>
              <a:rPr lang="en-US" dirty="0"/>
              <a:t>The page directive defines attributes that apply to an entire JSP page.</a:t>
            </a:r>
          </a:p>
          <a:p>
            <a:pPr algn="just"/>
            <a:r>
              <a:rPr lang="en-US" dirty="0"/>
              <a:t>Syntax of JSP page directive</a:t>
            </a:r>
          </a:p>
          <a:p>
            <a:pPr algn="just">
              <a:buNone/>
            </a:pPr>
            <a:r>
              <a:rPr lang="en-US" dirty="0"/>
              <a:t>	&lt;%@ page attribute="value" %&gt;  </a:t>
            </a:r>
          </a:p>
          <a:p>
            <a:pPr algn="just"/>
            <a:r>
              <a:rPr lang="en-US" dirty="0"/>
              <a:t>Attributes of JSP page directive:</a:t>
            </a:r>
          </a:p>
          <a:p>
            <a:pPr algn="just"/>
            <a:endParaRPr lang="en-US" dirty="0"/>
          </a:p>
          <a:p>
            <a:pPr algn="just"/>
            <a:endParaRPr lang="en-US" dirty="0"/>
          </a:p>
        </p:txBody>
      </p:sp>
      <p:graphicFrame>
        <p:nvGraphicFramePr>
          <p:cNvPr id="4" name="Table 3"/>
          <p:cNvGraphicFramePr>
            <a:graphicFrameLocks noGrp="1"/>
          </p:cNvGraphicFramePr>
          <p:nvPr/>
        </p:nvGraphicFramePr>
        <p:xfrm>
          <a:off x="1047259" y="3995223"/>
          <a:ext cx="7140138" cy="2644730"/>
        </p:xfrm>
        <a:graphic>
          <a:graphicData uri="http://schemas.openxmlformats.org/drawingml/2006/table">
            <a:tbl>
              <a:tblPr firstRow="1" bandRow="1">
                <a:tableStyleId>{5C22544A-7EE6-4342-B048-85BDC9FD1C3A}</a:tableStyleId>
              </a:tblPr>
              <a:tblGrid>
                <a:gridCol w="2380046">
                  <a:extLst>
                    <a:ext uri="{9D8B030D-6E8A-4147-A177-3AD203B41FA5}">
                      <a16:colId xmlns:a16="http://schemas.microsoft.com/office/drawing/2014/main" val="20000"/>
                    </a:ext>
                  </a:extLst>
                </a:gridCol>
                <a:gridCol w="2380046">
                  <a:extLst>
                    <a:ext uri="{9D8B030D-6E8A-4147-A177-3AD203B41FA5}">
                      <a16:colId xmlns:a16="http://schemas.microsoft.com/office/drawing/2014/main" val="20001"/>
                    </a:ext>
                  </a:extLst>
                </a:gridCol>
                <a:gridCol w="2380046">
                  <a:extLst>
                    <a:ext uri="{9D8B030D-6E8A-4147-A177-3AD203B41FA5}">
                      <a16:colId xmlns:a16="http://schemas.microsoft.com/office/drawing/2014/main" val="20002"/>
                    </a:ext>
                  </a:extLst>
                </a:gridCol>
              </a:tblGrid>
              <a:tr h="528946">
                <a:tc>
                  <a:txBody>
                    <a:bodyPr/>
                    <a:lstStyle/>
                    <a:p>
                      <a:pPr algn="ctr"/>
                      <a:r>
                        <a:rPr lang="en-US" dirty="0"/>
                        <a:t>import</a:t>
                      </a:r>
                    </a:p>
                  </a:txBody>
                  <a:tcPr/>
                </a:tc>
                <a:tc>
                  <a:txBody>
                    <a:bodyPr/>
                    <a:lstStyle/>
                    <a:p>
                      <a:pPr algn="ctr"/>
                      <a:r>
                        <a:rPr lang="en-US" dirty="0"/>
                        <a:t>language</a:t>
                      </a:r>
                    </a:p>
                  </a:txBody>
                  <a:tcPr/>
                </a:tc>
                <a:tc>
                  <a:txBody>
                    <a:bodyPr/>
                    <a:lstStyle/>
                    <a:p>
                      <a:pPr algn="ctr"/>
                      <a:r>
                        <a:rPr lang="en-US" dirty="0" err="1"/>
                        <a:t>pageEncoding</a:t>
                      </a:r>
                      <a:endParaRPr lang="en-US" dirty="0"/>
                    </a:p>
                  </a:txBody>
                  <a:tcPr/>
                </a:tc>
                <a:extLst>
                  <a:ext uri="{0D108BD9-81ED-4DB2-BD59-A6C34878D82A}">
                    <a16:rowId xmlns:a16="http://schemas.microsoft.com/office/drawing/2014/main" val="10000"/>
                  </a:ext>
                </a:extLst>
              </a:tr>
              <a:tr h="528946">
                <a:tc>
                  <a:txBody>
                    <a:bodyPr/>
                    <a:lstStyle/>
                    <a:p>
                      <a:pPr algn="ctr"/>
                      <a:r>
                        <a:rPr lang="en-US" dirty="0" err="1"/>
                        <a:t>contentType</a:t>
                      </a:r>
                      <a:endParaRPr lang="en-US" dirty="0"/>
                    </a:p>
                  </a:txBody>
                  <a:tcPr/>
                </a:tc>
                <a:tc>
                  <a:txBody>
                    <a:bodyPr/>
                    <a:lstStyle/>
                    <a:p>
                      <a:pPr algn="ctr"/>
                      <a:r>
                        <a:rPr lang="en-US" dirty="0" err="1"/>
                        <a:t>isELIgnored</a:t>
                      </a:r>
                      <a:endParaRPr lang="en-US" dirty="0"/>
                    </a:p>
                  </a:txBody>
                  <a:tcPr/>
                </a:tc>
                <a:tc>
                  <a:txBody>
                    <a:bodyPr/>
                    <a:lstStyle/>
                    <a:p>
                      <a:pPr algn="ctr"/>
                      <a:r>
                        <a:rPr lang="en-US" dirty="0" err="1"/>
                        <a:t>errorPage</a:t>
                      </a:r>
                      <a:endParaRPr lang="en-US" dirty="0"/>
                    </a:p>
                  </a:txBody>
                  <a:tcPr/>
                </a:tc>
                <a:extLst>
                  <a:ext uri="{0D108BD9-81ED-4DB2-BD59-A6C34878D82A}">
                    <a16:rowId xmlns:a16="http://schemas.microsoft.com/office/drawing/2014/main" val="10001"/>
                  </a:ext>
                </a:extLst>
              </a:tr>
              <a:tr h="528946">
                <a:tc>
                  <a:txBody>
                    <a:bodyPr/>
                    <a:lstStyle/>
                    <a:p>
                      <a:pPr algn="ctr"/>
                      <a:r>
                        <a:rPr lang="en-US" dirty="0"/>
                        <a:t>extends</a:t>
                      </a:r>
                    </a:p>
                  </a:txBody>
                  <a:tcPr/>
                </a:tc>
                <a:tc>
                  <a:txBody>
                    <a:bodyPr/>
                    <a:lstStyle/>
                    <a:p>
                      <a:pPr algn="ctr"/>
                      <a:r>
                        <a:rPr lang="en-US" dirty="0" err="1"/>
                        <a:t>isThreadSafe</a:t>
                      </a:r>
                      <a:endParaRPr lang="en-US" dirty="0"/>
                    </a:p>
                  </a:txBody>
                  <a:tcPr/>
                </a:tc>
                <a:tc>
                  <a:txBody>
                    <a:bodyPr/>
                    <a:lstStyle/>
                    <a:p>
                      <a:pPr algn="ctr"/>
                      <a:r>
                        <a:rPr lang="en-US" dirty="0" err="1"/>
                        <a:t>isErrorPage</a:t>
                      </a:r>
                      <a:endParaRPr lang="en-US" dirty="0"/>
                    </a:p>
                  </a:txBody>
                  <a:tcPr/>
                </a:tc>
                <a:extLst>
                  <a:ext uri="{0D108BD9-81ED-4DB2-BD59-A6C34878D82A}">
                    <a16:rowId xmlns:a16="http://schemas.microsoft.com/office/drawing/2014/main" val="10002"/>
                  </a:ext>
                </a:extLst>
              </a:tr>
              <a:tr h="528946">
                <a:tc>
                  <a:txBody>
                    <a:bodyPr/>
                    <a:lstStyle/>
                    <a:p>
                      <a:pPr algn="ctr"/>
                      <a:r>
                        <a:rPr lang="en-US" dirty="0"/>
                        <a:t>info</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latin typeface="+mn-lt"/>
                          <a:ea typeface="+mn-ea"/>
                          <a:cs typeface="+mn-cs"/>
                        </a:rPr>
                        <a:t>autoFlush</a:t>
                      </a:r>
                      <a:endParaRPr lang="en-US" sz="1800" b="0" i="0" kern="1200" dirty="0">
                        <a:solidFill>
                          <a:schemeClr val="dk1"/>
                        </a:solidFill>
                        <a:latin typeface="+mn-lt"/>
                        <a:ea typeface="+mn-ea"/>
                        <a:cs typeface="+mn-cs"/>
                      </a:endParaRPr>
                    </a:p>
                  </a:txBody>
                  <a:tcPr/>
                </a:tc>
                <a:tc>
                  <a:txBody>
                    <a:bodyPr/>
                    <a:lstStyle/>
                    <a:p>
                      <a:pPr algn="ctr"/>
                      <a:endParaRPr lang="en-US" dirty="0"/>
                    </a:p>
                  </a:txBody>
                  <a:tcPr/>
                </a:tc>
                <a:extLst>
                  <a:ext uri="{0D108BD9-81ED-4DB2-BD59-A6C34878D82A}">
                    <a16:rowId xmlns:a16="http://schemas.microsoft.com/office/drawing/2014/main" val="10003"/>
                  </a:ext>
                </a:extLst>
              </a:tr>
              <a:tr h="528946">
                <a:tc>
                  <a:txBody>
                    <a:bodyPr/>
                    <a:lstStyle/>
                    <a:p>
                      <a:pPr algn="ctr"/>
                      <a:r>
                        <a:rPr lang="en-US" dirty="0"/>
                        <a:t>buffer</a:t>
                      </a:r>
                    </a:p>
                  </a:txBody>
                  <a:tcPr/>
                </a:tc>
                <a:tc>
                  <a:txBody>
                    <a:bodyPr/>
                    <a:lstStyle/>
                    <a:p>
                      <a:pPr algn="ctr"/>
                      <a:r>
                        <a:rPr lang="en-US" dirty="0"/>
                        <a:t>session</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0208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9A31-25BD-4529-1AC5-A8320CB004D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8163F701-E6A5-C886-277A-EF6C44649E0E}"/>
              </a:ext>
            </a:extLst>
          </p:cNvPr>
          <p:cNvSpPr>
            <a:spLocks noGrp="1"/>
          </p:cNvSpPr>
          <p:nvPr>
            <p:ph idx="1"/>
          </p:nvPr>
        </p:nvSpPr>
        <p:spPr/>
        <p:txBody>
          <a:bodyPr/>
          <a:lstStyle/>
          <a:p>
            <a:r>
              <a:rPr lang="en-US" dirty="0"/>
              <a:t>JSP Scripting Elements</a:t>
            </a:r>
          </a:p>
          <a:p>
            <a:r>
              <a:rPr lang="en-US" dirty="0"/>
              <a:t>JSP Implicit Objects</a:t>
            </a:r>
          </a:p>
          <a:p>
            <a:r>
              <a:rPr lang="en-US" dirty="0"/>
              <a:t>JSP Action Tags</a:t>
            </a:r>
          </a:p>
          <a:p>
            <a:r>
              <a:rPr lang="en-US" dirty="0"/>
              <a:t>Tag Extension/Custom tags</a:t>
            </a:r>
          </a:p>
          <a:p>
            <a:r>
              <a:rPr lang="en-US" dirty="0"/>
              <a:t>Input tag</a:t>
            </a:r>
          </a:p>
          <a:p>
            <a:r>
              <a:rPr lang="en-US" dirty="0"/>
              <a:t>Select and Option Tag</a:t>
            </a:r>
          </a:p>
          <a:p>
            <a:r>
              <a:rPr lang="en-US" dirty="0" err="1"/>
              <a:t>Textarea</a:t>
            </a:r>
            <a:r>
              <a:rPr lang="en-US" dirty="0"/>
              <a:t> </a:t>
            </a:r>
            <a:r>
              <a:rPr lang="en-US" dirty="0" err="1"/>
              <a:t>Eleement</a:t>
            </a:r>
            <a:endParaRPr lang="en-IN" dirty="0"/>
          </a:p>
        </p:txBody>
      </p:sp>
    </p:spTree>
    <p:extLst>
      <p:ext uri="{BB962C8B-B14F-4D97-AF65-F5344CB8AC3E}">
        <p14:creationId xmlns:p14="http://schemas.microsoft.com/office/powerpoint/2010/main" val="78498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044B-B80E-4D55-A49E-F698D6BBC27E}"/>
              </a:ext>
            </a:extLst>
          </p:cNvPr>
          <p:cNvSpPr>
            <a:spLocks noGrp="1"/>
          </p:cNvSpPr>
          <p:nvPr>
            <p:ph type="title"/>
          </p:nvPr>
        </p:nvSpPr>
        <p:spPr>
          <a:xfrm>
            <a:off x="677334" y="609600"/>
            <a:ext cx="8596668" cy="702574"/>
          </a:xfrm>
        </p:spPr>
        <p:txBody>
          <a:bodyPr/>
          <a:lstStyle/>
          <a:p>
            <a:r>
              <a:rPr lang="en-US" dirty="0">
                <a:ea typeface="+mj-lt"/>
                <a:cs typeface="+mj-lt"/>
              </a:rPr>
              <a:t>Examples of Page Directive in JSP</a:t>
            </a:r>
          </a:p>
        </p:txBody>
      </p:sp>
      <p:sp>
        <p:nvSpPr>
          <p:cNvPr id="3" name="Content Placeholder 2">
            <a:extLst>
              <a:ext uri="{FF2B5EF4-FFF2-40B4-BE49-F238E27FC236}">
                <a16:creationId xmlns:a16="http://schemas.microsoft.com/office/drawing/2014/main" id="{BEB95990-8697-4D3A-BECA-36A59E059C64}"/>
              </a:ext>
            </a:extLst>
          </p:cNvPr>
          <p:cNvSpPr>
            <a:spLocks noGrp="1"/>
          </p:cNvSpPr>
          <p:nvPr>
            <p:ph idx="1"/>
          </p:nvPr>
        </p:nvSpPr>
        <p:spPr>
          <a:xfrm>
            <a:off x="677334" y="1398589"/>
            <a:ext cx="8596668" cy="4642773"/>
          </a:xfrm>
        </p:spPr>
        <p:txBody>
          <a:bodyPr vert="horz" lIns="91440" tIns="45720" rIns="91440" bIns="45720" rtlCol="0" anchor="t">
            <a:normAutofit/>
          </a:bodyPr>
          <a:lstStyle/>
          <a:p>
            <a:pPr algn="just"/>
            <a:r>
              <a:rPr lang="en-US" dirty="0"/>
              <a:t>import attribute</a:t>
            </a:r>
          </a:p>
          <a:p>
            <a:pPr lvl="1" algn="just"/>
            <a:r>
              <a:rPr lang="en-US" dirty="0">
                <a:ea typeface="+mn-lt"/>
                <a:cs typeface="+mn-lt"/>
              </a:rPr>
              <a:t>The "import" attribute defines that the specified set of classes or packages must be imported, in the servlet class definition.</a:t>
            </a:r>
          </a:p>
          <a:p>
            <a:pPr lvl="1" algn="just"/>
            <a:r>
              <a:rPr lang="en-US" dirty="0">
                <a:ea typeface="+mn-lt"/>
                <a:cs typeface="+mn-lt"/>
              </a:rPr>
              <a:t>Example</a:t>
            </a:r>
          </a:p>
          <a:p>
            <a:pPr marL="457200" lvl="1" indent="0" algn="just">
              <a:buNone/>
            </a:pPr>
            <a:r>
              <a:rPr lang="en-US" dirty="0">
                <a:ea typeface="+mn-lt"/>
                <a:cs typeface="+mn-lt"/>
              </a:rPr>
              <a:t>     &lt;%@ page import="</a:t>
            </a:r>
            <a:r>
              <a:rPr lang="en-US" dirty="0" err="1">
                <a:ea typeface="+mn-lt"/>
                <a:cs typeface="+mn-lt"/>
              </a:rPr>
              <a:t>java.util.Calendar</a:t>
            </a:r>
            <a:r>
              <a:rPr lang="en-US" dirty="0">
                <a:ea typeface="+mn-lt"/>
                <a:cs typeface="+mn-lt"/>
              </a:rPr>
              <a:t>" %&gt;      </a:t>
            </a:r>
            <a:endParaRPr lang="en-US" dirty="0"/>
          </a:p>
          <a:p>
            <a:pPr marL="457200" lvl="1" indent="0" algn="just">
              <a:buNone/>
            </a:pPr>
            <a:r>
              <a:rPr lang="en-US" dirty="0">
                <a:ea typeface="+mn-lt"/>
                <a:cs typeface="+mn-lt"/>
              </a:rPr>
              <a:t>          Or      </a:t>
            </a:r>
            <a:endParaRPr lang="en-US" dirty="0"/>
          </a:p>
          <a:p>
            <a:pPr marL="457200" lvl="1" indent="0" algn="just">
              <a:buNone/>
            </a:pPr>
            <a:r>
              <a:rPr lang="en-US" dirty="0">
                <a:ea typeface="+mn-lt"/>
                <a:cs typeface="+mn-lt"/>
              </a:rPr>
              <a:t>    &lt;%@ page import="</a:t>
            </a:r>
            <a:r>
              <a:rPr lang="en-US" dirty="0" err="1">
                <a:ea typeface="+mn-lt"/>
                <a:cs typeface="+mn-lt"/>
              </a:rPr>
              <a:t>java.util.Date</a:t>
            </a:r>
            <a:r>
              <a:rPr lang="en-US" dirty="0">
                <a:ea typeface="+mn-lt"/>
                <a:cs typeface="+mn-lt"/>
              </a:rPr>
              <a:t>" %&gt;   </a:t>
            </a:r>
            <a:endParaRPr lang="en-US" dirty="0"/>
          </a:p>
          <a:p>
            <a:pPr algn="just"/>
            <a:r>
              <a:rPr lang="en-US" dirty="0"/>
              <a:t>language attribute</a:t>
            </a:r>
          </a:p>
          <a:p>
            <a:pPr lvl="1" indent="-285750" algn="just"/>
            <a:r>
              <a:rPr lang="en-US" dirty="0">
                <a:ea typeface="+mn-lt"/>
                <a:cs typeface="+mn-lt"/>
              </a:rPr>
              <a:t>The "language" attribute defines which scripting language is to be used, in the JSP page.</a:t>
            </a:r>
            <a:endParaRPr lang="en-US" dirty="0"/>
          </a:p>
          <a:p>
            <a:pPr lvl="1" algn="just"/>
            <a:r>
              <a:rPr lang="en-US" dirty="0">
                <a:ea typeface="+mn-lt"/>
                <a:cs typeface="+mn-lt"/>
              </a:rPr>
              <a:t>&lt;%@ page language="java" %&gt;  </a:t>
            </a:r>
            <a:endParaRPr lang="en-US" dirty="0"/>
          </a:p>
          <a:p>
            <a:pPr lvl="1" algn="just"/>
            <a:endParaRPr lang="en-US" dirty="0"/>
          </a:p>
          <a:p>
            <a:pPr lvl="1" indent="0">
              <a:buNone/>
            </a:pPr>
            <a:endParaRPr lang="en-US" dirty="0"/>
          </a:p>
          <a:p>
            <a:endParaRPr lang="en-US" dirty="0"/>
          </a:p>
        </p:txBody>
      </p:sp>
    </p:spTree>
    <p:extLst>
      <p:ext uri="{BB962C8B-B14F-4D97-AF65-F5344CB8AC3E}">
        <p14:creationId xmlns:p14="http://schemas.microsoft.com/office/powerpoint/2010/main" val="401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5390-BDDF-4091-B8D5-8A4CACE70FC7}"/>
              </a:ext>
            </a:extLst>
          </p:cNvPr>
          <p:cNvSpPr>
            <a:spLocks noGrp="1"/>
          </p:cNvSpPr>
          <p:nvPr>
            <p:ph type="title"/>
          </p:nvPr>
        </p:nvSpPr>
        <p:spPr/>
        <p:txBody>
          <a:bodyPr/>
          <a:lstStyle/>
          <a:p>
            <a:r>
              <a:rPr lang="en-US" dirty="0"/>
              <a:t>Examples of Page Directive in JSP</a:t>
            </a:r>
            <a:endParaRPr lang="en-US" dirty="0">
              <a:ea typeface="+mj-lt"/>
              <a:cs typeface="+mj-lt"/>
            </a:endParaRPr>
          </a:p>
        </p:txBody>
      </p:sp>
      <p:sp>
        <p:nvSpPr>
          <p:cNvPr id="3" name="Content Placeholder 2">
            <a:extLst>
              <a:ext uri="{FF2B5EF4-FFF2-40B4-BE49-F238E27FC236}">
                <a16:creationId xmlns:a16="http://schemas.microsoft.com/office/drawing/2014/main" id="{00849124-DBE3-4339-8A73-C978D16BF799}"/>
              </a:ext>
            </a:extLst>
          </p:cNvPr>
          <p:cNvSpPr>
            <a:spLocks noGrp="1"/>
          </p:cNvSpPr>
          <p:nvPr>
            <p:ph idx="1"/>
          </p:nvPr>
        </p:nvSpPr>
        <p:spPr/>
        <p:txBody>
          <a:bodyPr vert="horz" lIns="91440" tIns="45720" rIns="91440" bIns="45720" rtlCol="0" anchor="t">
            <a:normAutofit fontScale="92500"/>
          </a:bodyPr>
          <a:lstStyle/>
          <a:p>
            <a:r>
              <a:rPr lang="en-US" dirty="0"/>
              <a:t>extends attribute</a:t>
            </a:r>
          </a:p>
          <a:p>
            <a:pPr lvl="1"/>
            <a:r>
              <a:rPr lang="en-US" dirty="0">
                <a:ea typeface="+mn-lt"/>
                <a:cs typeface="+mn-lt"/>
              </a:rPr>
              <a:t>The "extends" attribute defines a superclass that the generated servlet must extend.</a:t>
            </a:r>
            <a:endParaRPr lang="en-US" dirty="0"/>
          </a:p>
          <a:p>
            <a:pPr lvl="1"/>
            <a:r>
              <a:rPr lang="en-US" dirty="0"/>
              <a:t>Example</a:t>
            </a:r>
          </a:p>
          <a:p>
            <a:pPr marL="457200" lvl="1" indent="0">
              <a:buNone/>
            </a:pPr>
            <a:r>
              <a:rPr lang="en-US" dirty="0">
                <a:ea typeface="+mn-lt"/>
                <a:cs typeface="+mn-lt"/>
              </a:rPr>
              <a:t>     &lt;%@ page extends="</a:t>
            </a:r>
            <a:r>
              <a:rPr lang="en-US" dirty="0" err="1">
                <a:ea typeface="+mn-lt"/>
                <a:cs typeface="+mn-lt"/>
              </a:rPr>
              <a:t>somePackage.SomeClass</a:t>
            </a:r>
            <a:r>
              <a:rPr lang="en-US" dirty="0">
                <a:ea typeface="+mn-lt"/>
                <a:cs typeface="+mn-lt"/>
              </a:rPr>
              <a:t>" %&gt;  </a:t>
            </a:r>
            <a:endParaRPr lang="en-US" dirty="0"/>
          </a:p>
          <a:p>
            <a:r>
              <a:rPr lang="en-US" dirty="0"/>
              <a:t>Session attribute</a:t>
            </a:r>
          </a:p>
          <a:p>
            <a:pPr lvl="1"/>
            <a:r>
              <a:rPr lang="en-US" dirty="0">
                <a:ea typeface="+mn-lt"/>
                <a:cs typeface="+mn-lt"/>
              </a:rPr>
              <a:t>The "session" attribute defines whether or not the JSP page is participating in an HTTP session.</a:t>
            </a:r>
            <a:endParaRPr lang="en-US" dirty="0"/>
          </a:p>
          <a:p>
            <a:pPr lvl="1"/>
            <a:r>
              <a:rPr lang="en-US" dirty="0"/>
              <a:t>Example</a:t>
            </a:r>
          </a:p>
          <a:p>
            <a:pPr marL="457200" lvl="1" indent="0">
              <a:buNone/>
            </a:pPr>
            <a:r>
              <a:rPr lang="en-US" dirty="0">
                <a:ea typeface="+mn-lt"/>
                <a:cs typeface="+mn-lt"/>
              </a:rPr>
              <a:t>  &lt;%@ page session="true" %&gt;    </a:t>
            </a:r>
            <a:endParaRPr lang="en-US" dirty="0"/>
          </a:p>
          <a:p>
            <a:pPr marL="457200" lvl="1" indent="0">
              <a:buNone/>
            </a:pPr>
            <a:r>
              <a:rPr lang="en-US" dirty="0">
                <a:ea typeface="+mn-lt"/>
                <a:cs typeface="+mn-lt"/>
              </a:rPr>
              <a:t>              Or    </a:t>
            </a:r>
            <a:endParaRPr lang="en-US" dirty="0"/>
          </a:p>
          <a:p>
            <a:pPr marL="457200" lvl="1" indent="0">
              <a:buNone/>
            </a:pPr>
            <a:r>
              <a:rPr lang="en-US" dirty="0">
                <a:ea typeface="+mn-lt"/>
                <a:cs typeface="+mn-lt"/>
              </a:rPr>
              <a:t>  &lt;%@ page session="false" %&gt;   </a:t>
            </a:r>
            <a:endParaRPr lang="en-US" dirty="0"/>
          </a:p>
          <a:p>
            <a:pPr lvl="1"/>
            <a:endParaRPr lang="en-US" dirty="0"/>
          </a:p>
          <a:p>
            <a:endParaRPr lang="en-US" dirty="0"/>
          </a:p>
        </p:txBody>
      </p:sp>
    </p:spTree>
    <p:extLst>
      <p:ext uri="{BB962C8B-B14F-4D97-AF65-F5344CB8AC3E}">
        <p14:creationId xmlns:p14="http://schemas.microsoft.com/office/powerpoint/2010/main" val="40620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AAD5-E8DC-47D9-A507-D9BF65F8B959}"/>
              </a:ext>
            </a:extLst>
          </p:cNvPr>
          <p:cNvSpPr>
            <a:spLocks noGrp="1"/>
          </p:cNvSpPr>
          <p:nvPr>
            <p:ph type="title"/>
          </p:nvPr>
        </p:nvSpPr>
        <p:spPr/>
        <p:txBody>
          <a:bodyPr/>
          <a:lstStyle/>
          <a:p>
            <a:r>
              <a:rPr lang="en-US" dirty="0"/>
              <a:t>Include Directive in JSP</a:t>
            </a:r>
          </a:p>
        </p:txBody>
      </p:sp>
      <p:sp>
        <p:nvSpPr>
          <p:cNvPr id="3" name="Content Placeholder 2">
            <a:extLst>
              <a:ext uri="{FF2B5EF4-FFF2-40B4-BE49-F238E27FC236}">
                <a16:creationId xmlns:a16="http://schemas.microsoft.com/office/drawing/2014/main" id="{6AC3973B-A2F7-41D7-B082-41BF0D7F4C61}"/>
              </a:ext>
            </a:extLst>
          </p:cNvPr>
          <p:cNvSpPr>
            <a:spLocks noGrp="1"/>
          </p:cNvSpPr>
          <p:nvPr>
            <p:ph idx="1"/>
          </p:nvPr>
        </p:nvSpPr>
        <p:spPr/>
        <p:txBody>
          <a:bodyPr vert="horz" lIns="91440" tIns="45720" rIns="91440" bIns="45720" rtlCol="0" anchor="t">
            <a:normAutofit/>
          </a:bodyPr>
          <a:lstStyle/>
          <a:p>
            <a:r>
              <a:rPr lang="en-US" dirty="0">
                <a:ea typeface="+mn-lt"/>
                <a:cs typeface="+mn-lt"/>
              </a:rPr>
              <a:t>It works similarly to the #include of the C preprocessor directory. </a:t>
            </a:r>
          </a:p>
          <a:p>
            <a:r>
              <a:rPr lang="en-US" dirty="0">
                <a:ea typeface="+mn-lt"/>
                <a:cs typeface="+mn-lt"/>
              </a:rPr>
              <a:t>Its work is to merge the contents of another file into .</a:t>
            </a:r>
            <a:r>
              <a:rPr lang="en-US" dirty="0" err="1">
                <a:ea typeface="+mn-lt"/>
                <a:cs typeface="+mn-lt"/>
              </a:rPr>
              <a:t>jsp</a:t>
            </a:r>
            <a:r>
              <a:rPr lang="en-US" dirty="0">
                <a:ea typeface="+mn-lt"/>
                <a:cs typeface="+mn-lt"/>
              </a:rPr>
              <a:t> source input stream at the translation phase.</a:t>
            </a:r>
          </a:p>
          <a:p>
            <a:r>
              <a:rPr lang="en-US" b="1" dirty="0">
                <a:ea typeface="+mn-lt"/>
                <a:cs typeface="+mn-lt"/>
              </a:rPr>
              <a:t>Syntax:</a:t>
            </a:r>
          </a:p>
          <a:p>
            <a:r>
              <a:rPr lang="en-US" dirty="0">
                <a:ea typeface="+mn-lt"/>
                <a:cs typeface="+mn-lt"/>
              </a:rPr>
              <a:t>&lt;%@ include file="filename"%&gt;</a:t>
            </a:r>
            <a:endParaRPr lang="en-US" b="1" dirty="0"/>
          </a:p>
        </p:txBody>
      </p:sp>
    </p:spTree>
    <p:extLst>
      <p:ext uri="{BB962C8B-B14F-4D97-AF65-F5344CB8AC3E}">
        <p14:creationId xmlns:p14="http://schemas.microsoft.com/office/powerpoint/2010/main" val="17837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E5B-49CD-455F-92F2-DF3E651E5F29}"/>
              </a:ext>
            </a:extLst>
          </p:cNvPr>
          <p:cNvSpPr>
            <a:spLocks noGrp="1"/>
          </p:cNvSpPr>
          <p:nvPr>
            <p:ph type="title"/>
          </p:nvPr>
        </p:nvSpPr>
        <p:spPr>
          <a:xfrm>
            <a:off x="677334" y="609600"/>
            <a:ext cx="8596668" cy="702574"/>
          </a:xfrm>
        </p:spPr>
        <p:txBody>
          <a:bodyPr/>
          <a:lstStyle/>
          <a:p>
            <a:r>
              <a:rPr lang="en-US" dirty="0"/>
              <a:t>Example of Include</a:t>
            </a:r>
          </a:p>
        </p:txBody>
      </p:sp>
      <p:sp>
        <p:nvSpPr>
          <p:cNvPr id="3" name="Content Placeholder 2">
            <a:extLst>
              <a:ext uri="{FF2B5EF4-FFF2-40B4-BE49-F238E27FC236}">
                <a16:creationId xmlns:a16="http://schemas.microsoft.com/office/drawing/2014/main" id="{A4AC4A8F-BA6A-49BB-8C18-D1C98BD9A708}"/>
              </a:ext>
            </a:extLst>
          </p:cNvPr>
          <p:cNvSpPr>
            <a:spLocks noGrp="1"/>
          </p:cNvSpPr>
          <p:nvPr>
            <p:ph sz="half" idx="1"/>
          </p:nvPr>
        </p:nvSpPr>
        <p:spPr>
          <a:xfrm>
            <a:off x="634202" y="1901797"/>
            <a:ext cx="4241544" cy="4585262"/>
          </a:xfrm>
        </p:spPr>
        <p:txBody>
          <a:bodyPr vert="horz" lIns="91440" tIns="45720" rIns="91440" bIns="45720" rtlCol="0" anchor="t">
            <a:normAutofit lnSpcReduction="10000"/>
          </a:bodyPr>
          <a:lstStyle/>
          <a:p>
            <a:r>
              <a:rPr lang="en-US" dirty="0">
                <a:ea typeface="+mn-lt"/>
                <a:cs typeface="+mn-lt"/>
              </a:rPr>
              <a:t>&lt;%@ page language="java" </a:t>
            </a:r>
            <a:r>
              <a:rPr lang="en-US" dirty="0" err="1">
                <a:ea typeface="+mn-lt"/>
                <a:cs typeface="+mn-lt"/>
              </a:rPr>
              <a:t>contentType</a:t>
            </a:r>
            <a:r>
              <a:rPr lang="en-US" dirty="0">
                <a:ea typeface="+mn-lt"/>
                <a:cs typeface="+mn-lt"/>
              </a:rPr>
              <a:t>="text/html; charset=ISO-8859-1"</a:t>
            </a:r>
            <a:endParaRPr lang="en-US" dirty="0"/>
          </a:p>
          <a:p>
            <a:r>
              <a:rPr lang="en-US" dirty="0">
                <a:ea typeface="+mn-lt"/>
                <a:cs typeface="+mn-lt"/>
              </a:rPr>
              <a:t>    </a:t>
            </a:r>
            <a:r>
              <a:rPr lang="en-US" dirty="0" err="1">
                <a:ea typeface="+mn-lt"/>
                <a:cs typeface="+mn-lt"/>
              </a:rPr>
              <a:t>pageEncoding</a:t>
            </a:r>
            <a:r>
              <a:rPr lang="en-US" dirty="0">
                <a:ea typeface="+mn-lt"/>
                <a:cs typeface="+mn-lt"/>
              </a:rPr>
              <a:t>="ISO-8859-1"%&gt;</a:t>
            </a:r>
            <a:endParaRPr lang="en-US" dirty="0"/>
          </a:p>
          <a:p>
            <a:r>
              <a:rPr lang="en-US" dirty="0">
                <a:ea typeface="+mn-lt"/>
                <a:cs typeface="+mn-lt"/>
              </a:rPr>
              <a:t>&lt;%@ include file="</a:t>
            </a:r>
            <a:r>
              <a:rPr lang="en-US" dirty="0" err="1">
                <a:ea typeface="+mn-lt"/>
                <a:cs typeface="+mn-lt"/>
              </a:rPr>
              <a:t>second.jsp</a:t>
            </a:r>
            <a:r>
              <a:rPr lang="en-US" dirty="0">
                <a:ea typeface="+mn-lt"/>
                <a:cs typeface="+mn-lt"/>
              </a:rPr>
              <a:t>" %&gt;</a:t>
            </a:r>
            <a:endParaRPr lang="en-US" dirty="0"/>
          </a:p>
          <a:p>
            <a:r>
              <a:rPr lang="en-US" dirty="0">
                <a:ea typeface="+mn-lt"/>
                <a:cs typeface="+mn-lt"/>
              </a:rPr>
              <a:t>&lt;html&gt;</a:t>
            </a:r>
            <a:endParaRPr lang="en-US" dirty="0"/>
          </a:p>
          <a:p>
            <a:r>
              <a:rPr lang="en-US" dirty="0">
                <a:ea typeface="+mn-lt"/>
                <a:cs typeface="+mn-lt"/>
              </a:rPr>
              <a:t>&lt;head&gt;&lt;title&gt;Include Application &lt;/title&gt;&lt;/head&gt;</a:t>
            </a:r>
            <a:endParaRPr lang="en-US" dirty="0"/>
          </a:p>
          <a:p>
            <a:r>
              <a:rPr lang="en-US" dirty="0">
                <a:ea typeface="+mn-lt"/>
                <a:cs typeface="+mn-lt"/>
              </a:rPr>
              <a:t>&lt;body&gt;</a:t>
            </a:r>
            <a:endParaRPr lang="en-US" dirty="0"/>
          </a:p>
          <a:p>
            <a:r>
              <a:rPr lang="en-US" dirty="0">
                <a:ea typeface="+mn-lt"/>
                <a:cs typeface="+mn-lt"/>
              </a:rPr>
              <a:t>&lt;a&gt;I am the main including second&lt;/a&gt;</a:t>
            </a:r>
            <a:endParaRPr lang="en-US" dirty="0"/>
          </a:p>
          <a:p>
            <a:r>
              <a:rPr lang="en-US" dirty="0">
                <a:ea typeface="+mn-lt"/>
                <a:cs typeface="+mn-lt"/>
              </a:rPr>
              <a:t>&lt;/body&gt;</a:t>
            </a:r>
            <a:endParaRPr lang="en-US" dirty="0"/>
          </a:p>
          <a:p>
            <a:r>
              <a:rPr lang="en-US" dirty="0">
                <a:ea typeface="+mn-lt"/>
                <a:cs typeface="+mn-lt"/>
              </a:rPr>
              <a:t>&lt;/html&gt;</a:t>
            </a:r>
            <a:endParaRPr lang="en-US" dirty="0"/>
          </a:p>
        </p:txBody>
      </p:sp>
      <p:sp>
        <p:nvSpPr>
          <p:cNvPr id="4" name="Content Placeholder 3">
            <a:extLst>
              <a:ext uri="{FF2B5EF4-FFF2-40B4-BE49-F238E27FC236}">
                <a16:creationId xmlns:a16="http://schemas.microsoft.com/office/drawing/2014/main" id="{ECAF14E4-7935-4C50-A76C-95FFFB08F727}"/>
              </a:ext>
            </a:extLst>
          </p:cNvPr>
          <p:cNvSpPr>
            <a:spLocks noGrp="1"/>
          </p:cNvSpPr>
          <p:nvPr>
            <p:ph sz="half" idx="2"/>
          </p:nvPr>
        </p:nvSpPr>
        <p:spPr>
          <a:xfrm>
            <a:off x="5133102" y="1901797"/>
            <a:ext cx="4730373" cy="4700282"/>
          </a:xfrm>
        </p:spPr>
        <p:txBody>
          <a:bodyPr vert="horz" lIns="91440" tIns="45720" rIns="91440" bIns="45720" rtlCol="0" anchor="t">
            <a:normAutofit lnSpcReduction="10000"/>
          </a:bodyPr>
          <a:lstStyle/>
          <a:p>
            <a:r>
              <a:rPr lang="en-US" dirty="0">
                <a:ea typeface="+mn-lt"/>
                <a:cs typeface="+mn-lt"/>
              </a:rPr>
              <a:t>&lt;%@ page language="java" </a:t>
            </a:r>
            <a:r>
              <a:rPr lang="en-US" dirty="0" err="1">
                <a:ea typeface="+mn-lt"/>
                <a:cs typeface="+mn-lt"/>
              </a:rPr>
              <a:t>contentType</a:t>
            </a:r>
            <a:r>
              <a:rPr lang="en-US" dirty="0">
                <a:ea typeface="+mn-lt"/>
                <a:cs typeface="+mn-lt"/>
              </a:rPr>
              <a:t>="text/html; charset=ISO-8859-1"</a:t>
            </a:r>
            <a:endParaRPr lang="en-US" dirty="0"/>
          </a:p>
          <a:p>
            <a:r>
              <a:rPr lang="en-US" dirty="0">
                <a:ea typeface="+mn-lt"/>
                <a:cs typeface="+mn-lt"/>
              </a:rPr>
              <a:t>    </a:t>
            </a:r>
            <a:r>
              <a:rPr lang="en-US" dirty="0" err="1">
                <a:ea typeface="+mn-lt"/>
                <a:cs typeface="+mn-lt"/>
              </a:rPr>
              <a:t>pageEncoding</a:t>
            </a:r>
            <a:r>
              <a:rPr lang="en-US" dirty="0">
                <a:ea typeface="+mn-lt"/>
                <a:cs typeface="+mn-lt"/>
              </a:rPr>
              <a:t>="ISO-8859-1"%&gt;</a:t>
            </a:r>
            <a:endParaRPr lang="en-US" dirty="0"/>
          </a:p>
          <a:p>
            <a:r>
              <a:rPr lang="en-US" dirty="0">
                <a:ea typeface="+mn-lt"/>
                <a:cs typeface="+mn-lt"/>
              </a:rPr>
              <a:t>&lt;!DOCTYPE html&gt;</a:t>
            </a:r>
            <a:endParaRPr lang="en-US" dirty="0"/>
          </a:p>
          <a:p>
            <a:r>
              <a:rPr lang="en-US" dirty="0">
                <a:ea typeface="+mn-lt"/>
                <a:cs typeface="+mn-lt"/>
              </a:rPr>
              <a:t>&lt;html&gt;</a:t>
            </a:r>
            <a:endParaRPr lang="en-US" dirty="0"/>
          </a:p>
          <a:p>
            <a:r>
              <a:rPr lang="en-US" dirty="0">
                <a:ea typeface="+mn-lt"/>
                <a:cs typeface="+mn-lt"/>
              </a:rPr>
              <a:t>&lt;head&gt;&lt;/head&gt;</a:t>
            </a:r>
            <a:endParaRPr lang="en-US" dirty="0"/>
          </a:p>
          <a:p>
            <a:r>
              <a:rPr lang="en-US" dirty="0">
                <a:ea typeface="+mn-lt"/>
                <a:cs typeface="+mn-lt"/>
              </a:rPr>
              <a:t>&lt;body&gt;</a:t>
            </a:r>
            <a:endParaRPr lang="en-US" dirty="0"/>
          </a:p>
          <a:p>
            <a:r>
              <a:rPr lang="en-US" dirty="0">
                <a:ea typeface="+mn-lt"/>
                <a:cs typeface="+mn-lt"/>
              </a:rPr>
              <a:t>&lt;a&gt;Header file: &lt;/a&gt;</a:t>
            </a:r>
            <a:endParaRPr lang="en-US" dirty="0"/>
          </a:p>
          <a:p>
            <a:r>
              <a:rPr lang="en-US" dirty="0">
                <a:ea typeface="+mn-lt"/>
                <a:cs typeface="+mn-lt"/>
              </a:rPr>
              <a:t>&lt;% int num=1; num++; </a:t>
            </a:r>
            <a:r>
              <a:rPr lang="en-US" dirty="0" err="1">
                <a:ea typeface="+mn-lt"/>
                <a:cs typeface="+mn-lt"/>
              </a:rPr>
              <a:t>out.println</a:t>
            </a:r>
            <a:r>
              <a:rPr lang="en-US" dirty="0">
                <a:ea typeface="+mn-lt"/>
                <a:cs typeface="+mn-lt"/>
              </a:rPr>
              <a:t>(num); </a:t>
            </a:r>
            <a:endParaRPr lang="en-US" dirty="0"/>
          </a:p>
          <a:p>
            <a:r>
              <a:rPr lang="en-US" dirty="0">
                <a:ea typeface="+mn-lt"/>
                <a:cs typeface="+mn-lt"/>
              </a:rPr>
              <a:t>%&gt;&lt;</a:t>
            </a:r>
            <a:r>
              <a:rPr lang="en-US" dirty="0" err="1">
                <a:ea typeface="+mn-lt"/>
                <a:cs typeface="+mn-lt"/>
              </a:rPr>
              <a:t>br</a:t>
            </a:r>
            <a:r>
              <a:rPr lang="en-US" dirty="0">
                <a:ea typeface="+mn-lt"/>
                <a:cs typeface="+mn-lt"/>
              </a:rPr>
              <a:t>&gt;</a:t>
            </a:r>
            <a:endParaRPr lang="en-US" dirty="0"/>
          </a:p>
          <a:p>
            <a:r>
              <a:rPr lang="en-US" dirty="0">
                <a:ea typeface="+mn-lt"/>
                <a:cs typeface="+mn-lt"/>
              </a:rPr>
              <a:t>&lt;/body&gt;</a:t>
            </a:r>
            <a:endParaRPr lang="en-US" dirty="0"/>
          </a:p>
          <a:p>
            <a:r>
              <a:rPr lang="en-US" dirty="0">
                <a:ea typeface="+mn-lt"/>
                <a:cs typeface="+mn-lt"/>
              </a:rPr>
              <a:t>&lt;/html&gt;</a:t>
            </a:r>
            <a:endParaRPr lang="en-US" dirty="0"/>
          </a:p>
        </p:txBody>
      </p:sp>
      <p:sp>
        <p:nvSpPr>
          <p:cNvPr id="5" name="TextBox 4">
            <a:extLst>
              <a:ext uri="{FF2B5EF4-FFF2-40B4-BE49-F238E27FC236}">
                <a16:creationId xmlns:a16="http://schemas.microsoft.com/office/drawing/2014/main" id="{0B643F2A-35F5-4220-BED7-DCD2958FECD7}"/>
              </a:ext>
            </a:extLst>
          </p:cNvPr>
          <p:cNvSpPr txBox="1"/>
          <p:nvPr/>
        </p:nvSpPr>
        <p:spPr>
          <a:xfrm>
            <a:off x="5227608" y="136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Second.jsp</a:t>
            </a:r>
          </a:p>
        </p:txBody>
      </p:sp>
      <p:sp>
        <p:nvSpPr>
          <p:cNvPr id="6" name="TextBox 5">
            <a:extLst>
              <a:ext uri="{FF2B5EF4-FFF2-40B4-BE49-F238E27FC236}">
                <a16:creationId xmlns:a16="http://schemas.microsoft.com/office/drawing/2014/main" id="{E05E43DE-A94E-4FCF-A53D-D0803B289655}"/>
              </a:ext>
            </a:extLst>
          </p:cNvPr>
          <p:cNvSpPr txBox="1"/>
          <p:nvPr/>
        </p:nvSpPr>
        <p:spPr>
          <a:xfrm>
            <a:off x="1071653" y="13160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err="1"/>
              <a:t>First.jsp</a:t>
            </a:r>
            <a:endParaRPr lang="en-US" b="1"/>
          </a:p>
        </p:txBody>
      </p:sp>
    </p:spTree>
    <p:extLst>
      <p:ext uri="{BB962C8B-B14F-4D97-AF65-F5344CB8AC3E}">
        <p14:creationId xmlns:p14="http://schemas.microsoft.com/office/powerpoint/2010/main" val="268516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500"/>
                                        <p:tgtEl>
                                          <p:spTgt spid="4">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EFEE-5523-4530-B249-67238274909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342527EC-39F2-4988-8A4B-F2E4987765EB}"/>
              </a:ext>
            </a:extLst>
          </p:cNvPr>
          <p:cNvSpPr>
            <a:spLocks noGrp="1"/>
          </p:cNvSpPr>
          <p:nvPr>
            <p:ph idx="1"/>
          </p:nvPr>
        </p:nvSpPr>
        <p:spPr/>
        <p:txBody>
          <a:bodyPr vert="horz" lIns="91440" tIns="45720" rIns="91440" bIns="45720" rtlCol="0" anchor="t">
            <a:normAutofit/>
          </a:bodyPr>
          <a:lstStyle/>
          <a:p>
            <a:r>
              <a:rPr lang="en-US" dirty="0">
                <a:ea typeface="+mn-lt"/>
                <a:cs typeface="+mn-lt"/>
              </a:rPr>
              <a:t>Header file: 2</a:t>
            </a:r>
            <a:br>
              <a:rPr lang="en-US" dirty="0">
                <a:ea typeface="+mn-lt"/>
                <a:cs typeface="+mn-lt"/>
              </a:rPr>
            </a:br>
            <a:r>
              <a:rPr lang="en-US" dirty="0">
                <a:ea typeface="+mn-lt"/>
                <a:cs typeface="+mn-lt"/>
              </a:rPr>
              <a:t>I am the main including second</a:t>
            </a:r>
          </a:p>
          <a:p>
            <a:endParaRPr lang="en-US" dirty="0"/>
          </a:p>
          <a:p>
            <a:r>
              <a:rPr lang="en-US" dirty="0"/>
              <a:t>As you can see in above output, the contents of second.jsp are displayed and then the contents of First.jsp</a:t>
            </a:r>
          </a:p>
        </p:txBody>
      </p:sp>
    </p:spTree>
    <p:extLst>
      <p:ext uri="{BB962C8B-B14F-4D97-AF65-F5344CB8AC3E}">
        <p14:creationId xmlns:p14="http://schemas.microsoft.com/office/powerpoint/2010/main" val="15781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5966-57FE-29A1-1AB6-693819EA90F8}"/>
              </a:ext>
            </a:extLst>
          </p:cNvPr>
          <p:cNvSpPr>
            <a:spLocks noGrp="1"/>
          </p:cNvSpPr>
          <p:nvPr>
            <p:ph type="title"/>
          </p:nvPr>
        </p:nvSpPr>
        <p:spPr/>
        <p:txBody>
          <a:bodyPr/>
          <a:lstStyle/>
          <a:p>
            <a:r>
              <a:rPr lang="en-US" dirty="0" err="1"/>
              <a:t>Taglib</a:t>
            </a:r>
            <a:endParaRPr lang="en-IN" dirty="0"/>
          </a:p>
        </p:txBody>
      </p:sp>
      <p:sp>
        <p:nvSpPr>
          <p:cNvPr id="3" name="Content Placeholder 2">
            <a:extLst>
              <a:ext uri="{FF2B5EF4-FFF2-40B4-BE49-F238E27FC236}">
                <a16:creationId xmlns:a16="http://schemas.microsoft.com/office/drawing/2014/main" id="{6253F407-7297-F387-3DEB-61E5A3B3056C}"/>
              </a:ext>
            </a:extLst>
          </p:cNvPr>
          <p:cNvSpPr>
            <a:spLocks noGrp="1"/>
          </p:cNvSpPr>
          <p:nvPr>
            <p:ph idx="1"/>
          </p:nvPr>
        </p:nvSpPr>
        <p:spPr>
          <a:xfrm>
            <a:off x="677333" y="1546413"/>
            <a:ext cx="9286937" cy="4494950"/>
          </a:xfrm>
        </p:spPr>
        <p:txBody>
          <a:bodyPr/>
          <a:lstStyle/>
          <a:p>
            <a:pPr algn="just"/>
            <a:r>
              <a:rPr lang="en-US" sz="2000" dirty="0"/>
              <a:t>The </a:t>
            </a:r>
            <a:r>
              <a:rPr lang="en-US" sz="2000" dirty="0" err="1"/>
              <a:t>taglib</a:t>
            </a:r>
            <a:r>
              <a:rPr lang="en-US" sz="2000" dirty="0"/>
              <a:t> directive specify libraries of tag files we will use in the current JSP file. This can either be a Custom JSP Tag Library or JSP Standard Tag Library (JSTL).</a:t>
            </a:r>
          </a:p>
          <a:p>
            <a:pPr algn="just"/>
            <a:r>
              <a:rPr lang="en-US" sz="2000" dirty="0"/>
              <a:t>The beauty of the tag file is that you can invoke them with attributes from within JSP pages and get some results back.</a:t>
            </a:r>
          </a:p>
          <a:p>
            <a:pPr algn="just"/>
            <a:r>
              <a:rPr lang="en-US" sz="2000" dirty="0"/>
              <a:t>You may code many </a:t>
            </a:r>
            <a:r>
              <a:rPr lang="en-US" sz="2000" dirty="0" err="1"/>
              <a:t>taglib</a:t>
            </a:r>
            <a:r>
              <a:rPr lang="en-US" sz="2000" dirty="0"/>
              <a:t> directives anywhere in your JSP page, but the </a:t>
            </a:r>
            <a:r>
              <a:rPr lang="en-US" sz="2000" dirty="0" err="1"/>
              <a:t>taglib</a:t>
            </a:r>
            <a:r>
              <a:rPr lang="en-US" sz="2000" dirty="0"/>
              <a:t> directives are normally coded at the top of the JSP page.</a:t>
            </a:r>
          </a:p>
          <a:p>
            <a:endParaRPr lang="en-IN" dirty="0"/>
          </a:p>
        </p:txBody>
      </p:sp>
    </p:spTree>
    <p:extLst>
      <p:ext uri="{BB962C8B-B14F-4D97-AF65-F5344CB8AC3E}">
        <p14:creationId xmlns:p14="http://schemas.microsoft.com/office/powerpoint/2010/main" val="259801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EC2A-0C14-ADE4-C190-A1F6FAD09143}"/>
              </a:ext>
            </a:extLst>
          </p:cNvPr>
          <p:cNvSpPr>
            <a:spLocks noGrp="1"/>
          </p:cNvSpPr>
          <p:nvPr>
            <p:ph type="title"/>
          </p:nvPr>
        </p:nvSpPr>
        <p:spPr/>
        <p:txBody>
          <a:bodyPr/>
          <a:lstStyle/>
          <a:p>
            <a:r>
              <a:rPr lang="en-US" dirty="0" err="1"/>
              <a:t>Taglib</a:t>
            </a:r>
            <a:endParaRPr lang="en-IN" dirty="0"/>
          </a:p>
        </p:txBody>
      </p:sp>
      <p:sp>
        <p:nvSpPr>
          <p:cNvPr id="3" name="Content Placeholder 2">
            <a:extLst>
              <a:ext uri="{FF2B5EF4-FFF2-40B4-BE49-F238E27FC236}">
                <a16:creationId xmlns:a16="http://schemas.microsoft.com/office/drawing/2014/main" id="{870F7E6D-7688-730E-E2B2-FD2AC1A53F5C}"/>
              </a:ext>
            </a:extLst>
          </p:cNvPr>
          <p:cNvSpPr>
            <a:spLocks noGrp="1"/>
          </p:cNvSpPr>
          <p:nvPr>
            <p:ph idx="1"/>
          </p:nvPr>
        </p:nvSpPr>
        <p:spPr/>
        <p:txBody>
          <a:bodyPr/>
          <a:lstStyle/>
          <a:p>
            <a:r>
              <a:rPr lang="en-US" b="0" i="0" dirty="0">
                <a:solidFill>
                  <a:srgbClr val="761C19"/>
                </a:solidFill>
                <a:effectLst/>
                <a:latin typeface="verdana" panose="020B0604030504040204" pitchFamily="34" charset="0"/>
              </a:rPr>
              <a:t>Here is the notation for the </a:t>
            </a:r>
            <a:r>
              <a:rPr lang="en-US" b="0" i="0" dirty="0" err="1">
                <a:solidFill>
                  <a:srgbClr val="761C19"/>
                </a:solidFill>
                <a:effectLst/>
                <a:latin typeface="verdana" panose="020B0604030504040204" pitchFamily="34" charset="0"/>
              </a:rPr>
              <a:t>taglib</a:t>
            </a:r>
            <a:r>
              <a:rPr lang="en-US" b="0" i="0" dirty="0">
                <a:solidFill>
                  <a:srgbClr val="761C19"/>
                </a:solidFill>
                <a:effectLst/>
                <a:latin typeface="verdana" panose="020B0604030504040204" pitchFamily="34" charset="0"/>
              </a:rPr>
              <a:t> directive element:</a:t>
            </a:r>
          </a:p>
          <a:p>
            <a:endParaRPr lang="en-IN" dirty="0"/>
          </a:p>
        </p:txBody>
      </p:sp>
      <p:graphicFrame>
        <p:nvGraphicFramePr>
          <p:cNvPr id="4" name="Table 3">
            <a:extLst>
              <a:ext uri="{FF2B5EF4-FFF2-40B4-BE49-F238E27FC236}">
                <a16:creationId xmlns:a16="http://schemas.microsoft.com/office/drawing/2014/main" id="{54A9CEF4-FD46-7428-E380-472780895080}"/>
              </a:ext>
            </a:extLst>
          </p:cNvPr>
          <p:cNvGraphicFramePr>
            <a:graphicFrameLocks noGrp="1"/>
          </p:cNvGraphicFramePr>
          <p:nvPr>
            <p:extLst>
              <p:ext uri="{D42A27DB-BD31-4B8C-83A1-F6EECF244321}">
                <p14:modId xmlns:p14="http://schemas.microsoft.com/office/powerpoint/2010/main" val="4075126571"/>
              </p:ext>
            </p:extLst>
          </p:nvPr>
        </p:nvGraphicFramePr>
        <p:xfrm>
          <a:off x="911668" y="3058160"/>
          <a:ext cx="8128000" cy="1285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629770"/>
                    </a:ext>
                  </a:extLst>
                </a:gridCol>
                <a:gridCol w="4064000">
                  <a:extLst>
                    <a:ext uri="{9D8B030D-6E8A-4147-A177-3AD203B41FA5}">
                      <a16:colId xmlns:a16="http://schemas.microsoft.com/office/drawing/2014/main" val="3939283722"/>
                    </a:ext>
                  </a:extLst>
                </a:gridCol>
              </a:tblGrid>
              <a:tr h="370840">
                <a:tc>
                  <a:txBody>
                    <a:bodyPr/>
                    <a:lstStyle/>
                    <a:p>
                      <a:r>
                        <a:rPr lang="en-US" dirty="0"/>
                        <a:t>JSP Style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581223353"/>
                  </a:ext>
                </a:extLst>
              </a:tr>
              <a:tr h="370840">
                <a:tc>
                  <a:txBody>
                    <a:bodyPr/>
                    <a:lstStyle/>
                    <a:p>
                      <a:r>
                        <a:rPr lang="en-IN" sz="1800" b="0" i="0" kern="1200" dirty="0">
                          <a:solidFill>
                            <a:schemeClr val="dk1"/>
                          </a:solidFill>
                          <a:effectLst/>
                          <a:latin typeface="+mn-lt"/>
                          <a:ea typeface="+mn-ea"/>
                          <a:cs typeface="+mn-cs"/>
                        </a:rPr>
                        <a:t>&lt;%@ </a:t>
                      </a:r>
                      <a:r>
                        <a:rPr lang="en-IN" sz="1800" b="0" i="0" kern="1200" dirty="0" err="1">
                          <a:solidFill>
                            <a:schemeClr val="dk1"/>
                          </a:solidFill>
                          <a:effectLst/>
                          <a:latin typeface="+mn-lt"/>
                          <a:ea typeface="+mn-ea"/>
                          <a:cs typeface="+mn-cs"/>
                        </a:rPr>
                        <a:t>taglib</a:t>
                      </a:r>
                      <a:r>
                        <a:rPr lang="en-IN" sz="1800" b="0" i="0" kern="1200" dirty="0">
                          <a:solidFill>
                            <a:schemeClr val="dk1"/>
                          </a:solidFill>
                          <a:effectLst/>
                          <a:latin typeface="+mn-lt"/>
                          <a:ea typeface="+mn-ea"/>
                          <a:cs typeface="+mn-cs"/>
                        </a:rPr>
                        <a:t> attributes %&gt;</a:t>
                      </a:r>
                      <a:endParaRPr lang="en-IN" dirty="0"/>
                    </a:p>
                  </a:txBody>
                  <a:tcPr/>
                </a:tc>
                <a:tc>
                  <a:txBody>
                    <a:bodyPr/>
                    <a:lstStyle/>
                    <a:p>
                      <a:r>
                        <a:rPr lang="en-US" sz="1800" b="0" i="0" kern="1200" dirty="0">
                          <a:solidFill>
                            <a:schemeClr val="dk1"/>
                          </a:solidFill>
                          <a:effectLst/>
                          <a:latin typeface="+mn-lt"/>
                          <a:ea typeface="+mn-ea"/>
                          <a:cs typeface="+mn-cs"/>
                        </a:rPr>
                        <a:t>Declares a custom tag library or a Standard Tag Library to use in this page.</a:t>
                      </a:r>
                      <a:endParaRPr lang="en-IN" dirty="0"/>
                    </a:p>
                  </a:txBody>
                  <a:tcPr/>
                </a:tc>
                <a:extLst>
                  <a:ext uri="{0D108BD9-81ED-4DB2-BD59-A6C34878D82A}">
                    <a16:rowId xmlns:a16="http://schemas.microsoft.com/office/drawing/2014/main" val="1675556943"/>
                  </a:ext>
                </a:extLst>
              </a:tr>
            </a:tbl>
          </a:graphicData>
        </a:graphic>
      </p:graphicFrame>
    </p:spTree>
    <p:extLst>
      <p:ext uri="{BB962C8B-B14F-4D97-AF65-F5344CB8AC3E}">
        <p14:creationId xmlns:p14="http://schemas.microsoft.com/office/powerpoint/2010/main" val="189982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B398-84A8-854D-747A-18196A1A2F16}"/>
              </a:ext>
            </a:extLst>
          </p:cNvPr>
          <p:cNvSpPr>
            <a:spLocks noGrp="1"/>
          </p:cNvSpPr>
          <p:nvPr>
            <p:ph type="title"/>
          </p:nvPr>
        </p:nvSpPr>
        <p:spPr>
          <a:xfrm>
            <a:off x="677334" y="0"/>
            <a:ext cx="8596668" cy="627529"/>
          </a:xfrm>
        </p:spPr>
        <p:txBody>
          <a:bodyPr>
            <a:normAutofit fontScale="90000"/>
          </a:bodyPr>
          <a:lstStyle/>
          <a:p>
            <a:r>
              <a:rPr lang="en-US" dirty="0" err="1"/>
              <a:t>Taglib</a:t>
            </a:r>
            <a:endParaRPr lang="en-IN" dirty="0"/>
          </a:p>
        </p:txBody>
      </p:sp>
      <p:sp>
        <p:nvSpPr>
          <p:cNvPr id="3" name="Content Placeholder 2">
            <a:extLst>
              <a:ext uri="{FF2B5EF4-FFF2-40B4-BE49-F238E27FC236}">
                <a16:creationId xmlns:a16="http://schemas.microsoft.com/office/drawing/2014/main" id="{8CB24017-E294-357D-E5FF-864D76164EDC}"/>
              </a:ext>
            </a:extLst>
          </p:cNvPr>
          <p:cNvSpPr>
            <a:spLocks noGrp="1"/>
          </p:cNvSpPr>
          <p:nvPr>
            <p:ph idx="1"/>
          </p:nvPr>
        </p:nvSpPr>
        <p:spPr>
          <a:xfrm>
            <a:off x="677333" y="627528"/>
            <a:ext cx="8789395" cy="6041363"/>
          </a:xfrm>
        </p:spPr>
        <p:txBody>
          <a:bodyPr/>
          <a:lstStyle/>
          <a:p>
            <a:r>
              <a:rPr lang="en-US" b="0" i="0" dirty="0">
                <a:solidFill>
                  <a:srgbClr val="761C19"/>
                </a:solidFill>
                <a:effectLst/>
                <a:latin typeface="verdana" panose="020B0604030504040204" pitchFamily="34" charset="0"/>
              </a:rPr>
              <a:t>The following table lists the </a:t>
            </a:r>
            <a:r>
              <a:rPr lang="en-US" b="1" i="0" dirty="0">
                <a:solidFill>
                  <a:srgbClr val="761C19"/>
                </a:solidFill>
                <a:effectLst/>
                <a:latin typeface="verdana" panose="020B0604030504040204" pitchFamily="34" charset="0"/>
              </a:rPr>
              <a:t>attribute(s)</a:t>
            </a:r>
            <a:r>
              <a:rPr lang="en-US" b="0" i="0" dirty="0">
                <a:solidFill>
                  <a:srgbClr val="761C19"/>
                </a:solidFill>
                <a:effectLst/>
                <a:latin typeface="verdana" panose="020B0604030504040204" pitchFamily="34" charset="0"/>
              </a:rPr>
              <a:t> for the page directive:</a:t>
            </a:r>
          </a:p>
          <a:p>
            <a:endParaRPr lang="en-IN" dirty="0"/>
          </a:p>
        </p:txBody>
      </p:sp>
      <p:graphicFrame>
        <p:nvGraphicFramePr>
          <p:cNvPr id="4" name="Table 3">
            <a:extLst>
              <a:ext uri="{FF2B5EF4-FFF2-40B4-BE49-F238E27FC236}">
                <a16:creationId xmlns:a16="http://schemas.microsoft.com/office/drawing/2014/main" id="{3A599087-6334-9DA9-DC55-0BCFAB40EC57}"/>
              </a:ext>
            </a:extLst>
          </p:cNvPr>
          <p:cNvGraphicFramePr>
            <a:graphicFrameLocks noGrp="1"/>
          </p:cNvGraphicFramePr>
          <p:nvPr>
            <p:extLst>
              <p:ext uri="{D42A27DB-BD31-4B8C-83A1-F6EECF244321}">
                <p14:modId xmlns:p14="http://schemas.microsoft.com/office/powerpoint/2010/main" val="550778731"/>
              </p:ext>
            </p:extLst>
          </p:nvPr>
        </p:nvGraphicFramePr>
        <p:xfrm>
          <a:off x="911669" y="1015501"/>
          <a:ext cx="7949943" cy="5653391"/>
        </p:xfrm>
        <a:graphic>
          <a:graphicData uri="http://schemas.openxmlformats.org/drawingml/2006/table">
            <a:tbl>
              <a:tblPr firstRow="1" bandRow="1">
                <a:tableStyleId>{5C22544A-7EE6-4342-B048-85BDC9FD1C3A}</a:tableStyleId>
              </a:tblPr>
              <a:tblGrid>
                <a:gridCol w="2649981">
                  <a:extLst>
                    <a:ext uri="{9D8B030D-6E8A-4147-A177-3AD203B41FA5}">
                      <a16:colId xmlns:a16="http://schemas.microsoft.com/office/drawing/2014/main" val="2983302992"/>
                    </a:ext>
                  </a:extLst>
                </a:gridCol>
                <a:gridCol w="2649981">
                  <a:extLst>
                    <a:ext uri="{9D8B030D-6E8A-4147-A177-3AD203B41FA5}">
                      <a16:colId xmlns:a16="http://schemas.microsoft.com/office/drawing/2014/main" val="1336242149"/>
                    </a:ext>
                  </a:extLst>
                </a:gridCol>
                <a:gridCol w="2649981">
                  <a:extLst>
                    <a:ext uri="{9D8B030D-6E8A-4147-A177-3AD203B41FA5}">
                      <a16:colId xmlns:a16="http://schemas.microsoft.com/office/drawing/2014/main" val="3504505396"/>
                    </a:ext>
                  </a:extLst>
                </a:gridCol>
              </a:tblGrid>
              <a:tr h="351531">
                <a:tc>
                  <a:txBody>
                    <a:bodyPr/>
                    <a:lstStyle/>
                    <a:p>
                      <a:pPr algn="l"/>
                      <a:r>
                        <a:rPr lang="en-IN" sz="1200" dirty="0">
                          <a:solidFill>
                            <a:srgbClr val="006699"/>
                          </a:solidFill>
                          <a:effectLst/>
                          <a:latin typeface="verdana" panose="020B0604030504040204" pitchFamily="34" charset="0"/>
                        </a:rPr>
                        <a:t>Attribute</a:t>
                      </a:r>
                    </a:p>
                  </a:txBody>
                  <a:tcPr marL="38100" marR="38100" marT="38100" marB="38100" anchor="ctr"/>
                </a:tc>
                <a:tc>
                  <a:txBody>
                    <a:bodyPr/>
                    <a:lstStyle/>
                    <a:p>
                      <a:pPr algn="l"/>
                      <a:r>
                        <a:rPr lang="en-IN" sz="1200" dirty="0">
                          <a:solidFill>
                            <a:srgbClr val="006699"/>
                          </a:solidFill>
                          <a:effectLst/>
                          <a:latin typeface="verdana" panose="020B0604030504040204" pitchFamily="34" charset="0"/>
                        </a:rPr>
                        <a:t>Valid values</a:t>
                      </a:r>
                    </a:p>
                  </a:txBody>
                  <a:tcPr marL="38100" marR="38100" marT="38100" marB="38100" anchor="ctr"/>
                </a:tc>
                <a:tc>
                  <a:txBody>
                    <a:bodyPr/>
                    <a:lstStyle/>
                    <a:p>
                      <a:pPr algn="l"/>
                      <a:r>
                        <a:rPr lang="en-IN" sz="1200">
                          <a:solidFill>
                            <a:srgbClr val="006699"/>
                          </a:solidFill>
                          <a:effectLst/>
                          <a:latin typeface="verdana" panose="020B0604030504040204" pitchFamily="34" charset="0"/>
                        </a:rPr>
                        <a:t>Description</a:t>
                      </a:r>
                    </a:p>
                  </a:txBody>
                  <a:tcPr marL="38100" marR="38100" marT="38100" marB="38100" anchor="ctr"/>
                </a:tc>
                <a:extLst>
                  <a:ext uri="{0D108BD9-81ED-4DB2-BD59-A6C34878D82A}">
                    <a16:rowId xmlns:a16="http://schemas.microsoft.com/office/drawing/2014/main" val="1032363459"/>
                  </a:ext>
                </a:extLst>
              </a:tr>
              <a:tr h="1690239">
                <a:tc>
                  <a:txBody>
                    <a:bodyPr/>
                    <a:lstStyle/>
                    <a:p>
                      <a:pPr marL="0" algn="just" defTabSz="457200" rtl="0" eaLnBrk="1" fontAlgn="t" latinLnBrk="0" hangingPunct="1"/>
                      <a:r>
                        <a:rPr lang="en-IN" sz="1400" b="0" i="0" kern="1200" dirty="0">
                          <a:solidFill>
                            <a:schemeClr val="dk1"/>
                          </a:solidFill>
                          <a:effectLst/>
                          <a:latin typeface="+mn-lt"/>
                          <a:ea typeface="+mn-ea"/>
                          <a:cs typeface="+mn-cs"/>
                        </a:rPr>
                        <a:t>prefix</a:t>
                      </a:r>
                    </a:p>
                  </a:txBody>
                  <a:tcPr marL="38100" marR="38100" marT="38100" marB="38100"/>
                </a:tc>
                <a:tc>
                  <a:txBody>
                    <a:bodyPr/>
                    <a:lstStyle/>
                    <a:p>
                      <a:pPr marL="0" algn="just" defTabSz="457200" rtl="0" eaLnBrk="1" fontAlgn="t" latinLnBrk="0" hangingPunct="1"/>
                      <a:r>
                        <a:rPr lang="en-US" sz="1400" b="0" i="0" kern="1200">
                          <a:solidFill>
                            <a:schemeClr val="dk1"/>
                          </a:solidFill>
                          <a:effectLst/>
                          <a:latin typeface="+mn-lt"/>
                          <a:ea typeface="+mn-ea"/>
                          <a:cs typeface="+mn-cs"/>
                        </a:rPr>
                        <a:t>A char. or short string of characters</a:t>
                      </a:r>
                    </a:p>
                  </a:txBody>
                  <a:tcPr marL="38100" marR="38100" marT="38100" marB="38100"/>
                </a:tc>
                <a:tc>
                  <a:txBody>
                    <a:bodyPr/>
                    <a:lstStyle/>
                    <a:p>
                      <a:pPr marL="0" algn="just" defTabSz="457200" rtl="0" eaLnBrk="1" fontAlgn="t" latinLnBrk="0" hangingPunct="1"/>
                      <a:r>
                        <a:rPr lang="en-US" sz="1400" b="0" i="0" kern="1200">
                          <a:solidFill>
                            <a:schemeClr val="dk1"/>
                          </a:solidFill>
                          <a:effectLst/>
                          <a:latin typeface="+mn-lt"/>
                          <a:ea typeface="+mn-ea"/>
                          <a:cs typeface="+mn-cs"/>
                        </a:rPr>
                        <a:t>This attribute tells the container that all tags of the associated tag library will be prefixed by the value of this attribute when used within the current JSP (ex.: &lt;c:forEach&gt;).</a:t>
                      </a:r>
                    </a:p>
                  </a:txBody>
                  <a:tcPr marL="38100" marR="38100" marT="38100" marB="38100"/>
                </a:tc>
                <a:extLst>
                  <a:ext uri="{0D108BD9-81ED-4DB2-BD59-A6C34878D82A}">
                    <a16:rowId xmlns:a16="http://schemas.microsoft.com/office/drawing/2014/main" val="76758415"/>
                  </a:ext>
                </a:extLst>
              </a:tr>
              <a:tr h="2152526">
                <a:tc>
                  <a:txBody>
                    <a:bodyPr/>
                    <a:lstStyle/>
                    <a:p>
                      <a:pPr marL="0" algn="just" defTabSz="457200" rtl="0" eaLnBrk="1" fontAlgn="t" latinLnBrk="0" hangingPunct="1"/>
                      <a:r>
                        <a:rPr lang="en-IN" sz="1400" b="0" i="0" kern="1200">
                          <a:solidFill>
                            <a:schemeClr val="dk1"/>
                          </a:solidFill>
                          <a:effectLst/>
                          <a:latin typeface="+mn-lt"/>
                          <a:ea typeface="+mn-ea"/>
                          <a:cs typeface="+mn-cs"/>
                        </a:rPr>
                        <a:t>tagdir</a:t>
                      </a:r>
                    </a:p>
                  </a:txBody>
                  <a:tcPr marL="38100" marR="38100" marT="38100" marB="38100"/>
                </a:tc>
                <a:tc>
                  <a:txBody>
                    <a:bodyPr/>
                    <a:lstStyle/>
                    <a:p>
                      <a:pPr marL="0" algn="just" defTabSz="457200" rtl="0" eaLnBrk="1" fontAlgn="t" latinLnBrk="0" hangingPunct="1"/>
                      <a:r>
                        <a:rPr lang="en-IN" sz="1400" b="0" i="0" kern="1200" dirty="0">
                          <a:solidFill>
                            <a:schemeClr val="dk1"/>
                          </a:solidFill>
                          <a:effectLst/>
                          <a:latin typeface="+mn-lt"/>
                          <a:ea typeface="+mn-ea"/>
                          <a:cs typeface="+mn-cs"/>
                        </a:rPr>
                        <a:t>/WEB-INF/tags ...</a:t>
                      </a:r>
                    </a:p>
                  </a:txBody>
                  <a:tcPr marL="38100" marR="38100" marT="38100" marB="38100"/>
                </a:tc>
                <a:tc>
                  <a:txBody>
                    <a:bodyPr/>
                    <a:lstStyle/>
                    <a:p>
                      <a:pPr marL="0" algn="just" defTabSz="457200" rtl="0" eaLnBrk="1" fontAlgn="t" latinLnBrk="0" hangingPunct="1"/>
                      <a:r>
                        <a:rPr lang="en-US" sz="1400" b="0" i="0" kern="1200" dirty="0">
                          <a:solidFill>
                            <a:schemeClr val="dk1"/>
                          </a:solidFill>
                          <a:effectLst/>
                          <a:latin typeface="+mn-lt"/>
                          <a:ea typeface="+mn-ea"/>
                          <a:cs typeface="+mn-cs"/>
                        </a:rPr>
                        <a:t>This attribute tells the container to look in the specified directory to find the tag files implementation for a tag library. This attribute must contain a path that begins with /WEB-INF/tags. Typically used by Custom Tag Library.</a:t>
                      </a:r>
                    </a:p>
                  </a:txBody>
                  <a:tcPr marL="38100" marR="38100" marT="38100" marB="38100"/>
                </a:tc>
                <a:extLst>
                  <a:ext uri="{0D108BD9-81ED-4DB2-BD59-A6C34878D82A}">
                    <a16:rowId xmlns:a16="http://schemas.microsoft.com/office/drawing/2014/main" val="662726949"/>
                  </a:ext>
                </a:extLst>
              </a:tr>
              <a:tr h="1459095">
                <a:tc>
                  <a:txBody>
                    <a:bodyPr/>
                    <a:lstStyle/>
                    <a:p>
                      <a:pPr marL="0" algn="just" defTabSz="457200" rtl="0" eaLnBrk="1" fontAlgn="t" latinLnBrk="0" hangingPunct="1"/>
                      <a:r>
                        <a:rPr lang="en-IN" sz="1400" b="0" i="0" kern="1200" dirty="0" err="1">
                          <a:solidFill>
                            <a:schemeClr val="dk1"/>
                          </a:solidFill>
                          <a:effectLst/>
                          <a:latin typeface="+mn-lt"/>
                          <a:ea typeface="+mn-ea"/>
                          <a:cs typeface="+mn-cs"/>
                        </a:rPr>
                        <a:t>uri</a:t>
                      </a:r>
                      <a:endParaRPr lang="en-IN" sz="1400" b="0" i="0" kern="1200" dirty="0">
                        <a:solidFill>
                          <a:schemeClr val="dk1"/>
                        </a:solidFill>
                        <a:effectLst/>
                        <a:latin typeface="+mn-lt"/>
                        <a:ea typeface="+mn-ea"/>
                        <a:cs typeface="+mn-cs"/>
                      </a:endParaRPr>
                    </a:p>
                  </a:txBody>
                  <a:tcPr marL="38100" marR="38100" marT="38100" marB="38100"/>
                </a:tc>
                <a:tc>
                  <a:txBody>
                    <a:bodyPr/>
                    <a:lstStyle/>
                    <a:p>
                      <a:pPr marL="0" algn="just" defTabSz="457200" rtl="0" eaLnBrk="1" fontAlgn="t" latinLnBrk="0" hangingPunct="1"/>
                      <a:r>
                        <a:rPr lang="en-IN" sz="1400" b="0" i="0" kern="1200" dirty="0">
                          <a:solidFill>
                            <a:schemeClr val="dk1"/>
                          </a:solidFill>
                          <a:effectLst/>
                          <a:latin typeface="+mn-lt"/>
                          <a:ea typeface="+mn-ea"/>
                          <a:cs typeface="+mn-cs"/>
                        </a:rPr>
                        <a:t>Absolute or relative </a:t>
                      </a:r>
                      <a:r>
                        <a:rPr lang="en-IN" sz="1400" b="0" i="0" kern="1200" dirty="0" err="1">
                          <a:solidFill>
                            <a:schemeClr val="dk1"/>
                          </a:solidFill>
                          <a:effectLst/>
                          <a:latin typeface="+mn-lt"/>
                          <a:ea typeface="+mn-ea"/>
                          <a:cs typeface="+mn-cs"/>
                        </a:rPr>
                        <a:t>uri</a:t>
                      </a:r>
                      <a:r>
                        <a:rPr lang="en-IN" sz="1400" b="0" i="0" kern="1200" dirty="0">
                          <a:solidFill>
                            <a:schemeClr val="dk1"/>
                          </a:solidFill>
                          <a:effectLst/>
                          <a:latin typeface="+mn-lt"/>
                          <a:ea typeface="+mn-ea"/>
                          <a:cs typeface="+mn-cs"/>
                        </a:rPr>
                        <a:t>.</a:t>
                      </a:r>
                    </a:p>
                  </a:txBody>
                  <a:tcPr marL="38100" marR="38100" marT="38100" marB="38100"/>
                </a:tc>
                <a:tc>
                  <a:txBody>
                    <a:bodyPr/>
                    <a:lstStyle/>
                    <a:p>
                      <a:pPr marL="0" algn="just" defTabSz="457200" rtl="0" eaLnBrk="1" fontAlgn="t" latinLnBrk="0" hangingPunct="1"/>
                      <a:r>
                        <a:rPr lang="en-US" sz="1400" b="0" i="0" kern="1200" dirty="0">
                          <a:solidFill>
                            <a:schemeClr val="dk1"/>
                          </a:solidFill>
                          <a:effectLst/>
                          <a:latin typeface="+mn-lt"/>
                          <a:ea typeface="+mn-ea"/>
                          <a:cs typeface="+mn-cs"/>
                        </a:rPr>
                        <a:t>This is a URI that will be used by the container to locate a TLD file that describes the tag library. Typically used by Java Standard Tag Library(JSTL)</a:t>
                      </a:r>
                    </a:p>
                  </a:txBody>
                  <a:tcPr marL="38100" marR="38100" marT="38100" marB="38100"/>
                </a:tc>
                <a:extLst>
                  <a:ext uri="{0D108BD9-81ED-4DB2-BD59-A6C34878D82A}">
                    <a16:rowId xmlns:a16="http://schemas.microsoft.com/office/drawing/2014/main" val="2311600527"/>
                  </a:ext>
                </a:extLst>
              </a:tr>
            </a:tbl>
          </a:graphicData>
        </a:graphic>
      </p:graphicFrame>
    </p:spTree>
    <p:extLst>
      <p:ext uri="{BB962C8B-B14F-4D97-AF65-F5344CB8AC3E}">
        <p14:creationId xmlns:p14="http://schemas.microsoft.com/office/powerpoint/2010/main" val="622660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9636"/>
            <a:ext cx="8596668" cy="694765"/>
          </a:xfrm>
        </p:spPr>
        <p:txBody>
          <a:bodyPr/>
          <a:lstStyle/>
          <a:p>
            <a:r>
              <a:rPr lang="en-US" dirty="0"/>
              <a:t>Example</a:t>
            </a:r>
          </a:p>
        </p:txBody>
      </p:sp>
      <p:sp>
        <p:nvSpPr>
          <p:cNvPr id="3" name="Content Placeholder 2"/>
          <p:cNvSpPr>
            <a:spLocks noGrp="1"/>
          </p:cNvSpPr>
          <p:nvPr>
            <p:ph idx="1"/>
          </p:nvPr>
        </p:nvSpPr>
        <p:spPr>
          <a:xfrm>
            <a:off x="677334" y="914401"/>
            <a:ext cx="8596668" cy="5126961"/>
          </a:xfrm>
        </p:spPr>
        <p:txBody>
          <a:bodyPr/>
          <a:lstStyle/>
          <a:p>
            <a:pPr algn="just"/>
            <a:r>
              <a:rPr lang="en-US" dirty="0" err="1"/>
              <a:t>getData.tag</a:t>
            </a:r>
            <a:r>
              <a:rPr lang="en-US" dirty="0"/>
              <a:t> (</a:t>
            </a:r>
            <a:r>
              <a:rPr lang="en-US" b="0" i="0" dirty="0">
                <a:solidFill>
                  <a:srgbClr val="000000"/>
                </a:solidFill>
                <a:effectLst/>
                <a:latin typeface="verdana" panose="020B0604030504040204" pitchFamily="34" charset="0"/>
              </a:rPr>
              <a:t>This file must be placed in the directory, /WEB-INF/tags.)</a:t>
            </a:r>
            <a:endParaRPr lang="en-US" dirty="0"/>
          </a:p>
          <a:p>
            <a:pPr algn="l"/>
            <a:r>
              <a:rPr lang="en-IN" sz="1800" dirty="0">
                <a:solidFill>
                  <a:srgbClr val="BF5F3F"/>
                </a:solidFill>
                <a:latin typeface="Courier New" panose="02070309020205020404" pitchFamily="49" charset="0"/>
              </a:rPr>
              <a:t>&lt;%@</a:t>
            </a:r>
            <a:r>
              <a:rPr lang="en-IN" sz="1800" dirty="0">
                <a:solidFill>
                  <a:srgbClr val="3F7F7F"/>
                </a:solidFill>
                <a:latin typeface="Courier New" panose="02070309020205020404" pitchFamily="49" charset="0"/>
              </a:rPr>
              <a:t>tag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"UTF-8"</a:t>
            </a:r>
            <a:r>
              <a:rPr lang="en-IN" sz="1800" i="1" dirty="0">
                <a:solidFill>
                  <a:srgbClr val="BF5F3F"/>
                </a:solidFill>
                <a:latin typeface="Courier New" panose="02070309020205020404" pitchFamily="49" charset="0"/>
              </a:rPr>
              <a:t>%&gt;</a:t>
            </a:r>
          </a:p>
          <a:p>
            <a:pPr algn="l"/>
            <a:endParaRPr lang="en-IN" sz="1800" dirty="0">
              <a:latin typeface="Courier New" panose="02070309020205020404" pitchFamily="49" charset="0"/>
            </a:endParaRPr>
          </a:p>
          <a:p>
            <a:pPr algn="l"/>
            <a:r>
              <a:rPr lang="en-US" sz="1800" dirty="0">
                <a:solidFill>
                  <a:srgbClr val="3F5FBF"/>
                </a:solidFill>
                <a:latin typeface="Courier New" panose="02070309020205020404" pitchFamily="49" charset="0"/>
              </a:rPr>
              <a:t>&lt;%-- The list of normal or fragment attributes can be specified here: --%&gt;</a:t>
            </a:r>
          </a:p>
          <a:p>
            <a:pPr algn="l"/>
            <a:r>
              <a:rPr lang="en-US" sz="1800" dirty="0">
                <a:solidFill>
                  <a:srgbClr val="BF5F3F"/>
                </a:solidFill>
                <a:latin typeface="Courier New" panose="02070309020205020404" pitchFamily="49" charset="0"/>
              </a:rPr>
              <a:t>&lt;%@</a:t>
            </a:r>
            <a:r>
              <a:rPr lang="en-US" sz="1800" dirty="0">
                <a:solidFill>
                  <a:srgbClr val="3F7F7F"/>
                </a:solidFill>
                <a:latin typeface="Courier New" panose="02070309020205020404" pitchFamily="49" charset="0"/>
              </a:rPr>
              <a:t>attribute </a:t>
            </a:r>
            <a:r>
              <a:rPr lang="en-US" sz="1800" dirty="0">
                <a:solidFill>
                  <a:srgbClr val="7F007F"/>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"operand1" </a:t>
            </a:r>
            <a:r>
              <a:rPr lang="en-US" sz="1800" i="1" dirty="0">
                <a:solidFill>
                  <a:srgbClr val="7F007F"/>
                </a:solidFill>
                <a:latin typeface="Courier New" panose="02070309020205020404" pitchFamily="49" charset="0"/>
              </a:rPr>
              <a:t>required</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"true" </a:t>
            </a:r>
            <a:r>
              <a:rPr lang="en-US" sz="1800" i="1" dirty="0">
                <a:solidFill>
                  <a:srgbClr val="7F007F"/>
                </a:solidFill>
                <a:latin typeface="Courier New" panose="02070309020205020404" pitchFamily="49" charset="0"/>
              </a:rPr>
              <a:t>type</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java.lang.Integer</a:t>
            </a:r>
            <a:r>
              <a:rPr lang="en-US" sz="1800" i="1" dirty="0">
                <a:solidFill>
                  <a:srgbClr val="2A00FF"/>
                </a:solidFill>
                <a:latin typeface="Courier New" panose="02070309020205020404" pitchFamily="49" charset="0"/>
              </a:rPr>
              <a:t>" </a:t>
            </a:r>
            <a:r>
              <a:rPr lang="en-US" sz="1800" i="1" dirty="0">
                <a:solidFill>
                  <a:srgbClr val="BF5F3F"/>
                </a:solidFill>
                <a:latin typeface="Courier New" panose="02070309020205020404" pitchFamily="49" charset="0"/>
              </a:rPr>
              <a:t>%&gt;</a:t>
            </a:r>
          </a:p>
          <a:p>
            <a:pPr algn="l"/>
            <a:r>
              <a:rPr lang="en-US" sz="1800" dirty="0">
                <a:solidFill>
                  <a:srgbClr val="BF5F3F"/>
                </a:solidFill>
                <a:latin typeface="Courier New" panose="02070309020205020404" pitchFamily="49" charset="0"/>
              </a:rPr>
              <a:t>&lt;%@</a:t>
            </a:r>
            <a:r>
              <a:rPr lang="en-US" sz="1800" dirty="0">
                <a:solidFill>
                  <a:srgbClr val="3F7F7F"/>
                </a:solidFill>
                <a:latin typeface="Courier New" panose="02070309020205020404" pitchFamily="49" charset="0"/>
              </a:rPr>
              <a:t>attribute </a:t>
            </a:r>
            <a:r>
              <a:rPr lang="en-US" sz="1800" dirty="0">
                <a:solidFill>
                  <a:srgbClr val="7F007F"/>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"operand2" </a:t>
            </a:r>
            <a:r>
              <a:rPr lang="en-US" sz="1800" i="1" dirty="0">
                <a:solidFill>
                  <a:srgbClr val="7F007F"/>
                </a:solidFill>
                <a:latin typeface="Courier New" panose="02070309020205020404" pitchFamily="49" charset="0"/>
              </a:rPr>
              <a:t>required</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"true" </a:t>
            </a:r>
            <a:r>
              <a:rPr lang="en-US" sz="1800" i="1" dirty="0">
                <a:solidFill>
                  <a:srgbClr val="7F007F"/>
                </a:solidFill>
                <a:latin typeface="Courier New" panose="02070309020205020404" pitchFamily="49" charset="0"/>
              </a:rPr>
              <a:t>type</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java.lang.Integer</a:t>
            </a:r>
            <a:r>
              <a:rPr lang="en-US" sz="1800" i="1" dirty="0">
                <a:solidFill>
                  <a:srgbClr val="2A00FF"/>
                </a:solidFill>
                <a:latin typeface="Courier New" panose="02070309020205020404" pitchFamily="49" charset="0"/>
              </a:rPr>
              <a:t>" </a:t>
            </a:r>
            <a:r>
              <a:rPr lang="en-US" sz="1800" i="1" dirty="0">
                <a:solidFill>
                  <a:srgbClr val="BF5F3F"/>
                </a:solidFill>
                <a:latin typeface="Courier New" panose="02070309020205020404" pitchFamily="49" charset="0"/>
              </a:rPr>
              <a:t>%&gt;</a:t>
            </a:r>
          </a:p>
          <a:p>
            <a:pPr algn="l"/>
            <a:endParaRPr lang="en-IN" sz="1800" dirty="0">
              <a:latin typeface="Courier New" panose="02070309020205020404" pitchFamily="49" charset="0"/>
            </a:endParaRPr>
          </a:p>
          <a:p>
            <a:pPr algn="l"/>
            <a:r>
              <a:rPr lang="en-US" sz="1800" dirty="0">
                <a:solidFill>
                  <a:srgbClr val="3F5FBF"/>
                </a:solidFill>
                <a:latin typeface="Courier New" panose="02070309020205020404" pitchFamily="49" charset="0"/>
              </a:rPr>
              <a:t>&lt;%-- any content can be specified here e.g.: --%&gt;</a:t>
            </a:r>
          </a:p>
          <a:p>
            <a:pPr algn="l"/>
            <a:r>
              <a:rPr lang="en-IN" sz="1800" dirty="0">
                <a:solidFill>
                  <a:srgbClr val="000000"/>
                </a:solidFill>
                <a:latin typeface="Courier New" panose="02070309020205020404" pitchFamily="49" charset="0"/>
              </a:rPr>
              <a:t>${operand1*operand2}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96E1-D1A5-52D0-1CFD-8D43365B21C2}"/>
              </a:ext>
            </a:extLst>
          </p:cNvPr>
          <p:cNvSpPr>
            <a:spLocks noGrp="1"/>
          </p:cNvSpPr>
          <p:nvPr>
            <p:ph type="title"/>
          </p:nvPr>
        </p:nvSpPr>
        <p:spPr>
          <a:xfrm>
            <a:off x="677334" y="121873"/>
            <a:ext cx="8596668" cy="694765"/>
          </a:xfrm>
        </p:spPr>
        <p:txBody>
          <a:bodyPr/>
          <a:lstStyle/>
          <a:p>
            <a:r>
              <a:rPr lang="en-US" dirty="0"/>
              <a:t>Main JSP file</a:t>
            </a:r>
            <a:endParaRPr lang="en-IN" dirty="0"/>
          </a:p>
        </p:txBody>
      </p:sp>
      <p:sp>
        <p:nvSpPr>
          <p:cNvPr id="3" name="Content Placeholder 2">
            <a:extLst>
              <a:ext uri="{FF2B5EF4-FFF2-40B4-BE49-F238E27FC236}">
                <a16:creationId xmlns:a16="http://schemas.microsoft.com/office/drawing/2014/main" id="{D6CE4EC5-8C65-0468-67E4-9FF9B9541F90}"/>
              </a:ext>
            </a:extLst>
          </p:cNvPr>
          <p:cNvSpPr>
            <a:spLocks noGrp="1"/>
          </p:cNvSpPr>
          <p:nvPr>
            <p:ph idx="1"/>
          </p:nvPr>
        </p:nvSpPr>
        <p:spPr>
          <a:xfrm>
            <a:off x="677334" y="927847"/>
            <a:ext cx="8596668" cy="5113515"/>
          </a:xfrm>
        </p:spPr>
        <p:txBody>
          <a:bodyPr>
            <a:normAutofit lnSpcReduction="10000"/>
          </a:bodyPr>
          <a:lstStyle/>
          <a:p>
            <a:pPr marL="0" indent="0">
              <a:buNone/>
            </a:pPr>
            <a:r>
              <a:rPr lang="en-IN" dirty="0"/>
              <a:t>&lt;%@page </a:t>
            </a:r>
            <a:r>
              <a:rPr lang="en-IN" dirty="0" err="1"/>
              <a:t>contentType</a:t>
            </a:r>
            <a:r>
              <a:rPr lang="en-IN" dirty="0"/>
              <a:t>="text/html" </a:t>
            </a:r>
            <a:r>
              <a:rPr lang="en-IN" dirty="0" err="1"/>
              <a:t>pageEncoding</a:t>
            </a:r>
            <a:r>
              <a:rPr lang="en-IN" dirty="0"/>
              <a:t>="UTF-8"%&gt;</a:t>
            </a:r>
          </a:p>
          <a:p>
            <a:pPr marL="0" indent="0">
              <a:buNone/>
            </a:pPr>
            <a:r>
              <a:rPr lang="en-IN" dirty="0"/>
              <a:t>&lt;%@</a:t>
            </a:r>
            <a:r>
              <a:rPr lang="en-IN" dirty="0" err="1"/>
              <a:t>taglib</a:t>
            </a:r>
            <a:r>
              <a:rPr lang="en-IN" dirty="0"/>
              <a:t> prefix="info" </a:t>
            </a:r>
            <a:r>
              <a:rPr lang="en-IN" dirty="0" err="1"/>
              <a:t>tagdir</a:t>
            </a:r>
            <a:r>
              <a:rPr lang="en-IN" dirty="0"/>
              <a:t>="/WEB-INF/tags" %&gt; </a:t>
            </a:r>
          </a:p>
          <a:p>
            <a:pPr marL="0" indent="0">
              <a:buNone/>
            </a:pPr>
            <a:endParaRPr lang="en-IN" dirty="0"/>
          </a:p>
          <a:p>
            <a:pPr marL="0" indent="0">
              <a:buNone/>
            </a:pPr>
            <a:r>
              <a:rPr lang="en-IN" dirty="0"/>
              <a:t>&lt;!DOCTYPE html&gt;</a:t>
            </a:r>
          </a:p>
          <a:p>
            <a:pPr marL="0" indent="0">
              <a:buNone/>
            </a:pPr>
            <a:r>
              <a:rPr lang="en-IN" dirty="0"/>
              <a:t>&lt;html&gt;</a:t>
            </a:r>
          </a:p>
          <a:p>
            <a:pPr marL="0" indent="0">
              <a:buNone/>
            </a:pPr>
            <a:r>
              <a:rPr lang="en-IN" dirty="0"/>
              <a:t>  &lt;head&gt;</a:t>
            </a:r>
          </a:p>
          <a:p>
            <a:pPr marL="0" indent="0">
              <a:buNone/>
            </a:pPr>
            <a:r>
              <a:rPr lang="en-IN" dirty="0"/>
              <a:t>    &lt;meta http-</a:t>
            </a:r>
            <a:r>
              <a:rPr lang="en-IN" dirty="0" err="1"/>
              <a:t>equiv</a:t>
            </a:r>
            <a:r>
              <a:rPr lang="en-IN" dirty="0"/>
              <a:t>="Content-Type" content="text/html; charset=UTF-8"&gt;</a:t>
            </a:r>
          </a:p>
          <a:p>
            <a:pPr marL="0" indent="0">
              <a:buNone/>
            </a:pPr>
            <a:r>
              <a:rPr lang="en-IN" dirty="0"/>
              <a:t>    &lt;title&gt;JSP Page&lt;/title&gt;</a:t>
            </a:r>
          </a:p>
          <a:p>
            <a:pPr marL="0" indent="0">
              <a:buNone/>
            </a:pPr>
            <a:r>
              <a:rPr lang="en-IN" dirty="0"/>
              <a:t>  &lt;/head&gt; </a:t>
            </a:r>
          </a:p>
          <a:p>
            <a:pPr marL="0" indent="0">
              <a:buNone/>
            </a:pPr>
            <a:r>
              <a:rPr lang="en-IN" dirty="0"/>
              <a:t>    &lt;h1&gt;Hello World!&lt;/h1&gt;</a:t>
            </a:r>
          </a:p>
          <a:p>
            <a:pPr marL="0" indent="0">
              <a:buNone/>
            </a:pPr>
            <a:r>
              <a:rPr lang="en-IN" dirty="0"/>
              <a:t>    I have got a garden of  </a:t>
            </a:r>
          </a:p>
          <a:p>
            <a:pPr marL="0" indent="0">
              <a:buNone/>
            </a:pPr>
            <a:r>
              <a:rPr lang="en-IN" dirty="0"/>
              <a:t>    &lt;</a:t>
            </a:r>
            <a:r>
              <a:rPr lang="en-IN" dirty="0" err="1"/>
              <a:t>info:getData</a:t>
            </a:r>
            <a:r>
              <a:rPr lang="en-IN" dirty="0"/>
              <a:t>  operand1="10" operand2="5"/&gt; m&lt;sup&gt;2&lt;/sup&gt;.</a:t>
            </a:r>
          </a:p>
          <a:p>
            <a:pPr marL="0" indent="0">
              <a:buNone/>
            </a:pPr>
            <a:r>
              <a:rPr lang="en-IN" dirty="0"/>
              <a:t>&lt;/html&gt;</a:t>
            </a:r>
          </a:p>
        </p:txBody>
      </p:sp>
    </p:spTree>
    <p:extLst>
      <p:ext uri="{BB962C8B-B14F-4D97-AF65-F5344CB8AC3E}">
        <p14:creationId xmlns:p14="http://schemas.microsoft.com/office/powerpoint/2010/main" val="373147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0217F-5F6A-479D-B078-1CAA772CE35B}"/>
              </a:ext>
            </a:extLst>
          </p:cNvPr>
          <p:cNvSpPr>
            <a:spLocks noGrp="1"/>
          </p:cNvSpPr>
          <p:nvPr>
            <p:ph type="title"/>
          </p:nvPr>
        </p:nvSpPr>
        <p:spPr>
          <a:xfrm>
            <a:off x="1333502" y="609600"/>
            <a:ext cx="8596668" cy="1320800"/>
          </a:xfrm>
        </p:spPr>
        <p:txBody>
          <a:bodyPr>
            <a:normAutofit/>
          </a:bodyPr>
          <a:lstStyle/>
          <a:p>
            <a:r>
              <a:rPr lang="en-US" dirty="0"/>
              <a:t>JSP Scripting Elements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5A4AE6-B62E-44DE-A428-8CA896372A51}"/>
              </a:ext>
            </a:extLst>
          </p:cNvPr>
          <p:cNvSpPr>
            <a:spLocks noGrp="1"/>
          </p:cNvSpPr>
          <p:nvPr>
            <p:ph idx="1"/>
          </p:nvPr>
        </p:nvSpPr>
        <p:spPr>
          <a:xfrm>
            <a:off x="1333502" y="2160589"/>
            <a:ext cx="8596668" cy="3880773"/>
          </a:xfrm>
        </p:spPr>
        <p:txBody>
          <a:bodyPr vert="horz" lIns="91440" tIns="45720" rIns="91440" bIns="45720" rtlCol="0" anchor="t">
            <a:normAutofit/>
          </a:bodyPr>
          <a:lstStyle/>
          <a:p>
            <a:pPr algn="just"/>
            <a:r>
              <a:rPr lang="en-US" dirty="0">
                <a:ea typeface="+mn-lt"/>
                <a:cs typeface="+mn-lt"/>
              </a:rPr>
              <a:t>JSP scripting elements are one of the most vital elements of a JSP code. </a:t>
            </a:r>
          </a:p>
          <a:p>
            <a:pPr algn="just"/>
            <a:r>
              <a:rPr lang="en-US" dirty="0">
                <a:ea typeface="+mn-lt"/>
                <a:cs typeface="+mn-lt"/>
              </a:rPr>
              <a:t>These &lt;% %&gt; tags contain JSP scripting elements. </a:t>
            </a:r>
          </a:p>
          <a:p>
            <a:pPr algn="just"/>
            <a:r>
              <a:rPr lang="en-US" dirty="0">
                <a:ea typeface="+mn-lt"/>
                <a:cs typeface="+mn-lt"/>
              </a:rPr>
              <a:t>Only this code will convert to Java code. Code other than this is plain or HTML text.</a:t>
            </a:r>
          </a:p>
          <a:p>
            <a:pPr algn="just"/>
            <a:r>
              <a:rPr lang="en-US" dirty="0">
                <a:ea typeface="+mn-lt"/>
                <a:cs typeface="+mn-lt"/>
              </a:rPr>
              <a:t>The scripting elements thus help to embed java code to the HTML, CSS, JavaScript code</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447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663D-F917-86E8-ECA9-5C0C75D6C781}"/>
              </a:ext>
            </a:extLst>
          </p:cNvPr>
          <p:cNvSpPr>
            <a:spLocks noGrp="1"/>
          </p:cNvSpPr>
          <p:nvPr>
            <p:ph type="title"/>
          </p:nvPr>
        </p:nvSpPr>
        <p:spPr>
          <a:xfrm>
            <a:off x="1188322" y="2653553"/>
            <a:ext cx="8596668" cy="1320800"/>
          </a:xfrm>
        </p:spPr>
        <p:txBody>
          <a:bodyPr/>
          <a:lstStyle/>
          <a:p>
            <a:pPr algn="ctr"/>
            <a:r>
              <a:rPr lang="en-US" dirty="0"/>
              <a:t/>
            </a:r>
            <a:br>
              <a:rPr lang="en-US" dirty="0"/>
            </a:br>
            <a:r>
              <a:rPr lang="en-US" dirty="0"/>
              <a:t>JSP Implicit Objects</a:t>
            </a:r>
            <a:endParaRPr lang="en-IN" dirty="0"/>
          </a:p>
        </p:txBody>
      </p:sp>
    </p:spTree>
    <p:extLst>
      <p:ext uri="{BB962C8B-B14F-4D97-AF65-F5344CB8AC3E}">
        <p14:creationId xmlns:p14="http://schemas.microsoft.com/office/powerpoint/2010/main" val="975191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7DF0-9FDD-5046-B87E-0CE68D010C25}"/>
              </a:ext>
            </a:extLst>
          </p:cNvPr>
          <p:cNvSpPr>
            <a:spLocks noGrp="1"/>
          </p:cNvSpPr>
          <p:nvPr>
            <p:ph type="title"/>
          </p:nvPr>
        </p:nvSpPr>
        <p:spPr/>
        <p:txBody>
          <a:bodyPr/>
          <a:lstStyle/>
          <a:p>
            <a:r>
              <a:rPr lang="en-US" dirty="0"/>
              <a:t>JSP Implicit Objects</a:t>
            </a:r>
            <a:endParaRPr lang="en-IN" dirty="0"/>
          </a:p>
        </p:txBody>
      </p:sp>
      <p:sp>
        <p:nvSpPr>
          <p:cNvPr id="3" name="Content Placeholder 2">
            <a:extLst>
              <a:ext uri="{FF2B5EF4-FFF2-40B4-BE49-F238E27FC236}">
                <a16:creationId xmlns:a16="http://schemas.microsoft.com/office/drawing/2014/main" id="{13E54BD9-C1EB-CE1D-5052-49473161E8E0}"/>
              </a:ext>
            </a:extLst>
          </p:cNvPr>
          <p:cNvSpPr>
            <a:spLocks noGrp="1"/>
          </p:cNvSpPr>
          <p:nvPr>
            <p:ph idx="1"/>
          </p:nvPr>
        </p:nvSpPr>
        <p:spPr>
          <a:xfrm>
            <a:off x="677334" y="1930400"/>
            <a:ext cx="8596668" cy="4736997"/>
          </a:xfrm>
        </p:spPr>
        <p:txBody>
          <a:bodyPr/>
          <a:lstStyle/>
          <a:p>
            <a:pPr algn="just"/>
            <a:r>
              <a:rPr lang="en-US" dirty="0"/>
              <a:t>These Objects are the Java objects that the JSP Container makes available to the developers in each page and the developer can call them directly without being explicitly declared. </a:t>
            </a:r>
          </a:p>
          <a:p>
            <a:pPr algn="just"/>
            <a:r>
              <a:rPr lang="en-US" dirty="0"/>
              <a:t>JSP Implicit Objects are also called pre-defined variables.</a:t>
            </a:r>
          </a:p>
          <a:p>
            <a:pPr algn="just"/>
            <a:r>
              <a:rPr lang="en-IN" dirty="0"/>
              <a:t>JSP supports 9 implicit objects</a:t>
            </a:r>
          </a:p>
        </p:txBody>
      </p:sp>
    </p:spTree>
    <p:extLst>
      <p:ext uri="{BB962C8B-B14F-4D97-AF65-F5344CB8AC3E}">
        <p14:creationId xmlns:p14="http://schemas.microsoft.com/office/powerpoint/2010/main" val="92778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B57F-C7C6-88CE-2122-7A0E5D92A93A}"/>
              </a:ext>
            </a:extLst>
          </p:cNvPr>
          <p:cNvSpPr>
            <a:spLocks noGrp="1"/>
          </p:cNvSpPr>
          <p:nvPr>
            <p:ph type="title"/>
          </p:nvPr>
        </p:nvSpPr>
        <p:spPr/>
        <p:txBody>
          <a:bodyPr/>
          <a:lstStyle/>
          <a:p>
            <a:r>
              <a:rPr lang="en-US" dirty="0"/>
              <a:t>JSP Implicit Objects</a:t>
            </a:r>
            <a:endParaRPr lang="en-IN" dirty="0"/>
          </a:p>
        </p:txBody>
      </p:sp>
      <p:sp>
        <p:nvSpPr>
          <p:cNvPr id="3" name="Content Placeholder 2">
            <a:extLst>
              <a:ext uri="{FF2B5EF4-FFF2-40B4-BE49-F238E27FC236}">
                <a16:creationId xmlns:a16="http://schemas.microsoft.com/office/drawing/2014/main" id="{9699ECCB-3148-F86A-D42E-EA100354C744}"/>
              </a:ext>
            </a:extLst>
          </p:cNvPr>
          <p:cNvSpPr>
            <a:spLocks noGrp="1"/>
          </p:cNvSpPr>
          <p:nvPr>
            <p:ph idx="1"/>
          </p:nvPr>
        </p:nvSpPr>
        <p:spPr>
          <a:xfrm>
            <a:off x="677333" y="1425388"/>
            <a:ext cx="8762501" cy="5271247"/>
          </a:xfrm>
        </p:spPr>
        <p:txBody>
          <a:bodyPr>
            <a:normAutofit/>
          </a:bodyPr>
          <a:lstStyle/>
          <a:p>
            <a:pPr algn="just"/>
            <a:r>
              <a:rPr lang="en-US" dirty="0"/>
              <a:t>request</a:t>
            </a:r>
          </a:p>
          <a:p>
            <a:pPr lvl="1" algn="just"/>
            <a:r>
              <a:rPr lang="en-US" sz="1800" dirty="0"/>
              <a:t>This is the </a:t>
            </a:r>
            <a:r>
              <a:rPr lang="en-US" sz="1800" dirty="0" err="1"/>
              <a:t>HttpServletRequest</a:t>
            </a:r>
            <a:r>
              <a:rPr lang="en-US" sz="1800" dirty="0"/>
              <a:t> object associated with the request</a:t>
            </a:r>
          </a:p>
          <a:p>
            <a:pPr algn="just"/>
            <a:r>
              <a:rPr lang="en-US" dirty="0"/>
              <a:t>response</a:t>
            </a:r>
          </a:p>
          <a:p>
            <a:pPr lvl="1" algn="just"/>
            <a:r>
              <a:rPr lang="en-US" sz="1800" dirty="0"/>
              <a:t>This is the </a:t>
            </a:r>
            <a:r>
              <a:rPr lang="en-US" sz="1800" dirty="0" err="1"/>
              <a:t>HttpServletResponse</a:t>
            </a:r>
            <a:r>
              <a:rPr lang="en-US" sz="1800" dirty="0"/>
              <a:t> object associated with the response to the client.</a:t>
            </a:r>
          </a:p>
          <a:p>
            <a:pPr algn="just"/>
            <a:r>
              <a:rPr lang="en-US" dirty="0"/>
              <a:t>out</a:t>
            </a:r>
          </a:p>
          <a:p>
            <a:pPr lvl="1" algn="just"/>
            <a:r>
              <a:rPr lang="en-US" sz="1800" dirty="0"/>
              <a:t>This is the </a:t>
            </a:r>
            <a:r>
              <a:rPr lang="en-US" sz="1800" dirty="0" err="1"/>
              <a:t>PrintWriter</a:t>
            </a:r>
            <a:r>
              <a:rPr lang="en-US" sz="1800" dirty="0"/>
              <a:t> object used to send output to the client.</a:t>
            </a:r>
          </a:p>
          <a:p>
            <a:pPr algn="just"/>
            <a:r>
              <a:rPr lang="en-US" dirty="0"/>
              <a:t>session</a:t>
            </a:r>
          </a:p>
          <a:p>
            <a:pPr lvl="1" algn="just"/>
            <a:r>
              <a:rPr lang="en-US" sz="1800" dirty="0"/>
              <a:t>This is the </a:t>
            </a:r>
            <a:r>
              <a:rPr lang="en-US" sz="1800" dirty="0" err="1"/>
              <a:t>HttpSession</a:t>
            </a:r>
            <a:r>
              <a:rPr lang="en-US" sz="1800" dirty="0"/>
              <a:t> object associated with the request.</a:t>
            </a:r>
          </a:p>
          <a:p>
            <a:pPr algn="just"/>
            <a:r>
              <a:rPr lang="en-US" b="1" i="0" dirty="0">
                <a:solidFill>
                  <a:srgbClr val="000000"/>
                </a:solidFill>
                <a:effectLst/>
              </a:rPr>
              <a:t>config</a:t>
            </a:r>
            <a:endParaRPr lang="en-US" b="0" i="0" dirty="0">
              <a:solidFill>
                <a:srgbClr val="000000"/>
              </a:solidFill>
              <a:effectLst/>
            </a:endParaRPr>
          </a:p>
          <a:p>
            <a:pPr lvl="1" algn="just"/>
            <a:r>
              <a:rPr lang="en-US" sz="1800" b="0" i="0" dirty="0">
                <a:solidFill>
                  <a:srgbClr val="000000"/>
                </a:solidFill>
                <a:effectLst/>
              </a:rPr>
              <a:t>This is the </a:t>
            </a:r>
            <a:r>
              <a:rPr lang="en-US" sz="1800" b="1" i="0" dirty="0" err="1">
                <a:solidFill>
                  <a:srgbClr val="000000"/>
                </a:solidFill>
                <a:effectLst/>
              </a:rPr>
              <a:t>ServletConfig</a:t>
            </a:r>
            <a:r>
              <a:rPr lang="en-US" sz="1800" b="0" i="0" dirty="0">
                <a:solidFill>
                  <a:srgbClr val="000000"/>
                </a:solidFill>
                <a:effectLst/>
              </a:rPr>
              <a:t> object associated with the page.</a:t>
            </a:r>
          </a:p>
          <a:p>
            <a:endParaRPr lang="en-IN" dirty="0"/>
          </a:p>
        </p:txBody>
      </p:sp>
    </p:spTree>
    <p:extLst>
      <p:ext uri="{BB962C8B-B14F-4D97-AF65-F5344CB8AC3E}">
        <p14:creationId xmlns:p14="http://schemas.microsoft.com/office/powerpoint/2010/main" val="1083079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E3BE-E355-4BA1-580E-F5FF28843475}"/>
              </a:ext>
            </a:extLst>
          </p:cNvPr>
          <p:cNvSpPr>
            <a:spLocks noGrp="1"/>
          </p:cNvSpPr>
          <p:nvPr>
            <p:ph type="title"/>
          </p:nvPr>
        </p:nvSpPr>
        <p:spPr/>
        <p:txBody>
          <a:bodyPr/>
          <a:lstStyle/>
          <a:p>
            <a:r>
              <a:rPr lang="en-US" dirty="0"/>
              <a:t>JSP Implicit Objects</a:t>
            </a:r>
            <a:endParaRPr lang="en-IN" dirty="0"/>
          </a:p>
        </p:txBody>
      </p:sp>
      <p:sp>
        <p:nvSpPr>
          <p:cNvPr id="3" name="Content Placeholder 2">
            <a:extLst>
              <a:ext uri="{FF2B5EF4-FFF2-40B4-BE49-F238E27FC236}">
                <a16:creationId xmlns:a16="http://schemas.microsoft.com/office/drawing/2014/main" id="{DBC2276E-DACC-5929-A954-B5016ADCA7F3}"/>
              </a:ext>
            </a:extLst>
          </p:cNvPr>
          <p:cNvSpPr>
            <a:spLocks noGrp="1"/>
          </p:cNvSpPr>
          <p:nvPr>
            <p:ph idx="1"/>
          </p:nvPr>
        </p:nvSpPr>
        <p:spPr>
          <a:xfrm>
            <a:off x="677333" y="1237129"/>
            <a:ext cx="8708713" cy="5378824"/>
          </a:xfrm>
        </p:spPr>
        <p:txBody>
          <a:bodyPr>
            <a:normAutofit/>
          </a:bodyPr>
          <a:lstStyle/>
          <a:p>
            <a:r>
              <a:rPr lang="en-US" dirty="0"/>
              <a:t>application</a:t>
            </a:r>
          </a:p>
          <a:p>
            <a:pPr lvl="1"/>
            <a:r>
              <a:rPr lang="en-US" dirty="0"/>
              <a:t>This is the </a:t>
            </a:r>
            <a:r>
              <a:rPr lang="en-US" dirty="0" err="1"/>
              <a:t>ServletContext</a:t>
            </a:r>
            <a:r>
              <a:rPr lang="en-US" dirty="0"/>
              <a:t> object associated with the application context.</a:t>
            </a:r>
          </a:p>
          <a:p>
            <a:r>
              <a:rPr lang="en-US" dirty="0" err="1"/>
              <a:t>pageContext</a:t>
            </a:r>
            <a:endParaRPr lang="en-US" dirty="0"/>
          </a:p>
          <a:p>
            <a:pPr lvl="1"/>
            <a:r>
              <a:rPr lang="en-US" dirty="0"/>
              <a:t>This encapsulates use of server-specific features like higher performance </a:t>
            </a:r>
            <a:r>
              <a:rPr lang="en-US" dirty="0" err="1"/>
              <a:t>JspWriters</a:t>
            </a:r>
            <a:r>
              <a:rPr lang="en-US" dirty="0"/>
              <a:t>.</a:t>
            </a:r>
          </a:p>
          <a:p>
            <a:r>
              <a:rPr lang="en-US" dirty="0"/>
              <a:t>page</a:t>
            </a:r>
          </a:p>
          <a:p>
            <a:pPr lvl="1"/>
            <a:r>
              <a:rPr lang="en-US" dirty="0"/>
              <a:t>This is simply a synonym for this, and is used to call the methods defined by the translated servlet class.</a:t>
            </a:r>
          </a:p>
          <a:p>
            <a:r>
              <a:rPr lang="en-US" dirty="0"/>
              <a:t>Exception</a:t>
            </a:r>
          </a:p>
          <a:p>
            <a:pPr lvl="1"/>
            <a:r>
              <a:rPr lang="en-US" dirty="0"/>
              <a:t>The Exception object allows the exception data to be accessed by designated JSP.</a:t>
            </a:r>
            <a:endParaRPr lang="en-IN" dirty="0"/>
          </a:p>
        </p:txBody>
      </p:sp>
    </p:spTree>
    <p:extLst>
      <p:ext uri="{BB962C8B-B14F-4D97-AF65-F5344CB8AC3E}">
        <p14:creationId xmlns:p14="http://schemas.microsoft.com/office/powerpoint/2010/main" val="172969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39EE-B48A-CCBE-28AD-1E6F7B27A655}"/>
              </a:ext>
            </a:extLst>
          </p:cNvPr>
          <p:cNvSpPr>
            <a:spLocks noGrp="1"/>
          </p:cNvSpPr>
          <p:nvPr>
            <p:ph type="title"/>
          </p:nvPr>
        </p:nvSpPr>
        <p:spPr>
          <a:xfrm>
            <a:off x="569758" y="0"/>
            <a:ext cx="8596668" cy="1264025"/>
          </a:xfrm>
        </p:spPr>
        <p:txBody>
          <a:bodyPr>
            <a:normAutofit/>
          </a:bodyPr>
          <a:lstStyle/>
          <a:p>
            <a:r>
              <a:rPr lang="en-US" dirty="0"/>
              <a:t>Example of JSP Implicit Object(Session management(Index.html)</a:t>
            </a:r>
            <a:endParaRPr lang="en-IN" dirty="0"/>
          </a:p>
        </p:txBody>
      </p:sp>
      <p:sp>
        <p:nvSpPr>
          <p:cNvPr id="3" name="Content Placeholder 2">
            <a:extLst>
              <a:ext uri="{FF2B5EF4-FFF2-40B4-BE49-F238E27FC236}">
                <a16:creationId xmlns:a16="http://schemas.microsoft.com/office/drawing/2014/main" id="{940866A3-741E-5883-6E28-CDB6AFAA75EE}"/>
              </a:ext>
            </a:extLst>
          </p:cNvPr>
          <p:cNvSpPr>
            <a:spLocks noGrp="1"/>
          </p:cNvSpPr>
          <p:nvPr>
            <p:ph idx="1"/>
          </p:nvPr>
        </p:nvSpPr>
        <p:spPr>
          <a:xfrm>
            <a:off x="677334" y="1264025"/>
            <a:ext cx="8596668" cy="4777338"/>
          </a:xfrm>
        </p:spPr>
        <p:txBody>
          <a:bodyPr>
            <a:normAutofit fontScale="92500" lnSpcReduction="10000"/>
          </a:bodyPr>
          <a:lstStyle/>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title</a:t>
            </a:r>
            <a:r>
              <a:rPr lang="en-IN" sz="1800" dirty="0">
                <a:solidFill>
                  <a:srgbClr val="008080"/>
                </a:solidFill>
                <a:latin typeface="Courier New" panose="02070309020205020404" pitchFamily="49" charset="0"/>
              </a:rPr>
              <a:t>&gt;</a:t>
            </a:r>
            <a:r>
              <a:rPr lang="en-IN" sz="1800" u="sng" dirty="0">
                <a:solidFill>
                  <a:srgbClr val="000000"/>
                </a:solidFill>
                <a:latin typeface="Courier New" panose="02070309020205020404" pitchFamily="49" charset="0"/>
              </a:rPr>
              <a:t>Config</a:t>
            </a:r>
            <a:r>
              <a:rPr lang="en-IN" sz="1800" u="sng" dirty="0">
                <a:solidFill>
                  <a:srgbClr val="008080"/>
                </a:solidFill>
                <a:latin typeface="Courier New" panose="02070309020205020404" pitchFamily="49" charset="0"/>
              </a:rPr>
              <a:t>&lt;/</a:t>
            </a:r>
            <a:r>
              <a:rPr lang="en-IN" sz="1800" u="sng" dirty="0">
                <a:solidFill>
                  <a:srgbClr val="3F7F7F"/>
                </a:solidFill>
                <a:latin typeface="Courier New" panose="02070309020205020404" pitchFamily="49" charset="0"/>
              </a:rPr>
              <a:t>title</a:t>
            </a:r>
            <a:r>
              <a:rPr lang="en-IN" sz="1800" u="sng"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form </a:t>
            </a:r>
            <a:r>
              <a:rPr lang="en-IN" sz="1800" dirty="0">
                <a:solidFill>
                  <a:srgbClr val="7F007F"/>
                </a:solidFill>
                <a:latin typeface="Courier New" panose="02070309020205020404" pitchFamily="49" charset="0"/>
              </a:rPr>
              <a:t>action</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a:t>
            </a:r>
            <a:r>
              <a:rPr lang="en-IN" sz="1800" i="1" dirty="0" err="1">
                <a:solidFill>
                  <a:srgbClr val="2A00FF"/>
                </a:solidFill>
                <a:latin typeface="Courier New" panose="02070309020205020404" pitchFamily="49" charset="0"/>
              </a:rPr>
              <a:t>first.jsp</a:t>
            </a:r>
            <a:r>
              <a:rPr lang="en-IN" sz="1800" i="1" dirty="0">
                <a:solidFill>
                  <a:srgbClr val="2A00FF"/>
                </a:solidFill>
                <a:latin typeface="Courier New" panose="02070309020205020404" pitchFamily="49" charset="0"/>
              </a:rPr>
              <a:t>"</a:t>
            </a:r>
            <a:r>
              <a:rPr lang="en-IN" sz="1800" i="1" dirty="0">
                <a:solidFill>
                  <a:srgbClr val="008080"/>
                </a:solidFill>
                <a:latin typeface="Courier New" panose="02070309020205020404" pitchFamily="49" charset="0"/>
              </a:rPr>
              <a:t>&gt;</a:t>
            </a:r>
            <a:r>
              <a:rPr lang="en-IN" sz="1800" i="1" dirty="0">
                <a:solidFill>
                  <a:srgbClr val="000000"/>
                </a:solidFill>
                <a:latin typeface="Courier New" panose="02070309020205020404" pitchFamily="49" charset="0"/>
              </a:rPr>
              <a:t> </a:t>
            </a:r>
          </a:p>
          <a:p>
            <a:pPr algn="l"/>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"text" </a:t>
            </a:r>
            <a:r>
              <a:rPr lang="en-US" sz="1800" i="1" dirty="0">
                <a:solidFill>
                  <a:srgbClr val="7F007F"/>
                </a:solidFill>
                <a:latin typeface="Courier New" panose="02070309020205020404" pitchFamily="49" charset="0"/>
              </a:rPr>
              <a:t>name</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"username"</a:t>
            </a:r>
            <a:r>
              <a:rPr lang="en-US" sz="1800" i="1" dirty="0">
                <a:solidFill>
                  <a:srgbClr val="008080"/>
                </a:solidFill>
                <a:latin typeface="Courier New" panose="02070309020205020404" pitchFamily="49" charset="0"/>
              </a:rPr>
              <a:t>&gt;</a:t>
            </a:r>
            <a:r>
              <a:rPr lang="en-US" sz="1800" i="1" dirty="0">
                <a:solidFill>
                  <a:srgbClr val="000000"/>
                </a:solidFill>
                <a:latin typeface="Courier New" panose="02070309020205020404" pitchFamily="49" charset="0"/>
              </a:rPr>
              <a:t> </a:t>
            </a:r>
          </a:p>
          <a:p>
            <a:pPr algn="l"/>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"submit" </a:t>
            </a:r>
            <a:r>
              <a:rPr lang="en-US" sz="1800" i="1" dirty="0">
                <a:solidFill>
                  <a:srgbClr val="7F007F"/>
                </a:solidFill>
                <a:latin typeface="Courier New" panose="02070309020205020404" pitchFamily="49" charset="0"/>
              </a:rPr>
              <a:t>value</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"go"</a:t>
            </a:r>
            <a:r>
              <a:rPr lang="en-US" sz="1800" i="1" dirty="0">
                <a:solidFill>
                  <a:srgbClr val="008080"/>
                </a:solidFill>
                <a:latin typeface="Courier New" panose="02070309020205020404" pitchFamily="49" charset="0"/>
              </a:rPr>
              <a:t>&gt;&lt;</a:t>
            </a:r>
            <a:r>
              <a:rPr lang="en-US" sz="1800" i="1" dirty="0" err="1">
                <a:solidFill>
                  <a:srgbClr val="3F7F7F"/>
                </a:solidFill>
                <a:latin typeface="Courier New" panose="02070309020205020404" pitchFamily="49" charset="0"/>
              </a:rPr>
              <a:t>br</a:t>
            </a:r>
            <a:r>
              <a:rPr lang="en-US" sz="1800" i="1" dirty="0">
                <a:solidFill>
                  <a:srgbClr val="008080"/>
                </a:solidFill>
                <a:latin typeface="Courier New" panose="02070309020205020404" pitchFamily="49" charset="0"/>
              </a:rPr>
              <a:t>/&gt;</a:t>
            </a:r>
            <a:r>
              <a:rPr lang="en-US" sz="1800" i="1" dirty="0">
                <a:solidFill>
                  <a:srgbClr val="000000"/>
                </a:solidFill>
                <a:latin typeface="Courier New" panose="02070309020205020404" pitchFamily="49" charset="0"/>
              </a:rPr>
              <a:t> </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form</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555688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31D6-20BA-9089-2394-57301C4D20E4}"/>
              </a:ext>
            </a:extLst>
          </p:cNvPr>
          <p:cNvSpPr>
            <a:spLocks noGrp="1"/>
          </p:cNvSpPr>
          <p:nvPr>
            <p:ph type="title"/>
          </p:nvPr>
        </p:nvSpPr>
        <p:spPr>
          <a:xfrm>
            <a:off x="771463" y="246529"/>
            <a:ext cx="8695265" cy="1071284"/>
          </a:xfrm>
        </p:spPr>
        <p:txBody>
          <a:bodyPr>
            <a:normAutofit fontScale="90000"/>
          </a:bodyPr>
          <a:lstStyle/>
          <a:p>
            <a:r>
              <a:rPr lang="en-US" dirty="0"/>
              <a:t>Example of JSP Implicit Object (Session management)(</a:t>
            </a:r>
            <a:r>
              <a:rPr lang="en-US" dirty="0" err="1"/>
              <a:t>first.jsp</a:t>
            </a:r>
            <a:r>
              <a:rPr lang="en-US" dirty="0"/>
              <a:t>)</a:t>
            </a:r>
            <a:endParaRPr lang="en-IN" dirty="0"/>
          </a:p>
        </p:txBody>
      </p:sp>
      <p:sp>
        <p:nvSpPr>
          <p:cNvPr id="3" name="Content Placeholder 2">
            <a:extLst>
              <a:ext uri="{FF2B5EF4-FFF2-40B4-BE49-F238E27FC236}">
                <a16:creationId xmlns:a16="http://schemas.microsoft.com/office/drawing/2014/main" id="{47A1E90A-A3BC-0A0D-4D0C-19F3406D134D}"/>
              </a:ext>
            </a:extLst>
          </p:cNvPr>
          <p:cNvSpPr>
            <a:spLocks noGrp="1"/>
          </p:cNvSpPr>
          <p:nvPr>
            <p:ph idx="1"/>
          </p:nvPr>
        </p:nvSpPr>
        <p:spPr>
          <a:xfrm>
            <a:off x="677334" y="1317813"/>
            <a:ext cx="8596668" cy="4723550"/>
          </a:xfrm>
        </p:spPr>
        <p:txBody>
          <a:bodyPr>
            <a:normAutofit fontScale="85000" lnSpcReduction="20000"/>
          </a:bodyPr>
          <a:lstStyle/>
          <a:p>
            <a:pPr algn="l"/>
            <a:r>
              <a:rPr lang="fr-FR" sz="1800" dirty="0">
                <a:solidFill>
                  <a:srgbClr val="BF5F3F"/>
                </a:solidFill>
                <a:latin typeface="Courier New" panose="02070309020205020404" pitchFamily="49" charset="0"/>
              </a:rPr>
              <a:t>&lt;%@ </a:t>
            </a:r>
            <a:r>
              <a:rPr lang="fr-FR" sz="1800" dirty="0">
                <a:solidFill>
                  <a:srgbClr val="3F7F7F"/>
                </a:solidFill>
                <a:latin typeface="Courier New" panose="02070309020205020404" pitchFamily="49" charset="0"/>
              </a:rPr>
              <a:t>page </a:t>
            </a:r>
            <a:r>
              <a:rPr lang="fr-FR" sz="1800" dirty="0" err="1">
                <a:solidFill>
                  <a:srgbClr val="7F007F"/>
                </a:solidFill>
                <a:latin typeface="Courier New" panose="02070309020205020404" pitchFamily="49" charset="0"/>
              </a:rPr>
              <a:t>language</a:t>
            </a:r>
            <a:r>
              <a:rPr lang="fr-FR" sz="1800"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"java" </a:t>
            </a:r>
            <a:r>
              <a:rPr lang="fr-FR" sz="1800" i="1" dirty="0" err="1">
                <a:solidFill>
                  <a:srgbClr val="7F007F"/>
                </a:solidFill>
                <a:latin typeface="Courier New" panose="02070309020205020404" pitchFamily="49" charset="0"/>
              </a:rPr>
              <a:t>contentType</a:t>
            </a:r>
            <a:r>
              <a:rPr lang="fr-FR" sz="1800" i="1"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a:t>
            </a:r>
            <a:r>
              <a:rPr lang="fr-FR" sz="1800" i="1" dirty="0" err="1">
                <a:solidFill>
                  <a:srgbClr val="2A00FF"/>
                </a:solidFill>
                <a:latin typeface="Courier New" panose="02070309020205020404" pitchFamily="49" charset="0"/>
              </a:rPr>
              <a:t>text</a:t>
            </a:r>
            <a:r>
              <a:rPr lang="fr-FR" sz="1800" i="1" dirty="0">
                <a:solidFill>
                  <a:srgbClr val="2A00FF"/>
                </a:solidFill>
                <a:latin typeface="Courier New" panose="02070309020205020404" pitchFamily="49" charset="0"/>
              </a:rPr>
              <a:t>/html; </a:t>
            </a:r>
            <a:r>
              <a:rPr lang="fr-FR" sz="1800" i="1" dirty="0" err="1">
                <a:solidFill>
                  <a:srgbClr val="2A00FF"/>
                </a:solidFill>
                <a:latin typeface="Courier New" panose="02070309020205020404" pitchFamily="49" charset="0"/>
              </a:rPr>
              <a:t>charset</a:t>
            </a:r>
            <a:r>
              <a:rPr lang="fr-FR" sz="1800" i="1" dirty="0">
                <a:solidFill>
                  <a:srgbClr val="2A00FF"/>
                </a:solidFill>
                <a:latin typeface="Courier New" panose="02070309020205020404" pitchFamily="49" charset="0"/>
              </a:rPr>
              <a:t>=ISO-8859-1«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 &lt;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title</a:t>
            </a:r>
            <a:r>
              <a:rPr lang="en-IN" sz="1800" dirty="0">
                <a:solidFill>
                  <a:srgbClr val="008080"/>
                </a:solidFill>
                <a:latin typeface="Courier New" panose="02070309020205020404" pitchFamily="49" charset="0"/>
              </a:rPr>
              <a:t>&gt;</a:t>
            </a:r>
            <a:r>
              <a:rPr lang="en-IN" sz="1800" u="sng" dirty="0">
                <a:solidFill>
                  <a:srgbClr val="000000"/>
                </a:solidFill>
                <a:latin typeface="Courier New" panose="02070309020205020404" pitchFamily="49" charset="0"/>
              </a:rPr>
              <a:t>Config</a:t>
            </a:r>
            <a:r>
              <a:rPr lang="en-IN" sz="1800" u="sng" dirty="0">
                <a:solidFill>
                  <a:srgbClr val="008080"/>
                </a:solidFill>
                <a:latin typeface="Courier New" panose="02070309020205020404" pitchFamily="49" charset="0"/>
              </a:rPr>
              <a:t>&lt;/</a:t>
            </a:r>
            <a:r>
              <a:rPr lang="en-IN" sz="1800" u="sng" dirty="0">
                <a:solidFill>
                  <a:srgbClr val="3F7F7F"/>
                </a:solidFill>
                <a:latin typeface="Courier New" panose="02070309020205020404" pitchFamily="49" charset="0"/>
              </a:rPr>
              <a:t>title</a:t>
            </a:r>
            <a:r>
              <a:rPr lang="en-IN" sz="1800" u="sng" dirty="0">
                <a:solidFill>
                  <a:srgbClr val="008080"/>
                </a:solidFill>
                <a:latin typeface="Courier New" panose="02070309020205020404" pitchFamily="49" charset="0"/>
              </a:rPr>
              <a:t>&gt;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BF5F3F"/>
                </a:solidFill>
                <a:latin typeface="Courier New" panose="02070309020205020404" pitchFamily="49" charset="0"/>
              </a:rPr>
              <a:t>&lt;%</a:t>
            </a:r>
            <a:r>
              <a:rPr lang="en-IN" sz="1800" dirty="0">
                <a:solidFill>
                  <a:srgbClr val="000000"/>
                </a:solidFill>
                <a:latin typeface="Courier New" panose="02070309020205020404" pitchFamily="49" charset="0"/>
              </a:rPr>
              <a:t>  </a:t>
            </a:r>
          </a:p>
          <a:p>
            <a:pPr algn="l"/>
            <a:r>
              <a:rPr lang="en-IN" sz="1800" dirty="0">
                <a:solidFill>
                  <a:srgbClr val="000000"/>
                </a:solidFill>
                <a:latin typeface="Courier New" panose="02070309020205020404" pitchFamily="49" charset="0"/>
              </a:rPr>
              <a:t>String </a:t>
            </a:r>
            <a:r>
              <a:rPr lang="en-IN" sz="1800" dirty="0" err="1">
                <a:solidFill>
                  <a:srgbClr val="000000"/>
                </a:solidFill>
                <a:latin typeface="Courier New" panose="02070309020205020404" pitchFamily="49" charset="0"/>
              </a:rPr>
              <a:t>myname</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request.getParameter</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"username"</a:t>
            </a:r>
            <a:r>
              <a:rPr lang="en-IN" sz="1800" dirty="0">
                <a:solidFill>
                  <a:srgbClr val="000000"/>
                </a:solidFill>
                <a:latin typeface="Courier New" panose="02070309020205020404" pitchFamily="49" charset="0"/>
              </a:rPr>
              <a:t>); </a:t>
            </a:r>
          </a:p>
          <a:p>
            <a:pPr algn="l"/>
            <a:r>
              <a:rPr lang="en-IN" sz="1800" dirty="0" err="1">
                <a:solidFill>
                  <a:srgbClr val="000000"/>
                </a:solidFill>
                <a:latin typeface="Courier New" panose="02070309020205020404" pitchFamily="49" charset="0"/>
              </a:rPr>
              <a:t>out.println</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"Welcome "</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myname</a:t>
            </a:r>
            <a:r>
              <a:rPr lang="en-IN" sz="1800" dirty="0">
                <a:solidFill>
                  <a:srgbClr val="000000"/>
                </a:solidFill>
                <a:latin typeface="Courier New" panose="02070309020205020404" pitchFamily="49" charset="0"/>
              </a:rPr>
              <a:t>); </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session.setAttribute</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"user"</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myname</a:t>
            </a:r>
            <a:r>
              <a:rPr lang="en-IN" sz="1800" dirty="0">
                <a:solidFill>
                  <a:srgbClr val="000000"/>
                </a:solidFill>
                <a:latin typeface="Courier New" panose="02070309020205020404" pitchFamily="49" charset="0"/>
              </a:rPr>
              <a:t>);  </a:t>
            </a:r>
            <a:r>
              <a:rPr lang="en-IN" sz="1800" dirty="0">
                <a:solidFill>
                  <a:srgbClr val="BF5F3F"/>
                </a:solidFill>
                <a:latin typeface="Courier New" panose="02070309020205020404" pitchFamily="49" charset="0"/>
              </a:rPr>
              <a:t>%&gt;</a:t>
            </a:r>
          </a:p>
          <a:p>
            <a:pPr algn="l"/>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br</a:t>
            </a:r>
            <a:r>
              <a:rPr lang="en-IN" sz="1800" dirty="0">
                <a:solidFill>
                  <a:srgbClr val="008080"/>
                </a:solidFill>
                <a:latin typeface="Courier New" panose="02070309020205020404" pitchFamily="49" charset="0"/>
              </a:rPr>
              <a:t>&gt;</a:t>
            </a:r>
          </a:p>
          <a:p>
            <a:pPr algn="l"/>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a </a:t>
            </a:r>
            <a:r>
              <a:rPr lang="en-IN" sz="1800" dirty="0" err="1">
                <a:solidFill>
                  <a:srgbClr val="7F007F"/>
                </a:solidFill>
                <a:latin typeface="Courier New" panose="02070309020205020404" pitchFamily="49" charset="0"/>
              </a:rPr>
              <a:t>href</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a:t>
            </a:r>
            <a:r>
              <a:rPr lang="en-IN" sz="1800" i="1" dirty="0" err="1">
                <a:solidFill>
                  <a:srgbClr val="2A00FF"/>
                </a:solidFill>
                <a:latin typeface="Courier New" panose="02070309020205020404" pitchFamily="49" charset="0"/>
              </a:rPr>
              <a:t>second.jsp</a:t>
            </a:r>
            <a:r>
              <a:rPr lang="en-IN" sz="1800" i="1" dirty="0">
                <a:solidFill>
                  <a:srgbClr val="2A00FF"/>
                </a:solidFill>
                <a:latin typeface="Courier New" panose="02070309020205020404" pitchFamily="49" charset="0"/>
              </a:rPr>
              <a:t>"</a:t>
            </a:r>
            <a:r>
              <a:rPr lang="en-IN" sz="1800" i="1" dirty="0">
                <a:solidFill>
                  <a:srgbClr val="008080"/>
                </a:solidFill>
                <a:latin typeface="Courier New" panose="02070309020205020404" pitchFamily="49" charset="0"/>
              </a:rPr>
              <a:t>&gt;</a:t>
            </a:r>
            <a:r>
              <a:rPr lang="en-IN" sz="1800" i="1" dirty="0">
                <a:solidFill>
                  <a:srgbClr val="000000"/>
                </a:solidFill>
                <a:latin typeface="Courier New" panose="02070309020205020404" pitchFamily="49" charset="0"/>
              </a:rPr>
              <a:t>second </a:t>
            </a:r>
            <a:r>
              <a:rPr lang="en-IN" sz="1800" i="1" u="sng" dirty="0" err="1">
                <a:solidFill>
                  <a:srgbClr val="000000"/>
                </a:solidFill>
                <a:latin typeface="Courier New" panose="02070309020205020404" pitchFamily="49" charset="0"/>
              </a:rPr>
              <a:t>jsp</a:t>
            </a:r>
            <a:r>
              <a:rPr lang="en-IN" sz="1800" i="1" u="sng" dirty="0">
                <a:solidFill>
                  <a:srgbClr val="000000"/>
                </a:solidFill>
                <a:latin typeface="Courier New" panose="02070309020205020404" pitchFamily="49" charset="0"/>
              </a:rPr>
              <a:t> page</a:t>
            </a:r>
            <a:r>
              <a:rPr lang="en-IN" sz="1800" i="1" u="sng" dirty="0">
                <a:solidFill>
                  <a:srgbClr val="008080"/>
                </a:solidFill>
                <a:latin typeface="Courier New" panose="02070309020205020404" pitchFamily="49" charset="0"/>
              </a:rPr>
              <a:t>&lt;/</a:t>
            </a:r>
            <a:r>
              <a:rPr lang="en-IN" sz="1800" i="1" u="sng" dirty="0">
                <a:solidFill>
                  <a:srgbClr val="3F7F7F"/>
                </a:solidFill>
                <a:latin typeface="Courier New" panose="02070309020205020404" pitchFamily="49" charset="0"/>
              </a:rPr>
              <a:t>a</a:t>
            </a:r>
            <a:r>
              <a:rPr lang="en-IN" sz="1800" i="1" u="sng" dirty="0">
                <a:solidFill>
                  <a:srgbClr val="008080"/>
                </a:solidFill>
                <a:latin typeface="Courier New" panose="02070309020205020404" pitchFamily="49" charset="0"/>
              </a:rPr>
              <a:t>&gt;</a:t>
            </a:r>
            <a:r>
              <a:rPr lang="en-IN" sz="1800" i="1" u="sng" dirty="0">
                <a:solidFill>
                  <a:srgbClr val="000000"/>
                </a:solidFill>
                <a:latin typeface="Courier New" panose="02070309020205020404" pitchFamily="49" charset="0"/>
              </a:rPr>
              <a:t> </a:t>
            </a:r>
            <a:endParaRPr lang="en-IN" sz="1800" dirty="0">
              <a:latin typeface="Courier New" panose="02070309020205020404" pitchFamily="49" charset="0"/>
            </a:endParaRP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348256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6422-CF0D-1A31-7F58-114A81E8CDD8}"/>
              </a:ext>
            </a:extLst>
          </p:cNvPr>
          <p:cNvSpPr>
            <a:spLocks noGrp="1"/>
          </p:cNvSpPr>
          <p:nvPr>
            <p:ph type="title"/>
          </p:nvPr>
        </p:nvSpPr>
        <p:spPr>
          <a:xfrm>
            <a:off x="677334" y="121873"/>
            <a:ext cx="10214784" cy="994233"/>
          </a:xfrm>
        </p:spPr>
        <p:txBody>
          <a:bodyPr>
            <a:normAutofit fontScale="90000"/>
          </a:bodyPr>
          <a:lstStyle/>
          <a:p>
            <a:r>
              <a:rPr lang="en-US" dirty="0"/>
              <a:t>Example of JSP Implicit Object Session management(</a:t>
            </a:r>
            <a:r>
              <a:rPr lang="en-US" dirty="0" err="1"/>
              <a:t>second.jsp</a:t>
            </a:r>
            <a:r>
              <a:rPr lang="en-US" dirty="0"/>
              <a:t>)</a:t>
            </a:r>
            <a:endParaRPr lang="en-IN" dirty="0"/>
          </a:p>
        </p:txBody>
      </p:sp>
      <p:sp>
        <p:nvSpPr>
          <p:cNvPr id="3" name="Content Placeholder 2">
            <a:extLst>
              <a:ext uri="{FF2B5EF4-FFF2-40B4-BE49-F238E27FC236}">
                <a16:creationId xmlns:a16="http://schemas.microsoft.com/office/drawing/2014/main" id="{9C9D0FD7-3117-9C0A-2ED1-D17B326E2078}"/>
              </a:ext>
            </a:extLst>
          </p:cNvPr>
          <p:cNvSpPr>
            <a:spLocks noGrp="1"/>
          </p:cNvSpPr>
          <p:nvPr>
            <p:ph idx="1"/>
          </p:nvPr>
        </p:nvSpPr>
        <p:spPr>
          <a:xfrm>
            <a:off x="677334" y="1196788"/>
            <a:ext cx="8596668" cy="5019386"/>
          </a:xfrm>
        </p:spPr>
        <p:txBody>
          <a:bodyPr>
            <a:normAutofit fontScale="92500" lnSpcReduction="10000"/>
          </a:bodyPr>
          <a:lstStyle/>
          <a:p>
            <a:pPr algn="l"/>
            <a:r>
              <a:rPr lang="fr-FR" sz="1800" dirty="0">
                <a:solidFill>
                  <a:srgbClr val="BF5F3F"/>
                </a:solidFill>
                <a:latin typeface="Courier New" panose="02070309020205020404" pitchFamily="49" charset="0"/>
              </a:rPr>
              <a:t>&lt;%@ </a:t>
            </a:r>
            <a:r>
              <a:rPr lang="fr-FR" sz="1800" dirty="0">
                <a:solidFill>
                  <a:srgbClr val="3F7F7F"/>
                </a:solidFill>
                <a:latin typeface="Courier New" panose="02070309020205020404" pitchFamily="49" charset="0"/>
              </a:rPr>
              <a:t>page </a:t>
            </a:r>
            <a:r>
              <a:rPr lang="fr-FR" sz="1800" dirty="0" err="1">
                <a:solidFill>
                  <a:srgbClr val="7F007F"/>
                </a:solidFill>
                <a:latin typeface="Courier New" panose="02070309020205020404" pitchFamily="49" charset="0"/>
              </a:rPr>
              <a:t>language</a:t>
            </a:r>
            <a:r>
              <a:rPr lang="fr-FR" sz="1800"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"java" </a:t>
            </a:r>
            <a:r>
              <a:rPr lang="fr-FR" sz="1800" i="1" dirty="0" err="1">
                <a:solidFill>
                  <a:srgbClr val="7F007F"/>
                </a:solidFill>
                <a:latin typeface="Courier New" panose="02070309020205020404" pitchFamily="49" charset="0"/>
              </a:rPr>
              <a:t>contentType</a:t>
            </a:r>
            <a:r>
              <a:rPr lang="fr-FR" sz="1800" i="1"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a:t>
            </a:r>
            <a:r>
              <a:rPr lang="fr-FR" sz="1800" i="1" dirty="0" err="1">
                <a:solidFill>
                  <a:srgbClr val="2A00FF"/>
                </a:solidFill>
                <a:latin typeface="Courier New" panose="02070309020205020404" pitchFamily="49" charset="0"/>
              </a:rPr>
              <a:t>text</a:t>
            </a:r>
            <a:r>
              <a:rPr lang="fr-FR" sz="1800" i="1" dirty="0">
                <a:solidFill>
                  <a:srgbClr val="2A00FF"/>
                </a:solidFill>
                <a:latin typeface="Courier New" panose="02070309020205020404" pitchFamily="49" charset="0"/>
              </a:rPr>
              <a:t>/html; </a:t>
            </a:r>
            <a:r>
              <a:rPr lang="fr-FR" sz="1800" i="1" dirty="0" err="1">
                <a:solidFill>
                  <a:srgbClr val="2A00FF"/>
                </a:solidFill>
                <a:latin typeface="Courier New" panose="02070309020205020404" pitchFamily="49" charset="0"/>
              </a:rPr>
              <a:t>charset</a:t>
            </a:r>
            <a:r>
              <a:rPr lang="fr-FR" sz="1800" i="1" dirty="0">
                <a:solidFill>
                  <a:srgbClr val="2A00FF"/>
                </a:solidFill>
                <a:latin typeface="Courier New" panose="02070309020205020404" pitchFamily="49" charset="0"/>
              </a:rPr>
              <a:t>=ISO-8859-1«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title</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Config</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title</a:t>
            </a:r>
            <a:r>
              <a:rPr lang="en-US"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BF5F3F"/>
                </a:solidFill>
                <a:latin typeface="Courier New" panose="02070309020205020404" pitchFamily="49" charset="0"/>
              </a:rPr>
              <a:t>&lt;%</a:t>
            </a:r>
            <a:r>
              <a:rPr lang="en-IN" sz="1800" dirty="0">
                <a:solidFill>
                  <a:srgbClr val="000000"/>
                </a:solidFill>
                <a:latin typeface="Courier New" panose="02070309020205020404" pitchFamily="49" charset="0"/>
              </a:rPr>
              <a:t>  </a:t>
            </a:r>
          </a:p>
          <a:p>
            <a:pPr algn="l"/>
            <a:r>
              <a:rPr lang="en-IN" sz="1800" dirty="0">
                <a:solidFill>
                  <a:srgbClr val="000000"/>
                </a:solidFill>
                <a:latin typeface="Courier New" panose="02070309020205020404" pitchFamily="49" charset="0"/>
              </a:rPr>
              <a:t> String name=(String)</a:t>
            </a:r>
            <a:r>
              <a:rPr lang="en-IN" sz="1800" dirty="0" err="1">
                <a:solidFill>
                  <a:srgbClr val="000000"/>
                </a:solidFill>
                <a:latin typeface="Courier New" panose="02070309020205020404" pitchFamily="49" charset="0"/>
              </a:rPr>
              <a:t>session.getAttribute</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"user"</a:t>
            </a:r>
            <a:r>
              <a:rPr lang="en-IN" sz="1800" dirty="0">
                <a:solidFill>
                  <a:srgbClr val="000000"/>
                </a:solidFill>
                <a:latin typeface="Courier New" panose="02070309020205020404" pitchFamily="49" charset="0"/>
              </a:rPr>
              <a:t>); </a:t>
            </a:r>
          </a:p>
          <a:p>
            <a:pPr algn="l"/>
            <a:r>
              <a:rPr lang="en-IN" sz="1800" dirty="0" err="1">
                <a:solidFill>
                  <a:srgbClr val="000000"/>
                </a:solidFill>
                <a:latin typeface="Courier New" panose="02070309020205020404" pitchFamily="49" charset="0"/>
              </a:rPr>
              <a:t>out.println</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"Hello "</a:t>
            </a:r>
            <a:r>
              <a:rPr lang="en-IN" sz="1800" dirty="0">
                <a:solidFill>
                  <a:srgbClr val="000000"/>
                </a:solidFill>
                <a:latin typeface="Courier New" panose="02070309020205020404" pitchFamily="49" charset="0"/>
              </a:rPr>
              <a:t>+name);  </a:t>
            </a:r>
            <a:r>
              <a:rPr lang="en-IN" sz="1800"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325970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3DD2-E4D8-AA14-D8BE-1B6A230DB38F}"/>
              </a:ext>
            </a:extLst>
          </p:cNvPr>
          <p:cNvSpPr>
            <a:spLocks noGrp="1"/>
          </p:cNvSpPr>
          <p:nvPr>
            <p:ph type="title"/>
          </p:nvPr>
        </p:nvSpPr>
        <p:spPr>
          <a:xfrm>
            <a:off x="865593" y="2768600"/>
            <a:ext cx="8596668" cy="1320800"/>
          </a:xfrm>
        </p:spPr>
        <p:txBody>
          <a:bodyPr/>
          <a:lstStyle/>
          <a:p>
            <a:pPr algn="ctr"/>
            <a:r>
              <a:rPr lang="en-US" dirty="0"/>
              <a:t>JSP Action Tags</a:t>
            </a:r>
            <a:endParaRPr lang="en-IN" dirty="0"/>
          </a:p>
        </p:txBody>
      </p:sp>
    </p:spTree>
    <p:extLst>
      <p:ext uri="{BB962C8B-B14F-4D97-AF65-F5344CB8AC3E}">
        <p14:creationId xmlns:p14="http://schemas.microsoft.com/office/powerpoint/2010/main" val="1338921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8679-93AF-BD63-98CE-416E3F2AD693}"/>
              </a:ext>
            </a:extLst>
          </p:cNvPr>
          <p:cNvSpPr>
            <a:spLocks noGrp="1"/>
          </p:cNvSpPr>
          <p:nvPr>
            <p:ph type="title"/>
          </p:nvPr>
        </p:nvSpPr>
        <p:spPr/>
        <p:txBody>
          <a:bodyPr/>
          <a:lstStyle/>
          <a:p>
            <a:r>
              <a:rPr lang="en-US" dirty="0"/>
              <a:t>JSP Action Tags</a:t>
            </a:r>
            <a:endParaRPr lang="en-IN" dirty="0"/>
          </a:p>
        </p:txBody>
      </p:sp>
      <p:sp>
        <p:nvSpPr>
          <p:cNvPr id="3" name="Content Placeholder 2">
            <a:extLst>
              <a:ext uri="{FF2B5EF4-FFF2-40B4-BE49-F238E27FC236}">
                <a16:creationId xmlns:a16="http://schemas.microsoft.com/office/drawing/2014/main" id="{A09F56D3-41E1-9DEB-2B25-2507FF74462E}"/>
              </a:ext>
            </a:extLst>
          </p:cNvPr>
          <p:cNvSpPr>
            <a:spLocks noGrp="1"/>
          </p:cNvSpPr>
          <p:nvPr>
            <p:ph idx="1"/>
          </p:nvPr>
        </p:nvSpPr>
        <p:spPr/>
        <p:txBody>
          <a:bodyPr/>
          <a:lstStyle/>
          <a:p>
            <a:pPr algn="just"/>
            <a:r>
              <a:rPr lang="en-US" b="0" i="0" dirty="0">
                <a:solidFill>
                  <a:srgbClr val="2B2A29"/>
                </a:solidFill>
                <a:effectLst/>
                <a:latin typeface="+mj-lt"/>
              </a:rPr>
              <a:t>The action tags are used to control the flow between pages and to use Java Bean</a:t>
            </a:r>
          </a:p>
          <a:p>
            <a:pPr algn="just"/>
            <a:r>
              <a:rPr lang="en-US" b="0" i="0" dirty="0">
                <a:solidFill>
                  <a:srgbClr val="222222"/>
                </a:solidFill>
                <a:effectLst/>
                <a:latin typeface="+mj-lt"/>
              </a:rPr>
              <a:t>We can dynamically insert a file, reuse the beans components, forward user to another page, etc. through JSP Actions like include and forward. </a:t>
            </a:r>
          </a:p>
          <a:p>
            <a:pPr algn="just"/>
            <a:r>
              <a:rPr lang="en-US" b="0" i="0" dirty="0">
                <a:solidFill>
                  <a:srgbClr val="222222"/>
                </a:solidFill>
                <a:effectLst/>
                <a:latin typeface="+mj-lt"/>
              </a:rPr>
              <a:t>Unlike directives, actions are re-evaluated each time the page is accessed.</a:t>
            </a:r>
            <a:endParaRPr lang="en-IN" dirty="0">
              <a:latin typeface="+mj-lt"/>
            </a:endParaRPr>
          </a:p>
        </p:txBody>
      </p:sp>
    </p:spTree>
    <p:extLst>
      <p:ext uri="{BB962C8B-B14F-4D97-AF65-F5344CB8AC3E}">
        <p14:creationId xmlns:p14="http://schemas.microsoft.com/office/powerpoint/2010/main" val="3734934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661B-3B80-5862-7975-9959B00A97D4}"/>
              </a:ext>
            </a:extLst>
          </p:cNvPr>
          <p:cNvSpPr>
            <a:spLocks noGrp="1"/>
          </p:cNvSpPr>
          <p:nvPr>
            <p:ph type="title"/>
          </p:nvPr>
        </p:nvSpPr>
        <p:spPr>
          <a:xfrm>
            <a:off x="676978" y="138953"/>
            <a:ext cx="8596668" cy="775447"/>
          </a:xfrm>
        </p:spPr>
        <p:txBody>
          <a:bodyPr/>
          <a:lstStyle/>
          <a:p>
            <a:pPr algn="ctr"/>
            <a:r>
              <a:rPr lang="en-US" dirty="0"/>
              <a:t>JSP Action Tags</a:t>
            </a:r>
            <a:endParaRPr lang="en-IN" dirty="0"/>
          </a:p>
        </p:txBody>
      </p:sp>
      <p:graphicFrame>
        <p:nvGraphicFramePr>
          <p:cNvPr id="4" name="Content Placeholder 3">
            <a:extLst>
              <a:ext uri="{FF2B5EF4-FFF2-40B4-BE49-F238E27FC236}">
                <a16:creationId xmlns:a16="http://schemas.microsoft.com/office/drawing/2014/main" id="{359C69CE-E65B-32C3-E428-E2AB3CE36280}"/>
              </a:ext>
            </a:extLst>
          </p:cNvPr>
          <p:cNvGraphicFramePr>
            <a:graphicFrameLocks noGrp="1"/>
          </p:cNvGraphicFramePr>
          <p:nvPr>
            <p:ph idx="1"/>
            <p:extLst>
              <p:ext uri="{D42A27DB-BD31-4B8C-83A1-F6EECF244321}">
                <p14:modId xmlns:p14="http://schemas.microsoft.com/office/powerpoint/2010/main" val="3035624910"/>
              </p:ext>
            </p:extLst>
          </p:nvPr>
        </p:nvGraphicFramePr>
        <p:xfrm>
          <a:off x="676978" y="1277470"/>
          <a:ext cx="9475196" cy="4058920"/>
        </p:xfrm>
        <a:graphic>
          <a:graphicData uri="http://schemas.openxmlformats.org/drawingml/2006/table">
            <a:tbl>
              <a:tblPr firstRow="1" bandRow="1">
                <a:tableStyleId>{5C22544A-7EE6-4342-B048-85BDC9FD1C3A}</a:tableStyleId>
              </a:tblPr>
              <a:tblGrid>
                <a:gridCol w="2388596">
                  <a:extLst>
                    <a:ext uri="{9D8B030D-6E8A-4147-A177-3AD203B41FA5}">
                      <a16:colId xmlns:a16="http://schemas.microsoft.com/office/drawing/2014/main" val="469008614"/>
                    </a:ext>
                  </a:extLst>
                </a:gridCol>
                <a:gridCol w="7086600">
                  <a:extLst>
                    <a:ext uri="{9D8B030D-6E8A-4147-A177-3AD203B41FA5}">
                      <a16:colId xmlns:a16="http://schemas.microsoft.com/office/drawing/2014/main" val="2691678336"/>
                    </a:ext>
                  </a:extLst>
                </a:gridCol>
              </a:tblGrid>
              <a:tr h="370840">
                <a:tc>
                  <a:txBody>
                    <a:bodyPr/>
                    <a:lstStyle/>
                    <a:p>
                      <a:r>
                        <a:rPr lang="en-US" dirty="0"/>
                        <a:t>JSP Action Tags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685775137"/>
                  </a:ext>
                </a:extLst>
              </a:tr>
              <a:tr h="370840">
                <a:tc>
                  <a:txBody>
                    <a:bodyPr/>
                    <a:lstStyle/>
                    <a:p>
                      <a:r>
                        <a:rPr lang="en-IN" dirty="0" err="1">
                          <a:effectLst/>
                        </a:rPr>
                        <a:t>jsp:forward</a:t>
                      </a:r>
                      <a:endParaRPr lang="en-IN" dirty="0">
                        <a:effectLst/>
                      </a:endParaRPr>
                    </a:p>
                  </a:txBody>
                  <a:tcPr marL="76200" marR="76200" marT="76200" marB="76200" anchor="ctr"/>
                </a:tc>
                <a:tc>
                  <a:txBody>
                    <a:bodyPr/>
                    <a:lstStyle/>
                    <a:p>
                      <a:r>
                        <a:rPr lang="en-US">
                          <a:effectLst/>
                        </a:rPr>
                        <a:t>forwards the request and response to another resource.</a:t>
                      </a:r>
                    </a:p>
                  </a:txBody>
                  <a:tcPr marL="76200" marR="76200" marT="76200" marB="76200" anchor="ctr"/>
                </a:tc>
                <a:extLst>
                  <a:ext uri="{0D108BD9-81ED-4DB2-BD59-A6C34878D82A}">
                    <a16:rowId xmlns:a16="http://schemas.microsoft.com/office/drawing/2014/main" val="3391818918"/>
                  </a:ext>
                </a:extLst>
              </a:tr>
              <a:tr h="370840">
                <a:tc>
                  <a:txBody>
                    <a:bodyPr/>
                    <a:lstStyle/>
                    <a:p>
                      <a:r>
                        <a:rPr lang="en-IN">
                          <a:effectLst/>
                        </a:rPr>
                        <a:t>jsp:include</a:t>
                      </a:r>
                    </a:p>
                  </a:txBody>
                  <a:tcPr marL="76200" marR="76200" marT="76200" marB="76200" anchor="ctr"/>
                </a:tc>
                <a:tc>
                  <a:txBody>
                    <a:bodyPr/>
                    <a:lstStyle/>
                    <a:p>
                      <a:r>
                        <a:rPr lang="en-IN">
                          <a:effectLst/>
                        </a:rPr>
                        <a:t>includes another resource.</a:t>
                      </a:r>
                    </a:p>
                  </a:txBody>
                  <a:tcPr marL="76200" marR="76200" marT="76200" marB="76200" anchor="ctr"/>
                </a:tc>
                <a:extLst>
                  <a:ext uri="{0D108BD9-81ED-4DB2-BD59-A6C34878D82A}">
                    <a16:rowId xmlns:a16="http://schemas.microsoft.com/office/drawing/2014/main" val="1337483595"/>
                  </a:ext>
                </a:extLst>
              </a:tr>
              <a:tr h="370840">
                <a:tc>
                  <a:txBody>
                    <a:bodyPr/>
                    <a:lstStyle/>
                    <a:p>
                      <a:r>
                        <a:rPr lang="en-IN">
                          <a:effectLst/>
                        </a:rPr>
                        <a:t>jsp:useBean</a:t>
                      </a:r>
                    </a:p>
                  </a:txBody>
                  <a:tcPr marL="76200" marR="76200" marT="76200" marB="76200" anchor="ctr"/>
                </a:tc>
                <a:tc>
                  <a:txBody>
                    <a:bodyPr/>
                    <a:lstStyle/>
                    <a:p>
                      <a:r>
                        <a:rPr lang="en-US" dirty="0">
                          <a:effectLst/>
                        </a:rPr>
                        <a:t>creates or locates bean object.</a:t>
                      </a:r>
                    </a:p>
                  </a:txBody>
                  <a:tcPr marL="76200" marR="76200" marT="76200" marB="76200" anchor="ctr"/>
                </a:tc>
                <a:extLst>
                  <a:ext uri="{0D108BD9-81ED-4DB2-BD59-A6C34878D82A}">
                    <a16:rowId xmlns:a16="http://schemas.microsoft.com/office/drawing/2014/main" val="458386536"/>
                  </a:ext>
                </a:extLst>
              </a:tr>
              <a:tr h="370840">
                <a:tc>
                  <a:txBody>
                    <a:bodyPr/>
                    <a:lstStyle/>
                    <a:p>
                      <a:r>
                        <a:rPr lang="en-IN" dirty="0" err="1">
                          <a:effectLst/>
                        </a:rPr>
                        <a:t>jsp:setProperty</a:t>
                      </a:r>
                      <a:endParaRPr lang="en-IN" dirty="0">
                        <a:effectLst/>
                      </a:endParaRPr>
                    </a:p>
                  </a:txBody>
                  <a:tcPr marL="76200" marR="76200" marT="76200" marB="76200" anchor="ctr"/>
                </a:tc>
                <a:tc>
                  <a:txBody>
                    <a:bodyPr/>
                    <a:lstStyle/>
                    <a:p>
                      <a:r>
                        <a:rPr lang="en-US">
                          <a:effectLst/>
                        </a:rPr>
                        <a:t>sets the value of property in bean object.</a:t>
                      </a:r>
                    </a:p>
                  </a:txBody>
                  <a:tcPr marL="76200" marR="76200" marT="76200" marB="76200" anchor="ctr"/>
                </a:tc>
                <a:extLst>
                  <a:ext uri="{0D108BD9-81ED-4DB2-BD59-A6C34878D82A}">
                    <a16:rowId xmlns:a16="http://schemas.microsoft.com/office/drawing/2014/main" val="3277939407"/>
                  </a:ext>
                </a:extLst>
              </a:tr>
              <a:tr h="370840">
                <a:tc>
                  <a:txBody>
                    <a:bodyPr/>
                    <a:lstStyle/>
                    <a:p>
                      <a:r>
                        <a:rPr lang="en-IN">
                          <a:effectLst/>
                        </a:rPr>
                        <a:t>jsp:getProperty</a:t>
                      </a:r>
                    </a:p>
                  </a:txBody>
                  <a:tcPr marL="76200" marR="76200" marT="76200" marB="76200" anchor="ctr"/>
                </a:tc>
                <a:tc>
                  <a:txBody>
                    <a:bodyPr/>
                    <a:lstStyle/>
                    <a:p>
                      <a:r>
                        <a:rPr lang="en-US">
                          <a:effectLst/>
                        </a:rPr>
                        <a:t>prints the value of property of the bean.</a:t>
                      </a:r>
                    </a:p>
                  </a:txBody>
                  <a:tcPr marL="76200" marR="76200" marT="76200" marB="76200" anchor="ctr"/>
                </a:tc>
                <a:extLst>
                  <a:ext uri="{0D108BD9-81ED-4DB2-BD59-A6C34878D82A}">
                    <a16:rowId xmlns:a16="http://schemas.microsoft.com/office/drawing/2014/main" val="2951708344"/>
                  </a:ext>
                </a:extLst>
              </a:tr>
              <a:tr h="370840">
                <a:tc>
                  <a:txBody>
                    <a:bodyPr/>
                    <a:lstStyle/>
                    <a:p>
                      <a:r>
                        <a:rPr lang="en-IN">
                          <a:effectLst/>
                        </a:rPr>
                        <a:t>jsp:plugin</a:t>
                      </a:r>
                    </a:p>
                  </a:txBody>
                  <a:tcPr marL="76200" marR="76200" marT="76200" marB="76200" anchor="ctr"/>
                </a:tc>
                <a:tc>
                  <a:txBody>
                    <a:bodyPr/>
                    <a:lstStyle/>
                    <a:p>
                      <a:r>
                        <a:rPr lang="en-US">
                          <a:effectLst/>
                        </a:rPr>
                        <a:t>embeds another components such as applet.</a:t>
                      </a:r>
                    </a:p>
                  </a:txBody>
                  <a:tcPr marL="76200" marR="76200" marT="76200" marB="76200" anchor="ctr"/>
                </a:tc>
                <a:extLst>
                  <a:ext uri="{0D108BD9-81ED-4DB2-BD59-A6C34878D82A}">
                    <a16:rowId xmlns:a16="http://schemas.microsoft.com/office/drawing/2014/main" val="4096272663"/>
                  </a:ext>
                </a:extLst>
              </a:tr>
              <a:tr h="370840">
                <a:tc>
                  <a:txBody>
                    <a:bodyPr/>
                    <a:lstStyle/>
                    <a:p>
                      <a:r>
                        <a:rPr lang="en-IN">
                          <a:effectLst/>
                        </a:rPr>
                        <a:t>jsp:param</a:t>
                      </a:r>
                    </a:p>
                  </a:txBody>
                  <a:tcPr marL="76200" marR="76200" marT="76200" marB="76200" anchor="ctr"/>
                </a:tc>
                <a:tc>
                  <a:txBody>
                    <a:bodyPr/>
                    <a:lstStyle/>
                    <a:p>
                      <a:r>
                        <a:rPr lang="en-US">
                          <a:effectLst/>
                        </a:rPr>
                        <a:t>sets the parameter value. It is used in forward and include mostly.</a:t>
                      </a:r>
                    </a:p>
                  </a:txBody>
                  <a:tcPr marL="76200" marR="76200" marT="76200" marB="76200" anchor="ctr"/>
                </a:tc>
                <a:extLst>
                  <a:ext uri="{0D108BD9-81ED-4DB2-BD59-A6C34878D82A}">
                    <a16:rowId xmlns:a16="http://schemas.microsoft.com/office/drawing/2014/main" val="472039420"/>
                  </a:ext>
                </a:extLst>
              </a:tr>
              <a:tr h="370840">
                <a:tc>
                  <a:txBody>
                    <a:bodyPr/>
                    <a:lstStyle/>
                    <a:p>
                      <a:r>
                        <a:rPr lang="en-IN">
                          <a:effectLst/>
                        </a:rPr>
                        <a:t>jsp:fallback</a:t>
                      </a:r>
                    </a:p>
                  </a:txBody>
                  <a:tcPr marL="76200" marR="76200" marT="76200" marB="76200" anchor="ctr"/>
                </a:tc>
                <a:tc>
                  <a:txBody>
                    <a:bodyPr/>
                    <a:lstStyle/>
                    <a:p>
                      <a:r>
                        <a:rPr lang="en-US" dirty="0">
                          <a:effectLst/>
                        </a:rPr>
                        <a:t>can be used to print the message if plugin is working. It is used in </a:t>
                      </a:r>
                      <a:r>
                        <a:rPr lang="en-US" dirty="0" err="1">
                          <a:effectLst/>
                        </a:rPr>
                        <a:t>jsp:plugin</a:t>
                      </a:r>
                      <a:r>
                        <a:rPr lang="en-US" dirty="0">
                          <a:effectLst/>
                        </a:rPr>
                        <a:t>.</a:t>
                      </a:r>
                    </a:p>
                  </a:txBody>
                  <a:tcPr marL="76200" marR="76200" marT="76200" marB="76200" anchor="ctr"/>
                </a:tc>
                <a:extLst>
                  <a:ext uri="{0D108BD9-81ED-4DB2-BD59-A6C34878D82A}">
                    <a16:rowId xmlns:a16="http://schemas.microsoft.com/office/drawing/2014/main" val="3760608358"/>
                  </a:ext>
                </a:extLst>
              </a:tr>
            </a:tbl>
          </a:graphicData>
        </a:graphic>
      </p:graphicFrame>
    </p:spTree>
    <p:extLst>
      <p:ext uri="{BB962C8B-B14F-4D97-AF65-F5344CB8AC3E}">
        <p14:creationId xmlns:p14="http://schemas.microsoft.com/office/powerpoint/2010/main" val="30696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6E9B9-0B7E-4660-8F8C-8775BE463743}"/>
              </a:ext>
            </a:extLst>
          </p:cNvPr>
          <p:cNvSpPr>
            <a:spLocks noGrp="1"/>
          </p:cNvSpPr>
          <p:nvPr>
            <p:ph type="title"/>
          </p:nvPr>
        </p:nvSpPr>
        <p:spPr>
          <a:xfrm>
            <a:off x="1286933" y="609600"/>
            <a:ext cx="10197494" cy="1099457"/>
          </a:xfrm>
        </p:spPr>
        <p:txBody>
          <a:bodyPr>
            <a:normAutofit/>
          </a:bodyPr>
          <a:lstStyle/>
          <a:p>
            <a:r>
              <a:rPr lang="en-US" dirty="0"/>
              <a:t>Subdivisions of </a:t>
            </a:r>
            <a:r>
              <a:rPr lang="en-US" dirty="0">
                <a:ea typeface="+mj-lt"/>
                <a:cs typeface="+mj-lt"/>
              </a:rPr>
              <a:t>scripting elements in </a:t>
            </a:r>
            <a:r>
              <a:rPr lang="en-US" dirty="0"/>
              <a:t>JSP</a:t>
            </a:r>
          </a:p>
        </p:txBody>
      </p:sp>
      <p:sp>
        <p:nvSpPr>
          <p:cNvPr id="24"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EA232E8-DB9C-47C7-89AB-A77EF89CC9D3}"/>
              </a:ext>
            </a:extLst>
          </p:cNvPr>
          <p:cNvGraphicFramePr>
            <a:graphicFrameLocks noGrp="1"/>
          </p:cNvGraphicFramePr>
          <p:nvPr>
            <p:ph idx="1"/>
            <p:extLst>
              <p:ext uri="{D42A27DB-BD31-4B8C-83A1-F6EECF244321}">
                <p14:modId xmlns:p14="http://schemas.microsoft.com/office/powerpoint/2010/main" val="36753352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596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5018-7366-78AC-7E40-C35B6D30EDA4}"/>
              </a:ext>
            </a:extLst>
          </p:cNvPr>
          <p:cNvSpPr>
            <a:spLocks noGrp="1"/>
          </p:cNvSpPr>
          <p:nvPr>
            <p:ph type="title"/>
          </p:nvPr>
        </p:nvSpPr>
        <p:spPr>
          <a:xfrm>
            <a:off x="677334" y="148767"/>
            <a:ext cx="8596668" cy="667871"/>
          </a:xfrm>
        </p:spPr>
        <p:txBody>
          <a:bodyPr/>
          <a:lstStyle/>
          <a:p>
            <a:pPr algn="ctr"/>
            <a:r>
              <a:rPr lang="en-US" dirty="0"/>
              <a:t>Example(</a:t>
            </a:r>
            <a:r>
              <a:rPr lang="en-US" dirty="0" err="1"/>
              <a:t>index.jsp</a:t>
            </a:r>
            <a:r>
              <a:rPr lang="en-US" dirty="0"/>
              <a:t>)</a:t>
            </a:r>
            <a:endParaRPr lang="en-IN" dirty="0"/>
          </a:p>
        </p:txBody>
      </p:sp>
      <p:sp>
        <p:nvSpPr>
          <p:cNvPr id="3" name="Content Placeholder 2">
            <a:extLst>
              <a:ext uri="{FF2B5EF4-FFF2-40B4-BE49-F238E27FC236}">
                <a16:creationId xmlns:a16="http://schemas.microsoft.com/office/drawing/2014/main" id="{B4F6CC7B-ACE4-6859-BC60-318891531AAB}"/>
              </a:ext>
            </a:extLst>
          </p:cNvPr>
          <p:cNvSpPr>
            <a:spLocks noGrp="1"/>
          </p:cNvSpPr>
          <p:nvPr>
            <p:ph idx="1"/>
          </p:nvPr>
        </p:nvSpPr>
        <p:spPr>
          <a:xfrm>
            <a:off x="677334" y="645459"/>
            <a:ext cx="8596668" cy="5395903"/>
          </a:xfrm>
        </p:spPr>
        <p:txBody>
          <a:bodyPr>
            <a:normAutofit/>
          </a:bodyPr>
          <a:lstStyle/>
          <a:p>
            <a:pPr algn="l"/>
            <a:r>
              <a:rPr lang="fr-FR" sz="1800" dirty="0">
                <a:solidFill>
                  <a:srgbClr val="BF5F3F"/>
                </a:solidFill>
                <a:latin typeface="Courier New" panose="02070309020205020404" pitchFamily="49" charset="0"/>
              </a:rPr>
              <a:t>&lt;%@ </a:t>
            </a:r>
            <a:r>
              <a:rPr lang="fr-FR" sz="1800" dirty="0">
                <a:solidFill>
                  <a:srgbClr val="3F7F7F"/>
                </a:solidFill>
                <a:latin typeface="Courier New" panose="02070309020205020404" pitchFamily="49" charset="0"/>
              </a:rPr>
              <a:t>page </a:t>
            </a:r>
            <a:r>
              <a:rPr lang="fr-FR" sz="1800" dirty="0" err="1">
                <a:solidFill>
                  <a:srgbClr val="7F007F"/>
                </a:solidFill>
                <a:latin typeface="Courier New" panose="02070309020205020404" pitchFamily="49" charset="0"/>
              </a:rPr>
              <a:t>language</a:t>
            </a:r>
            <a:r>
              <a:rPr lang="fr-FR" sz="1800"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"java" </a:t>
            </a:r>
            <a:r>
              <a:rPr lang="fr-FR" sz="1800" i="1" dirty="0" err="1">
                <a:solidFill>
                  <a:srgbClr val="7F007F"/>
                </a:solidFill>
                <a:latin typeface="Courier New" panose="02070309020205020404" pitchFamily="49" charset="0"/>
              </a:rPr>
              <a:t>contentType</a:t>
            </a:r>
            <a:r>
              <a:rPr lang="fr-FR" sz="1800" i="1"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a:t>
            </a:r>
            <a:r>
              <a:rPr lang="fr-FR" sz="1800" i="1" dirty="0" err="1">
                <a:solidFill>
                  <a:srgbClr val="2A00FF"/>
                </a:solidFill>
                <a:latin typeface="Courier New" panose="02070309020205020404" pitchFamily="49" charset="0"/>
              </a:rPr>
              <a:t>text</a:t>
            </a:r>
            <a:r>
              <a:rPr lang="fr-FR" sz="1800" i="1" dirty="0">
                <a:solidFill>
                  <a:srgbClr val="2A00FF"/>
                </a:solidFill>
                <a:latin typeface="Courier New" panose="02070309020205020404" pitchFamily="49" charset="0"/>
              </a:rPr>
              <a:t>/html; </a:t>
            </a:r>
            <a:r>
              <a:rPr lang="fr-FR" sz="1800" i="1" dirty="0" err="1">
                <a:solidFill>
                  <a:srgbClr val="2A00FF"/>
                </a:solidFill>
                <a:latin typeface="Courier New" panose="02070309020205020404" pitchFamily="49" charset="0"/>
              </a:rPr>
              <a:t>charset</a:t>
            </a:r>
            <a:r>
              <a:rPr lang="fr-FR" sz="1800" i="1" dirty="0">
                <a:solidFill>
                  <a:srgbClr val="2A00FF"/>
                </a:solidFill>
                <a:latin typeface="Courier New" panose="02070309020205020404" pitchFamily="49" charset="0"/>
              </a:rPr>
              <a:t>=ISO-8859-1«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title</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index</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title</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jsp:forward</a:t>
            </a:r>
            <a:r>
              <a:rPr lang="en-IN" sz="1800" dirty="0">
                <a:solidFill>
                  <a:srgbClr val="3F7F7F"/>
                </a:solidFill>
                <a:latin typeface="Courier New" panose="02070309020205020404" pitchFamily="49" charset="0"/>
              </a:rPr>
              <a:t> </a:t>
            </a:r>
            <a:r>
              <a:rPr lang="en-IN" sz="1800" dirty="0">
                <a:solidFill>
                  <a:srgbClr val="7F007F"/>
                </a:solidFill>
                <a:latin typeface="Courier New" panose="02070309020205020404" pitchFamily="49" charset="0"/>
              </a:rPr>
              <a:t>page</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a:t>
            </a:r>
            <a:r>
              <a:rPr lang="en-IN" sz="1800" i="1" dirty="0" err="1">
                <a:solidFill>
                  <a:srgbClr val="2A00FF"/>
                </a:solidFill>
                <a:latin typeface="Courier New" panose="02070309020205020404" pitchFamily="49" charset="0"/>
              </a:rPr>
              <a:t>printdate.jsp</a:t>
            </a:r>
            <a:r>
              <a:rPr lang="en-IN" sz="1800" i="1" dirty="0">
                <a:solidFill>
                  <a:srgbClr val="2A00FF"/>
                </a:solidFill>
                <a:latin typeface="Courier New" panose="02070309020205020404" pitchFamily="49" charset="0"/>
              </a:rPr>
              <a:t>" </a:t>
            </a:r>
            <a:r>
              <a:rPr lang="en-IN" sz="1800" i="1"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22255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00E8-CF58-B21D-3A2B-28AA6A98AE1B}"/>
              </a:ext>
            </a:extLst>
          </p:cNvPr>
          <p:cNvSpPr>
            <a:spLocks noGrp="1"/>
          </p:cNvSpPr>
          <p:nvPr>
            <p:ph type="title"/>
          </p:nvPr>
        </p:nvSpPr>
        <p:spPr>
          <a:xfrm>
            <a:off x="677334" y="206188"/>
            <a:ext cx="8596668" cy="788894"/>
          </a:xfrm>
        </p:spPr>
        <p:txBody>
          <a:bodyPr/>
          <a:lstStyle/>
          <a:p>
            <a:r>
              <a:rPr lang="en-US" dirty="0"/>
              <a:t>Example(</a:t>
            </a:r>
            <a:r>
              <a:rPr lang="en-US" dirty="0" err="1"/>
              <a:t>printdate.jsp</a:t>
            </a:r>
            <a:r>
              <a:rPr lang="en-US" dirty="0"/>
              <a:t>)</a:t>
            </a:r>
            <a:endParaRPr lang="en-IN" dirty="0"/>
          </a:p>
        </p:txBody>
      </p:sp>
      <p:sp>
        <p:nvSpPr>
          <p:cNvPr id="3" name="Content Placeholder 2">
            <a:extLst>
              <a:ext uri="{FF2B5EF4-FFF2-40B4-BE49-F238E27FC236}">
                <a16:creationId xmlns:a16="http://schemas.microsoft.com/office/drawing/2014/main" id="{5CACB84C-0522-0180-A8AC-FDAA3936B6DE}"/>
              </a:ext>
            </a:extLst>
          </p:cNvPr>
          <p:cNvSpPr>
            <a:spLocks noGrp="1"/>
          </p:cNvSpPr>
          <p:nvPr>
            <p:ph idx="1"/>
          </p:nvPr>
        </p:nvSpPr>
        <p:spPr>
          <a:xfrm>
            <a:off x="677334" y="995082"/>
            <a:ext cx="8749054" cy="5486399"/>
          </a:xfrm>
        </p:spPr>
        <p:txBody>
          <a:bodyPr>
            <a:normAutofit/>
          </a:bodyPr>
          <a:lstStyle/>
          <a:p>
            <a:pPr algn="l"/>
            <a:r>
              <a:rPr lang="fr-FR" sz="1800" dirty="0">
                <a:solidFill>
                  <a:srgbClr val="BF5F3F"/>
                </a:solidFill>
                <a:latin typeface="Courier New" panose="02070309020205020404" pitchFamily="49" charset="0"/>
              </a:rPr>
              <a:t>&lt;%@ </a:t>
            </a:r>
            <a:r>
              <a:rPr lang="fr-FR" sz="1800" dirty="0">
                <a:solidFill>
                  <a:srgbClr val="3F7F7F"/>
                </a:solidFill>
                <a:latin typeface="Courier New" panose="02070309020205020404" pitchFamily="49" charset="0"/>
              </a:rPr>
              <a:t>page </a:t>
            </a:r>
            <a:r>
              <a:rPr lang="fr-FR" sz="1800" dirty="0" err="1">
                <a:solidFill>
                  <a:srgbClr val="7F007F"/>
                </a:solidFill>
                <a:latin typeface="Courier New" panose="02070309020205020404" pitchFamily="49" charset="0"/>
              </a:rPr>
              <a:t>language</a:t>
            </a:r>
            <a:r>
              <a:rPr lang="fr-FR" sz="1800"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"java" </a:t>
            </a:r>
            <a:r>
              <a:rPr lang="fr-FR" sz="1800" i="1" dirty="0" err="1">
                <a:solidFill>
                  <a:srgbClr val="7F007F"/>
                </a:solidFill>
                <a:latin typeface="Courier New" panose="02070309020205020404" pitchFamily="49" charset="0"/>
              </a:rPr>
              <a:t>contentType</a:t>
            </a:r>
            <a:r>
              <a:rPr lang="fr-FR" sz="1800" i="1"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a:t>
            </a:r>
            <a:r>
              <a:rPr lang="fr-FR" sz="1800" i="1" dirty="0" err="1">
                <a:solidFill>
                  <a:srgbClr val="2A00FF"/>
                </a:solidFill>
                <a:latin typeface="Courier New" panose="02070309020205020404" pitchFamily="49" charset="0"/>
              </a:rPr>
              <a:t>text</a:t>
            </a:r>
            <a:r>
              <a:rPr lang="fr-FR" sz="1800" i="1" dirty="0">
                <a:solidFill>
                  <a:srgbClr val="2A00FF"/>
                </a:solidFill>
                <a:latin typeface="Courier New" panose="02070309020205020404" pitchFamily="49" charset="0"/>
              </a:rPr>
              <a:t>/html; </a:t>
            </a:r>
            <a:r>
              <a:rPr lang="fr-FR" sz="1800" i="1" dirty="0" err="1">
                <a:solidFill>
                  <a:srgbClr val="2A00FF"/>
                </a:solidFill>
                <a:latin typeface="Courier New" panose="02070309020205020404" pitchFamily="49" charset="0"/>
              </a:rPr>
              <a:t>charset</a:t>
            </a:r>
            <a:r>
              <a:rPr lang="fr-FR" sz="1800" i="1" dirty="0">
                <a:solidFill>
                  <a:srgbClr val="2A00FF"/>
                </a:solidFill>
                <a:latin typeface="Courier New" panose="02070309020205020404" pitchFamily="49" charset="0"/>
              </a:rPr>
              <a:t>=ISO-8859-1"</a:t>
            </a:r>
          </a:p>
          <a:p>
            <a:pPr algn="l"/>
            <a:r>
              <a:rPr lang="en-IN" sz="1800" dirty="0">
                <a:latin typeface="Courier New" panose="02070309020205020404" pitchFamily="49" charset="0"/>
              </a:rPr>
              <a:t>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title</a:t>
            </a:r>
            <a:r>
              <a:rPr lang="en-IN" sz="1800" dirty="0">
                <a:solidFill>
                  <a:srgbClr val="008080"/>
                </a:solidFill>
                <a:latin typeface="Courier New" panose="02070309020205020404" pitchFamily="49" charset="0"/>
              </a:rPr>
              <a:t>&gt;</a:t>
            </a:r>
            <a:r>
              <a:rPr lang="en-IN" sz="1800" u="sng" dirty="0" err="1">
                <a:solidFill>
                  <a:srgbClr val="000000"/>
                </a:solidFill>
                <a:latin typeface="Courier New" panose="02070309020205020404" pitchFamily="49" charset="0"/>
              </a:rPr>
              <a:t>printdate</a:t>
            </a:r>
            <a:r>
              <a:rPr lang="en-IN" sz="1800" u="sng" dirty="0">
                <a:solidFill>
                  <a:srgbClr val="008080"/>
                </a:solidFill>
                <a:latin typeface="Courier New" panose="02070309020205020404" pitchFamily="49" charset="0"/>
              </a:rPr>
              <a:t>&lt;/</a:t>
            </a:r>
            <a:r>
              <a:rPr lang="en-IN" sz="1800" u="sng" dirty="0">
                <a:solidFill>
                  <a:srgbClr val="3F7F7F"/>
                </a:solidFill>
                <a:latin typeface="Courier New" panose="02070309020205020404" pitchFamily="49" charset="0"/>
              </a:rPr>
              <a:t>title</a:t>
            </a:r>
            <a:r>
              <a:rPr lang="en-IN" sz="1800" u="sng"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US" sz="1800" dirty="0">
                <a:solidFill>
                  <a:srgbClr val="BF5F3F"/>
                </a:solidFill>
                <a:latin typeface="Courier New" panose="02070309020205020404" pitchFamily="49" charset="0"/>
              </a:rPr>
              <a:t>&lt;%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"Today is:"</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java.util.Calendar.getInstance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getTime</a:t>
            </a:r>
            <a:r>
              <a:rPr lang="en-US" sz="1800" dirty="0">
                <a:solidFill>
                  <a:srgbClr val="000000"/>
                </a:solidFill>
                <a:latin typeface="Courier New" panose="02070309020205020404" pitchFamily="49" charset="0"/>
              </a:rPr>
              <a:t>()); </a:t>
            </a:r>
            <a:r>
              <a:rPr lang="en-US" sz="1800" dirty="0">
                <a:solidFill>
                  <a:srgbClr val="BF5F3F"/>
                </a:solidFill>
                <a:latin typeface="Courier New" panose="02070309020205020404" pitchFamily="49" charset="0"/>
              </a:rPr>
              <a:t>%&gt;</a:t>
            </a:r>
            <a:r>
              <a:rPr lang="en-US" sz="1800" dirty="0">
                <a:solidFill>
                  <a:srgbClr val="000000"/>
                </a:solidFill>
                <a:latin typeface="Courier New" panose="02070309020205020404" pitchFamily="49" charset="0"/>
              </a:rPr>
              <a:t>  </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2537477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1B47-9E62-1D9E-9987-4D42D12D6E22}"/>
              </a:ext>
            </a:extLst>
          </p:cNvPr>
          <p:cNvSpPr>
            <a:spLocks noGrp="1"/>
          </p:cNvSpPr>
          <p:nvPr>
            <p:ph type="title"/>
          </p:nvPr>
        </p:nvSpPr>
        <p:spPr>
          <a:xfrm>
            <a:off x="1443815" y="2472765"/>
            <a:ext cx="8596668" cy="1320800"/>
          </a:xfrm>
        </p:spPr>
        <p:txBody>
          <a:bodyPr/>
          <a:lstStyle/>
          <a:p>
            <a:pPr algn="ctr"/>
            <a:r>
              <a:rPr lang="en-US" dirty="0"/>
              <a:t/>
            </a:r>
            <a:br>
              <a:rPr lang="en-US" dirty="0"/>
            </a:br>
            <a:r>
              <a:rPr lang="en-US" dirty="0"/>
              <a:t>Tag Extension/Custom Tags</a:t>
            </a:r>
            <a:endParaRPr lang="en-IN" dirty="0"/>
          </a:p>
        </p:txBody>
      </p:sp>
    </p:spTree>
    <p:extLst>
      <p:ext uri="{BB962C8B-B14F-4D97-AF65-F5344CB8AC3E}">
        <p14:creationId xmlns:p14="http://schemas.microsoft.com/office/powerpoint/2010/main" val="2034632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41AF-760D-A19B-5544-499151B78F86}"/>
              </a:ext>
            </a:extLst>
          </p:cNvPr>
          <p:cNvSpPr>
            <a:spLocks noGrp="1"/>
          </p:cNvSpPr>
          <p:nvPr>
            <p:ph type="title"/>
          </p:nvPr>
        </p:nvSpPr>
        <p:spPr>
          <a:xfrm>
            <a:off x="677334" y="609600"/>
            <a:ext cx="8596668" cy="735106"/>
          </a:xfrm>
        </p:spPr>
        <p:txBody>
          <a:bodyPr/>
          <a:lstStyle/>
          <a:p>
            <a:r>
              <a:rPr lang="en-US" dirty="0"/>
              <a:t>Tag Extension/Custom Tags</a:t>
            </a:r>
            <a:endParaRPr lang="en-IN" dirty="0"/>
          </a:p>
        </p:txBody>
      </p:sp>
      <p:sp>
        <p:nvSpPr>
          <p:cNvPr id="3" name="Content Placeholder 2">
            <a:extLst>
              <a:ext uri="{FF2B5EF4-FFF2-40B4-BE49-F238E27FC236}">
                <a16:creationId xmlns:a16="http://schemas.microsoft.com/office/drawing/2014/main" id="{6478F8FC-29F5-C03D-A30C-4DEF30AECE17}"/>
              </a:ext>
            </a:extLst>
          </p:cNvPr>
          <p:cNvSpPr>
            <a:spLocks noGrp="1"/>
          </p:cNvSpPr>
          <p:nvPr>
            <p:ph idx="1"/>
          </p:nvPr>
        </p:nvSpPr>
        <p:spPr>
          <a:xfrm>
            <a:off x="677333" y="1344707"/>
            <a:ext cx="9596219" cy="4696656"/>
          </a:xfrm>
        </p:spPr>
        <p:txBody>
          <a:bodyPr>
            <a:normAutofit/>
          </a:bodyPr>
          <a:lstStyle/>
          <a:p>
            <a:pPr algn="just"/>
            <a:r>
              <a:rPr lang="en-US" b="0" i="0" dirty="0">
                <a:solidFill>
                  <a:srgbClr val="000000"/>
                </a:solidFill>
                <a:effectLst/>
                <a:latin typeface="Helvetica" panose="020B0604020202020204" pitchFamily="34" charset="0"/>
              </a:rPr>
              <a:t>JSP supports the authors to add their own custom tags that perform custom actions.</a:t>
            </a:r>
          </a:p>
          <a:p>
            <a:pPr algn="just"/>
            <a:r>
              <a:rPr lang="en-US" dirty="0">
                <a:solidFill>
                  <a:srgbClr val="000000"/>
                </a:solidFill>
                <a:latin typeface="Helvetica" panose="020B0604020202020204" pitchFamily="34" charset="0"/>
              </a:rPr>
              <a:t>T</a:t>
            </a:r>
            <a:r>
              <a:rPr lang="en-US" b="0" i="0" dirty="0">
                <a:solidFill>
                  <a:srgbClr val="000000"/>
                </a:solidFill>
                <a:effectLst/>
                <a:latin typeface="Helvetica" panose="020B0604020202020204" pitchFamily="34" charset="0"/>
              </a:rPr>
              <a:t>his is performed by using JSP tag extension API.</a:t>
            </a:r>
            <a:endParaRPr lang="en-US" dirty="0"/>
          </a:p>
          <a:p>
            <a:pPr algn="just"/>
            <a:r>
              <a:rPr lang="en-US" b="0" i="0" dirty="0">
                <a:solidFill>
                  <a:srgbClr val="000000"/>
                </a:solidFill>
                <a:effectLst/>
                <a:latin typeface="Helvetica" panose="020B0604020202020204" pitchFamily="34" charset="0"/>
              </a:rPr>
              <a:t>A java class is written by developers which implements the tag interface and provides a tag library XML description file.</a:t>
            </a:r>
            <a:endParaRPr lang="en-US" dirty="0"/>
          </a:p>
          <a:p>
            <a:pPr algn="just"/>
            <a:r>
              <a:rPr lang="en-US" b="0" i="0" dirty="0">
                <a:solidFill>
                  <a:srgbClr val="000000"/>
                </a:solidFill>
                <a:effectLst/>
                <a:latin typeface="Helvetica" panose="020B0604020202020204" pitchFamily="34" charset="0"/>
              </a:rPr>
              <a:t>This file specifies the tags and java classes that are used to implement the tags.</a:t>
            </a:r>
            <a:endParaRPr lang="en-US" dirty="0"/>
          </a:p>
          <a:p>
            <a:pPr algn="just"/>
            <a:r>
              <a:rPr lang="en-US" b="0" i="0" dirty="0">
                <a:solidFill>
                  <a:srgbClr val="000000"/>
                </a:solidFill>
                <a:effectLst/>
                <a:latin typeface="Helvetica" panose="020B0604020202020204" pitchFamily="34" charset="0"/>
              </a:rPr>
              <a:t>The JSP tag extensions create new tags that can be inserted into the </a:t>
            </a:r>
            <a:r>
              <a:rPr lang="en-US" b="0" i="0" dirty="0" err="1">
                <a:solidFill>
                  <a:srgbClr val="000000"/>
                </a:solidFill>
                <a:effectLst/>
                <a:latin typeface="Helvetica" panose="020B0604020202020204" pitchFamily="34" charset="0"/>
              </a:rPr>
              <a:t>JavaServer</a:t>
            </a:r>
            <a:r>
              <a:rPr lang="en-US" b="0" i="0" dirty="0">
                <a:solidFill>
                  <a:srgbClr val="000000"/>
                </a:solidFill>
                <a:effectLst/>
                <a:latin typeface="Helvetica" panose="020B0604020202020204" pitchFamily="34" charset="0"/>
              </a:rPr>
              <a:t> Page directly.</a:t>
            </a:r>
          </a:p>
          <a:p>
            <a:pPr algn="just"/>
            <a:r>
              <a:rPr lang="en-US" b="0" i="0" dirty="0">
                <a:solidFill>
                  <a:srgbClr val="000000"/>
                </a:solidFill>
                <a:effectLst/>
                <a:latin typeface="Helvetica" panose="020B0604020202020204" pitchFamily="34" charset="0"/>
              </a:rPr>
              <a:t>To write a code just extend </a:t>
            </a:r>
            <a:r>
              <a:rPr lang="en-US" b="0" i="0" dirty="0" err="1">
                <a:solidFill>
                  <a:srgbClr val="000000"/>
                </a:solidFill>
                <a:effectLst/>
                <a:latin typeface="Helvetica" panose="020B0604020202020204" pitchFamily="34" charset="0"/>
              </a:rPr>
              <a:t>SimpleTagSupport</a:t>
            </a:r>
            <a:r>
              <a:rPr lang="en-US" b="0" i="0" dirty="0">
                <a:solidFill>
                  <a:srgbClr val="000000"/>
                </a:solidFill>
                <a:effectLst/>
                <a:latin typeface="Helvetica" panose="020B0604020202020204" pitchFamily="34" charset="0"/>
              </a:rPr>
              <a:t> class and override the </a:t>
            </a:r>
            <a:r>
              <a:rPr lang="en-US" b="0" i="0" dirty="0" err="1">
                <a:solidFill>
                  <a:srgbClr val="000000"/>
                </a:solidFill>
                <a:effectLst/>
                <a:latin typeface="Helvetica" panose="020B0604020202020204" pitchFamily="34" charset="0"/>
              </a:rPr>
              <a:t>doTag</a:t>
            </a:r>
            <a:r>
              <a:rPr lang="en-US" b="0" i="0" dirty="0">
                <a:solidFill>
                  <a:srgbClr val="000000"/>
                </a:solidFill>
                <a:effectLst/>
                <a:latin typeface="Helvetica" panose="020B0604020202020204" pitchFamily="34" charset="0"/>
              </a:rPr>
              <a:t>() method, where the code can be placed to generate content for the tag.</a:t>
            </a:r>
            <a:endParaRPr lang="en-IN" dirty="0"/>
          </a:p>
        </p:txBody>
      </p:sp>
    </p:spTree>
    <p:extLst>
      <p:ext uri="{BB962C8B-B14F-4D97-AF65-F5344CB8AC3E}">
        <p14:creationId xmlns:p14="http://schemas.microsoft.com/office/powerpoint/2010/main" val="3807714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9F95-EDC0-ACB4-9D30-FE0D5284CC0E}"/>
              </a:ext>
            </a:extLst>
          </p:cNvPr>
          <p:cNvSpPr>
            <a:spLocks noGrp="1"/>
          </p:cNvSpPr>
          <p:nvPr>
            <p:ph type="title"/>
          </p:nvPr>
        </p:nvSpPr>
        <p:spPr/>
        <p:txBody>
          <a:bodyPr/>
          <a:lstStyle/>
          <a:p>
            <a:r>
              <a:rPr lang="en-US" dirty="0"/>
              <a:t>Example(Create “Hello” Tag)</a:t>
            </a:r>
            <a:endParaRPr lang="en-IN" dirty="0"/>
          </a:p>
        </p:txBody>
      </p:sp>
      <p:sp>
        <p:nvSpPr>
          <p:cNvPr id="3" name="Content Placeholder 2">
            <a:extLst>
              <a:ext uri="{FF2B5EF4-FFF2-40B4-BE49-F238E27FC236}">
                <a16:creationId xmlns:a16="http://schemas.microsoft.com/office/drawing/2014/main" id="{0F0F10F1-01E2-0B5A-724C-DE7FAFC688ED}"/>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Consider you want to define a custom tag named &lt;</a:t>
            </a:r>
            <a:r>
              <a:rPr lang="en-US" b="0" i="0" dirty="0" err="1">
                <a:solidFill>
                  <a:srgbClr val="000000"/>
                </a:solidFill>
                <a:effectLst/>
                <a:latin typeface="Verdana" panose="020B0604030504040204" pitchFamily="34" charset="0"/>
              </a:rPr>
              <a:t>ex:Hello</a:t>
            </a:r>
            <a:r>
              <a:rPr lang="en-US" b="0" i="0" dirty="0">
                <a:solidFill>
                  <a:srgbClr val="000000"/>
                </a:solidFill>
                <a:effectLst/>
                <a:latin typeface="Verdana" panose="020B0604030504040204" pitchFamily="34" charset="0"/>
              </a:rPr>
              <a:t>&gt; and you want to use it in the following fashion without a body </a:t>
            </a:r>
          </a:p>
          <a:p>
            <a:r>
              <a:rPr lang="en-IN" dirty="0"/>
              <a:t>&lt;</a:t>
            </a:r>
            <a:r>
              <a:rPr lang="en-IN" dirty="0" err="1"/>
              <a:t>ex:Hello</a:t>
            </a:r>
            <a:r>
              <a:rPr lang="en-IN" dirty="0"/>
              <a:t>&gt;</a:t>
            </a:r>
          </a:p>
          <a:p>
            <a:r>
              <a:rPr lang="en-US" b="0" i="0" dirty="0">
                <a:solidFill>
                  <a:srgbClr val="000000"/>
                </a:solidFill>
                <a:effectLst/>
                <a:latin typeface="Verdana" panose="020B0604030504040204" pitchFamily="34" charset="0"/>
              </a:rPr>
              <a:t>To create a custom JSP tag, you must first create a Java class that acts as a tag handler. Let us now create the </a:t>
            </a:r>
            <a:r>
              <a:rPr lang="en-US" b="1" i="0" dirty="0" err="1">
                <a:solidFill>
                  <a:srgbClr val="000000"/>
                </a:solidFill>
                <a:effectLst/>
                <a:latin typeface="Verdana" panose="020B0604030504040204" pitchFamily="34" charset="0"/>
              </a:rPr>
              <a:t>HelloTag</a:t>
            </a:r>
            <a:r>
              <a:rPr lang="en-US" b="0" i="0" dirty="0">
                <a:solidFill>
                  <a:srgbClr val="000000"/>
                </a:solidFill>
                <a:effectLst/>
                <a:latin typeface="Verdana" panose="020B0604030504040204" pitchFamily="34" charset="0"/>
              </a:rPr>
              <a:t> class as follows</a:t>
            </a:r>
            <a:endParaRPr lang="en-IN" dirty="0"/>
          </a:p>
        </p:txBody>
      </p:sp>
    </p:spTree>
    <p:extLst>
      <p:ext uri="{BB962C8B-B14F-4D97-AF65-F5344CB8AC3E}">
        <p14:creationId xmlns:p14="http://schemas.microsoft.com/office/powerpoint/2010/main" val="1151905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1E1B-7CC7-C6CF-2CD0-458C711A8ABA}"/>
              </a:ext>
            </a:extLst>
          </p:cNvPr>
          <p:cNvSpPr>
            <a:spLocks noGrp="1"/>
          </p:cNvSpPr>
          <p:nvPr>
            <p:ph type="title"/>
          </p:nvPr>
        </p:nvSpPr>
        <p:spPr>
          <a:xfrm>
            <a:off x="583204" y="135320"/>
            <a:ext cx="8596668" cy="681318"/>
          </a:xfrm>
        </p:spPr>
        <p:txBody>
          <a:bodyPr/>
          <a:lstStyle/>
          <a:p>
            <a:r>
              <a:rPr lang="en-US" dirty="0"/>
              <a:t>Example(Create “Hello” Tag)</a:t>
            </a:r>
            <a:endParaRPr lang="en-IN" dirty="0"/>
          </a:p>
        </p:txBody>
      </p:sp>
      <p:sp>
        <p:nvSpPr>
          <p:cNvPr id="3" name="Content Placeholder 2">
            <a:extLst>
              <a:ext uri="{FF2B5EF4-FFF2-40B4-BE49-F238E27FC236}">
                <a16:creationId xmlns:a16="http://schemas.microsoft.com/office/drawing/2014/main" id="{5D6BD40E-056D-76F5-CF12-4912EBAE04F1}"/>
              </a:ext>
            </a:extLst>
          </p:cNvPr>
          <p:cNvSpPr>
            <a:spLocks noGrp="1"/>
          </p:cNvSpPr>
          <p:nvPr>
            <p:ph idx="1"/>
          </p:nvPr>
        </p:nvSpPr>
        <p:spPr>
          <a:xfrm>
            <a:off x="677334" y="914401"/>
            <a:ext cx="8596668" cy="4168587"/>
          </a:xfrm>
        </p:spPr>
        <p:txBody>
          <a:bodyPr>
            <a:normAutofit lnSpcReduction="10000"/>
          </a:bodyPr>
          <a:lstStyle/>
          <a:p>
            <a:pPr marL="0" indent="0" algn="l">
              <a:buNone/>
            </a:pPr>
            <a:r>
              <a:rPr lang="en-IN" sz="1800" b="1" dirty="0">
                <a:solidFill>
                  <a:srgbClr val="7F0055"/>
                </a:solidFill>
                <a:latin typeface="Courier New" panose="02070309020205020404" pitchFamily="49" charset="0"/>
              </a:rPr>
              <a:t>HelloTag.java</a:t>
            </a:r>
          </a:p>
          <a:p>
            <a:pPr algn="l"/>
            <a:r>
              <a:rPr lang="en-IN" sz="1800" b="1" dirty="0">
                <a:solidFill>
                  <a:srgbClr val="7F0055"/>
                </a:solidFill>
                <a:latin typeface="Courier New" panose="02070309020205020404" pitchFamily="49" charset="0"/>
              </a:rPr>
              <a:t>package</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myjsp</a:t>
            </a:r>
            <a:r>
              <a:rPr lang="en-IN" sz="1800" b="1" dirty="0">
                <a:solidFill>
                  <a:srgbClr val="000000"/>
                </a:solidFill>
                <a:latin typeface="Courier New" panose="02070309020205020404" pitchFamily="49" charset="0"/>
              </a:rPr>
              <a:t>;</a:t>
            </a: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javax.servlet.jsp.tagext</a:t>
            </a:r>
            <a:r>
              <a:rPr lang="en-IN" sz="1800" b="1" dirty="0">
                <a:solidFill>
                  <a:srgbClr val="000000"/>
                </a:solidFill>
                <a:latin typeface="Courier New" panose="02070309020205020404" pitchFamily="49" charset="0"/>
              </a:rPr>
              <a:t>.*;</a:t>
            </a: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javax.servlet.jsp</a:t>
            </a:r>
            <a:r>
              <a:rPr lang="en-IN" sz="1800" b="1" dirty="0">
                <a:solidFill>
                  <a:srgbClr val="000000"/>
                </a:solidFill>
                <a:latin typeface="Courier New" panose="02070309020205020404" pitchFamily="49" charset="0"/>
              </a:rPr>
              <a:t>.*;</a:t>
            </a: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java.io.*;</a:t>
            </a:r>
          </a:p>
          <a:p>
            <a:pPr algn="l"/>
            <a:endParaRPr lang="en-IN" sz="1800" dirty="0">
              <a:latin typeface="Courier New" panose="02070309020205020404" pitchFamily="49" charset="0"/>
            </a:endParaRPr>
          </a:p>
          <a:p>
            <a:pPr algn="l"/>
            <a:r>
              <a:rPr lang="en-US" sz="1800" b="1" dirty="0">
                <a:solidFill>
                  <a:srgbClr val="7F0055"/>
                </a:solidFill>
                <a:latin typeface="Courier New" panose="02070309020205020404" pitchFamily="49" charset="0"/>
              </a:rPr>
              <a:t>public</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HelloTag</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extends</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SimpleTagSupport</a:t>
            </a:r>
            <a:r>
              <a:rPr lang="en-US" sz="1800" b="1" dirty="0">
                <a:solidFill>
                  <a:srgbClr val="000000"/>
                </a:solidFill>
                <a:latin typeface="Courier New" panose="02070309020205020404" pitchFamily="49" charset="0"/>
              </a:rPr>
              <a:t> {</a:t>
            </a:r>
          </a:p>
          <a:p>
            <a:pPr algn="l"/>
            <a:r>
              <a:rPr lang="en-US" sz="1800" b="1" dirty="0">
                <a:solidFill>
                  <a:srgbClr val="7F0055"/>
                </a:solidFill>
                <a:latin typeface="Courier New" panose="02070309020205020404" pitchFamily="49" charset="0"/>
              </a:rPr>
              <a:t>public</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void</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doTag</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throws</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JspException</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IOException</a:t>
            </a:r>
            <a:r>
              <a:rPr lang="en-US" sz="1800" b="1" dirty="0">
                <a:solidFill>
                  <a:srgbClr val="000000"/>
                </a:solidFill>
                <a:latin typeface="Courier New" panose="02070309020205020404" pitchFamily="49" charset="0"/>
              </a:rPr>
              <a:t> {</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JspWriter</a:t>
            </a:r>
            <a:r>
              <a:rPr lang="en-IN" sz="1800" dirty="0">
                <a:solidFill>
                  <a:srgbClr val="000000"/>
                </a:solidFill>
                <a:latin typeface="Courier New" panose="02070309020205020404" pitchFamily="49" charset="0"/>
              </a:rPr>
              <a:t> </a:t>
            </a:r>
            <a:r>
              <a:rPr lang="en-IN" sz="1800" dirty="0">
                <a:solidFill>
                  <a:srgbClr val="6A3E3E"/>
                </a:solidFill>
                <a:latin typeface="Courier New" panose="02070309020205020404" pitchFamily="49" charset="0"/>
              </a:rPr>
              <a:t>out</a:t>
            </a:r>
            <a:r>
              <a:rPr lang="en-IN" sz="1800" dirty="0">
                <a:solidFill>
                  <a:srgbClr val="000000"/>
                </a:solidFill>
                <a:latin typeface="Courier New" panose="02070309020205020404" pitchFamily="49" charset="0"/>
              </a:rPr>
              <a:t> = </a:t>
            </a:r>
            <a:r>
              <a:rPr lang="en-IN" sz="1800" dirty="0" err="1">
                <a:solidFill>
                  <a:srgbClr val="000000"/>
                </a:solidFill>
                <a:latin typeface="Courier New" panose="02070309020205020404" pitchFamily="49" charset="0"/>
              </a:rPr>
              <a:t>getJspContext</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getOut</a:t>
            </a:r>
            <a:r>
              <a:rPr lang="en-IN" sz="1800" dirty="0">
                <a:solidFill>
                  <a:srgbClr val="000000"/>
                </a:solidFill>
                <a:latin typeface="Courier New" panose="02070309020205020404" pitchFamily="49" charset="0"/>
              </a:rPr>
              <a:t>();</a:t>
            </a:r>
          </a:p>
          <a:p>
            <a:pPr algn="l"/>
            <a:r>
              <a:rPr lang="sv-SE" sz="1800" dirty="0">
                <a:solidFill>
                  <a:srgbClr val="000000"/>
                </a:solidFill>
                <a:latin typeface="Courier New" panose="02070309020205020404" pitchFamily="49" charset="0"/>
              </a:rPr>
              <a:t>      </a:t>
            </a:r>
            <a:r>
              <a:rPr lang="sv-SE" sz="1800" dirty="0">
                <a:solidFill>
                  <a:srgbClr val="6A3E3E"/>
                </a:solidFill>
                <a:latin typeface="Courier New" panose="02070309020205020404" pitchFamily="49" charset="0"/>
              </a:rPr>
              <a:t>out</a:t>
            </a:r>
            <a:r>
              <a:rPr lang="sv-SE" sz="1800" dirty="0">
                <a:solidFill>
                  <a:srgbClr val="000000"/>
                </a:solidFill>
                <a:latin typeface="Courier New" panose="02070309020205020404" pitchFamily="49" charset="0"/>
              </a:rPr>
              <a:t>.println(</a:t>
            </a:r>
            <a:r>
              <a:rPr lang="sv-SE" sz="1800" dirty="0">
                <a:solidFill>
                  <a:srgbClr val="2A00FF"/>
                </a:solidFill>
                <a:latin typeface="Courier New" panose="02070309020205020404" pitchFamily="49" charset="0"/>
              </a:rPr>
              <a:t>"Hello Custom Tag!"</a:t>
            </a:r>
            <a:r>
              <a:rPr lang="sv-SE" sz="1800"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a:t>
            </a:r>
          </a:p>
          <a:p>
            <a:pPr marL="0" indent="0">
              <a:buNone/>
            </a:pPr>
            <a:endParaRPr lang="en-IN" dirty="0"/>
          </a:p>
        </p:txBody>
      </p:sp>
      <p:sp>
        <p:nvSpPr>
          <p:cNvPr id="4" name="TextBox 3">
            <a:extLst>
              <a:ext uri="{FF2B5EF4-FFF2-40B4-BE49-F238E27FC236}">
                <a16:creationId xmlns:a16="http://schemas.microsoft.com/office/drawing/2014/main" id="{DD720422-7543-C75F-5854-91E6749A6EB8}"/>
              </a:ext>
            </a:extLst>
          </p:cNvPr>
          <p:cNvSpPr txBox="1"/>
          <p:nvPr/>
        </p:nvSpPr>
        <p:spPr>
          <a:xfrm>
            <a:off x="677334" y="5204012"/>
            <a:ext cx="8802842" cy="923330"/>
          </a:xfrm>
          <a:prstGeom prst="rect">
            <a:avLst/>
          </a:prstGeom>
          <a:noFill/>
        </p:spPr>
        <p:txBody>
          <a:bodyPr wrap="square" rtlCol="0">
            <a:spAutoFit/>
          </a:bodyPr>
          <a:lstStyle/>
          <a:p>
            <a:r>
              <a:rPr lang="en-US" b="0" i="0" dirty="0">
                <a:solidFill>
                  <a:srgbClr val="000000"/>
                </a:solidFill>
                <a:effectLst/>
                <a:latin typeface="Verdana" panose="020B0604030504040204" pitchFamily="34" charset="0"/>
              </a:rPr>
              <a:t>The above code has simple coding where the </a:t>
            </a:r>
            <a:r>
              <a:rPr lang="en-US" b="1" i="0" dirty="0" err="1">
                <a:solidFill>
                  <a:srgbClr val="000000"/>
                </a:solidFill>
                <a:effectLst/>
                <a:latin typeface="Verdana" panose="020B0604030504040204" pitchFamily="34" charset="0"/>
              </a:rPr>
              <a:t>doTag</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method takes the current </a:t>
            </a:r>
            <a:r>
              <a:rPr lang="en-US" b="0" i="0" dirty="0" err="1">
                <a:solidFill>
                  <a:srgbClr val="000000"/>
                </a:solidFill>
                <a:effectLst/>
                <a:latin typeface="Verdana" panose="020B0604030504040204" pitchFamily="34" charset="0"/>
              </a:rPr>
              <a:t>JspContext</a:t>
            </a:r>
            <a:r>
              <a:rPr lang="en-US" b="0" i="0" dirty="0">
                <a:solidFill>
                  <a:srgbClr val="000000"/>
                </a:solidFill>
                <a:effectLst/>
                <a:latin typeface="Verdana" panose="020B0604030504040204" pitchFamily="34" charset="0"/>
              </a:rPr>
              <a:t> object using the </a:t>
            </a:r>
            <a:r>
              <a:rPr lang="en-US" b="1" i="0" dirty="0" err="1">
                <a:solidFill>
                  <a:srgbClr val="000000"/>
                </a:solidFill>
                <a:effectLst/>
                <a:latin typeface="Verdana" panose="020B0604030504040204" pitchFamily="34" charset="0"/>
              </a:rPr>
              <a:t>getJspContext</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method and uses it to send </a:t>
            </a:r>
            <a:r>
              <a:rPr lang="en-US" b="1" i="0" dirty="0">
                <a:solidFill>
                  <a:srgbClr val="000000"/>
                </a:solidFill>
                <a:effectLst/>
                <a:latin typeface="Verdana" panose="020B0604030504040204" pitchFamily="34" charset="0"/>
              </a:rPr>
              <a:t>"Hello Custom Tag!"</a:t>
            </a:r>
            <a:r>
              <a:rPr lang="en-US" b="0" i="0" dirty="0">
                <a:solidFill>
                  <a:srgbClr val="000000"/>
                </a:solidFill>
                <a:effectLst/>
                <a:latin typeface="Verdana" panose="020B0604030504040204" pitchFamily="34" charset="0"/>
              </a:rPr>
              <a:t> to the current </a:t>
            </a:r>
            <a:r>
              <a:rPr lang="en-US" b="1" i="0" dirty="0" err="1">
                <a:solidFill>
                  <a:srgbClr val="000000"/>
                </a:solidFill>
                <a:effectLst/>
                <a:latin typeface="Verdana" panose="020B0604030504040204" pitchFamily="34" charset="0"/>
              </a:rPr>
              <a:t>JspWriter</a:t>
            </a:r>
            <a:r>
              <a:rPr lang="en-US" b="0" i="0" dirty="0">
                <a:solidFill>
                  <a:srgbClr val="000000"/>
                </a:solidFill>
                <a:effectLst/>
                <a:latin typeface="Verdana" panose="020B0604030504040204" pitchFamily="34" charset="0"/>
              </a:rPr>
              <a:t> object</a:t>
            </a:r>
            <a:endParaRPr lang="en-IN" dirty="0"/>
          </a:p>
        </p:txBody>
      </p:sp>
    </p:spTree>
    <p:extLst>
      <p:ext uri="{BB962C8B-B14F-4D97-AF65-F5344CB8AC3E}">
        <p14:creationId xmlns:p14="http://schemas.microsoft.com/office/powerpoint/2010/main" val="716941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8323-C80F-297B-6270-F534234779AE}"/>
              </a:ext>
            </a:extLst>
          </p:cNvPr>
          <p:cNvSpPr>
            <a:spLocks noGrp="1"/>
          </p:cNvSpPr>
          <p:nvPr>
            <p:ph type="title"/>
          </p:nvPr>
        </p:nvSpPr>
        <p:spPr>
          <a:xfrm>
            <a:off x="677334" y="269791"/>
            <a:ext cx="8596668" cy="546847"/>
          </a:xfrm>
        </p:spPr>
        <p:txBody>
          <a:bodyPr>
            <a:normAutofit fontScale="90000"/>
          </a:bodyPr>
          <a:lstStyle/>
          <a:p>
            <a:r>
              <a:rPr lang="en-US" dirty="0"/>
              <a:t>Example(Create “Hello” Tag)</a:t>
            </a:r>
            <a:endParaRPr lang="en-IN" dirty="0"/>
          </a:p>
        </p:txBody>
      </p:sp>
      <p:sp>
        <p:nvSpPr>
          <p:cNvPr id="3" name="Content Placeholder 2">
            <a:extLst>
              <a:ext uri="{FF2B5EF4-FFF2-40B4-BE49-F238E27FC236}">
                <a16:creationId xmlns:a16="http://schemas.microsoft.com/office/drawing/2014/main" id="{DD0ADF5A-2FD0-3001-F2E6-C37AEEC09F61}"/>
              </a:ext>
            </a:extLst>
          </p:cNvPr>
          <p:cNvSpPr>
            <a:spLocks noGrp="1"/>
          </p:cNvSpPr>
          <p:nvPr>
            <p:ph idx="1"/>
          </p:nvPr>
        </p:nvSpPr>
        <p:spPr>
          <a:xfrm>
            <a:off x="677334" y="1035425"/>
            <a:ext cx="8596668" cy="5005938"/>
          </a:xfrm>
        </p:spPr>
        <p:txBody>
          <a:bodyPr>
            <a:normAutofit/>
          </a:bodyPr>
          <a:lstStyle/>
          <a:p>
            <a:r>
              <a:rPr lang="en-US" b="0" i="0" dirty="0" err="1">
                <a:solidFill>
                  <a:srgbClr val="000000"/>
                </a:solidFill>
                <a:effectLst/>
                <a:latin typeface="Verdana" panose="020B0604030504040204" pitchFamily="34" charset="0"/>
              </a:rPr>
              <a:t>inally</a:t>
            </a:r>
            <a:r>
              <a:rPr lang="en-US" b="0" i="0" dirty="0">
                <a:solidFill>
                  <a:srgbClr val="000000"/>
                </a:solidFill>
                <a:effectLst/>
                <a:latin typeface="Verdana" panose="020B0604030504040204" pitchFamily="34" charset="0"/>
              </a:rPr>
              <a:t>, create the following tag library file: </a:t>
            </a:r>
            <a:r>
              <a:rPr lang="en-US" b="1" i="0" dirty="0">
                <a:solidFill>
                  <a:srgbClr val="000000"/>
                </a:solidFill>
                <a:effectLst/>
                <a:latin typeface="Verdana" panose="020B0604030504040204" pitchFamily="34" charset="0"/>
              </a:rPr>
              <a:t>&lt;Tomcat-Installation-Directory&gt;webapps\ROOT\WEB-INF\</a:t>
            </a:r>
            <a:r>
              <a:rPr lang="en-US" b="1" i="0" dirty="0" err="1">
                <a:solidFill>
                  <a:srgbClr val="000000"/>
                </a:solidFill>
                <a:effectLst/>
                <a:latin typeface="Verdana" panose="020B0604030504040204" pitchFamily="34" charset="0"/>
              </a:rPr>
              <a:t>custom.tld</a:t>
            </a:r>
            <a:r>
              <a:rPr lang="en-US" b="0" i="0" dirty="0">
                <a:solidFill>
                  <a:srgbClr val="000000"/>
                </a:solidFill>
                <a:effectLst/>
                <a:latin typeface="Verdana" panose="020B0604030504040204" pitchFamily="34" charset="0"/>
              </a:rPr>
              <a:t>.</a:t>
            </a:r>
          </a:p>
          <a:p>
            <a:r>
              <a:rPr lang="en-IN" dirty="0"/>
              <a:t>&lt;</a:t>
            </a:r>
            <a:r>
              <a:rPr lang="en-IN" dirty="0" err="1"/>
              <a:t>taglib</a:t>
            </a:r>
            <a:r>
              <a:rPr lang="en-IN" dirty="0"/>
              <a:t>&gt;</a:t>
            </a:r>
          </a:p>
          <a:p>
            <a:r>
              <a:rPr lang="en-IN" dirty="0"/>
              <a:t>   &lt;</a:t>
            </a:r>
            <a:r>
              <a:rPr lang="en-IN" dirty="0" err="1"/>
              <a:t>tlib</a:t>
            </a:r>
            <a:r>
              <a:rPr lang="en-IN" dirty="0"/>
              <a:t>-version&gt;1.0&lt;/</a:t>
            </a:r>
            <a:r>
              <a:rPr lang="en-IN" dirty="0" err="1"/>
              <a:t>tlib</a:t>
            </a:r>
            <a:r>
              <a:rPr lang="en-IN" dirty="0"/>
              <a:t>-version&gt;</a:t>
            </a:r>
          </a:p>
          <a:p>
            <a:r>
              <a:rPr lang="en-IN" dirty="0"/>
              <a:t>   &lt;</a:t>
            </a:r>
            <a:r>
              <a:rPr lang="en-IN" dirty="0" err="1"/>
              <a:t>jsp</a:t>
            </a:r>
            <a:r>
              <a:rPr lang="en-IN" dirty="0"/>
              <a:t>-version&gt;2.0&lt;/</a:t>
            </a:r>
            <a:r>
              <a:rPr lang="en-IN" dirty="0" err="1"/>
              <a:t>jsp</a:t>
            </a:r>
            <a:r>
              <a:rPr lang="en-IN" dirty="0"/>
              <a:t>-version&gt;</a:t>
            </a:r>
          </a:p>
          <a:p>
            <a:r>
              <a:rPr lang="en-IN" dirty="0"/>
              <a:t>   &lt;short-name&gt;Example TLD&lt;/short-name&gt;</a:t>
            </a:r>
          </a:p>
          <a:p>
            <a:r>
              <a:rPr lang="en-IN" dirty="0"/>
              <a:t>   &lt;tag&gt;</a:t>
            </a:r>
          </a:p>
          <a:p>
            <a:r>
              <a:rPr lang="en-IN" dirty="0"/>
              <a:t>      &lt;name&gt;Hello&lt;/name&gt;</a:t>
            </a:r>
          </a:p>
          <a:p>
            <a:r>
              <a:rPr lang="en-IN" dirty="0"/>
              <a:t>      &lt;tag-class&gt;</a:t>
            </a:r>
            <a:r>
              <a:rPr lang="en-IN" dirty="0" err="1"/>
              <a:t>myjsp.HelloTag</a:t>
            </a:r>
            <a:r>
              <a:rPr lang="en-IN" dirty="0"/>
              <a:t>&lt;/tag-class&gt;</a:t>
            </a:r>
          </a:p>
          <a:p>
            <a:r>
              <a:rPr lang="en-IN" dirty="0"/>
              <a:t>      &lt;body-content&gt;empty&lt;/body-content&gt;</a:t>
            </a:r>
          </a:p>
          <a:p>
            <a:r>
              <a:rPr lang="en-IN" dirty="0"/>
              <a:t>   &lt;/tag&gt;</a:t>
            </a:r>
          </a:p>
          <a:p>
            <a:r>
              <a:rPr lang="en-IN" dirty="0"/>
              <a:t>&lt;/</a:t>
            </a:r>
            <a:r>
              <a:rPr lang="en-IN" dirty="0" err="1"/>
              <a:t>taglib</a:t>
            </a:r>
            <a:r>
              <a:rPr lang="en-IN" dirty="0"/>
              <a:t>&gt;</a:t>
            </a:r>
          </a:p>
        </p:txBody>
      </p:sp>
    </p:spTree>
    <p:extLst>
      <p:ext uri="{BB962C8B-B14F-4D97-AF65-F5344CB8AC3E}">
        <p14:creationId xmlns:p14="http://schemas.microsoft.com/office/powerpoint/2010/main" val="3631725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8937-563E-E8B7-D194-F54FA7BD9B5C}"/>
              </a:ext>
            </a:extLst>
          </p:cNvPr>
          <p:cNvSpPr>
            <a:spLocks noGrp="1"/>
          </p:cNvSpPr>
          <p:nvPr>
            <p:ph type="title"/>
          </p:nvPr>
        </p:nvSpPr>
        <p:spPr/>
        <p:txBody>
          <a:bodyPr/>
          <a:lstStyle/>
          <a:p>
            <a:r>
              <a:rPr lang="en-US" dirty="0"/>
              <a:t>Example(Create “Hello” Tag)</a:t>
            </a:r>
            <a:endParaRPr lang="en-IN" dirty="0"/>
          </a:p>
        </p:txBody>
      </p:sp>
      <p:sp>
        <p:nvSpPr>
          <p:cNvPr id="3" name="Content Placeholder 2">
            <a:extLst>
              <a:ext uri="{FF2B5EF4-FFF2-40B4-BE49-F238E27FC236}">
                <a16:creationId xmlns:a16="http://schemas.microsoft.com/office/drawing/2014/main" id="{8B024DAA-29E6-3C73-73DB-D694F9C0F0DD}"/>
              </a:ext>
            </a:extLst>
          </p:cNvPr>
          <p:cNvSpPr>
            <a:spLocks noGrp="1"/>
          </p:cNvSpPr>
          <p:nvPr>
            <p:ph idx="1"/>
          </p:nvPr>
        </p:nvSpPr>
        <p:spPr>
          <a:xfrm>
            <a:off x="677334" y="1210235"/>
            <a:ext cx="8596668" cy="4831127"/>
          </a:xfrm>
        </p:spPr>
        <p:txBody>
          <a:bodyPr>
            <a:normAutofit fontScale="85000" lnSpcReduction="10000"/>
          </a:bodyPr>
          <a:lstStyle/>
          <a:p>
            <a:pPr marL="0" indent="0" algn="l">
              <a:buNone/>
            </a:pPr>
            <a:r>
              <a:rPr lang="fr-FR" sz="1800" dirty="0" err="1">
                <a:solidFill>
                  <a:srgbClr val="BF5F3F"/>
                </a:solidFill>
                <a:latin typeface="Courier New" panose="02070309020205020404" pitchFamily="49" charset="0"/>
              </a:rPr>
              <a:t>Custom.jsp</a:t>
            </a:r>
            <a:endParaRPr lang="fr-FR" sz="1800" dirty="0">
              <a:solidFill>
                <a:srgbClr val="BF5F3F"/>
              </a:solidFill>
              <a:latin typeface="Courier New" panose="02070309020205020404" pitchFamily="49" charset="0"/>
            </a:endParaRPr>
          </a:p>
          <a:p>
            <a:pPr algn="l"/>
            <a:r>
              <a:rPr lang="fr-FR" sz="1800" dirty="0">
                <a:solidFill>
                  <a:srgbClr val="BF5F3F"/>
                </a:solidFill>
                <a:latin typeface="Courier New" panose="02070309020205020404" pitchFamily="49" charset="0"/>
              </a:rPr>
              <a:t>&lt;%@ </a:t>
            </a:r>
            <a:r>
              <a:rPr lang="fr-FR" sz="1800" dirty="0">
                <a:solidFill>
                  <a:srgbClr val="3F7F7F"/>
                </a:solidFill>
                <a:latin typeface="Courier New" panose="02070309020205020404" pitchFamily="49" charset="0"/>
              </a:rPr>
              <a:t>page </a:t>
            </a:r>
            <a:r>
              <a:rPr lang="fr-FR" sz="1800" dirty="0" err="1">
                <a:solidFill>
                  <a:srgbClr val="7F007F"/>
                </a:solidFill>
                <a:latin typeface="Courier New" panose="02070309020205020404" pitchFamily="49" charset="0"/>
              </a:rPr>
              <a:t>language</a:t>
            </a:r>
            <a:r>
              <a:rPr lang="fr-FR" sz="1800"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"java" </a:t>
            </a:r>
            <a:r>
              <a:rPr lang="fr-FR" sz="1800" i="1" dirty="0" err="1">
                <a:solidFill>
                  <a:srgbClr val="7F007F"/>
                </a:solidFill>
                <a:latin typeface="Courier New" panose="02070309020205020404" pitchFamily="49" charset="0"/>
              </a:rPr>
              <a:t>contentType</a:t>
            </a:r>
            <a:r>
              <a:rPr lang="fr-FR" sz="1800" i="1" dirty="0">
                <a:solidFill>
                  <a:srgbClr val="000000"/>
                </a:solidFill>
                <a:latin typeface="Courier New" panose="02070309020205020404" pitchFamily="49" charset="0"/>
              </a:rPr>
              <a:t>=</a:t>
            </a:r>
            <a:r>
              <a:rPr lang="fr-FR" sz="1800" i="1" dirty="0">
                <a:solidFill>
                  <a:srgbClr val="2A00FF"/>
                </a:solidFill>
                <a:latin typeface="Courier New" panose="02070309020205020404" pitchFamily="49" charset="0"/>
              </a:rPr>
              <a:t>"</a:t>
            </a:r>
            <a:r>
              <a:rPr lang="fr-FR" sz="1800" i="1" dirty="0" err="1">
                <a:solidFill>
                  <a:srgbClr val="2A00FF"/>
                </a:solidFill>
                <a:latin typeface="Courier New" panose="02070309020205020404" pitchFamily="49" charset="0"/>
              </a:rPr>
              <a:t>text</a:t>
            </a:r>
            <a:r>
              <a:rPr lang="fr-FR" sz="1800" i="1" dirty="0">
                <a:solidFill>
                  <a:srgbClr val="2A00FF"/>
                </a:solidFill>
                <a:latin typeface="Courier New" panose="02070309020205020404" pitchFamily="49" charset="0"/>
              </a:rPr>
              <a:t>/html; </a:t>
            </a:r>
            <a:r>
              <a:rPr lang="fr-FR" sz="1800" i="1" dirty="0" err="1">
                <a:solidFill>
                  <a:srgbClr val="2A00FF"/>
                </a:solidFill>
                <a:latin typeface="Courier New" panose="02070309020205020404" pitchFamily="49" charset="0"/>
              </a:rPr>
              <a:t>charset</a:t>
            </a:r>
            <a:r>
              <a:rPr lang="fr-FR" sz="1800" i="1" dirty="0">
                <a:solidFill>
                  <a:srgbClr val="2A00FF"/>
                </a:solidFill>
                <a:latin typeface="Courier New" panose="02070309020205020404" pitchFamily="49" charset="0"/>
              </a:rPr>
              <a:t>=ISO-8859-1"</a:t>
            </a:r>
          </a:p>
          <a:p>
            <a:pPr algn="l"/>
            <a:r>
              <a:rPr lang="en-IN" sz="1800" dirty="0">
                <a:latin typeface="Courier New" panose="02070309020205020404" pitchFamily="49" charset="0"/>
              </a:rPr>
              <a:t>    </a:t>
            </a:r>
            <a:r>
              <a:rPr lang="en-IN" sz="1800" dirty="0" err="1">
                <a:solidFill>
                  <a:srgbClr val="7F007F"/>
                </a:solidFill>
                <a:latin typeface="Courier New" panose="02070309020205020404" pitchFamily="49" charset="0"/>
              </a:rPr>
              <a:t>pageEncoding</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BF5F3F"/>
                </a:solidFill>
                <a:latin typeface="Courier New" panose="02070309020205020404" pitchFamily="49" charset="0"/>
              </a:rPr>
              <a:t>%&gt;</a:t>
            </a:r>
          </a:p>
          <a:p>
            <a:pPr algn="l"/>
            <a:r>
              <a:rPr lang="en-IN" sz="1800" dirty="0">
                <a:solidFill>
                  <a:srgbClr val="BF5F3F"/>
                </a:solidFill>
                <a:latin typeface="Courier New" panose="02070309020205020404" pitchFamily="49" charset="0"/>
              </a:rPr>
              <a:t>&lt;%@ </a:t>
            </a:r>
            <a:r>
              <a:rPr lang="en-IN" sz="1800" dirty="0" err="1">
                <a:solidFill>
                  <a:srgbClr val="3F7F7F"/>
                </a:solidFill>
                <a:latin typeface="Courier New" panose="02070309020205020404" pitchFamily="49" charset="0"/>
              </a:rPr>
              <a:t>taglib</a:t>
            </a:r>
            <a:r>
              <a:rPr lang="en-IN" sz="1800" dirty="0">
                <a:solidFill>
                  <a:srgbClr val="3F7F7F"/>
                </a:solidFill>
                <a:latin typeface="Courier New" panose="02070309020205020404" pitchFamily="49" charset="0"/>
              </a:rPr>
              <a:t> </a:t>
            </a:r>
            <a:r>
              <a:rPr lang="en-IN" sz="1800" dirty="0">
                <a:solidFill>
                  <a:srgbClr val="7F007F"/>
                </a:solidFill>
                <a:latin typeface="Courier New" panose="02070309020205020404" pitchFamily="49" charset="0"/>
              </a:rPr>
              <a:t>prefix </a:t>
            </a:r>
            <a:r>
              <a:rPr lang="en-IN" sz="1800" dirty="0">
                <a:solidFill>
                  <a:srgbClr val="000000"/>
                </a:solidFill>
                <a:latin typeface="Courier New" panose="02070309020205020404" pitchFamily="49" charset="0"/>
              </a:rPr>
              <a:t>= </a:t>
            </a:r>
            <a:r>
              <a:rPr lang="en-IN" sz="1800" i="1" dirty="0">
                <a:solidFill>
                  <a:srgbClr val="2A00FF"/>
                </a:solidFill>
                <a:latin typeface="Courier New" panose="02070309020205020404" pitchFamily="49" charset="0"/>
              </a:rPr>
              <a:t>"ex" </a:t>
            </a:r>
            <a:r>
              <a:rPr lang="en-IN" sz="1800" i="1" dirty="0" err="1">
                <a:solidFill>
                  <a:srgbClr val="7F007F"/>
                </a:solidFill>
                <a:latin typeface="Courier New" panose="02070309020205020404" pitchFamily="49" charset="0"/>
              </a:rPr>
              <a:t>uri</a:t>
            </a:r>
            <a:r>
              <a:rPr lang="en-IN" sz="1800" i="1" dirty="0">
                <a:solidFill>
                  <a:srgbClr val="7F007F"/>
                </a:solidFill>
                <a:latin typeface="Courier New" panose="02070309020205020404" pitchFamily="49" charset="0"/>
              </a:rPr>
              <a:t> </a:t>
            </a:r>
            <a:r>
              <a:rPr lang="en-IN" sz="1800" i="1" dirty="0">
                <a:solidFill>
                  <a:srgbClr val="000000"/>
                </a:solidFill>
                <a:latin typeface="Courier New" panose="02070309020205020404" pitchFamily="49" charset="0"/>
              </a:rPr>
              <a:t>= </a:t>
            </a:r>
            <a:r>
              <a:rPr lang="en-IN" sz="1800" i="1" dirty="0">
                <a:solidFill>
                  <a:srgbClr val="2A00FF"/>
                </a:solidFill>
                <a:latin typeface="Courier New" panose="02070309020205020404" pitchFamily="49" charset="0"/>
              </a:rPr>
              <a:t>"WEB-INF/</a:t>
            </a:r>
            <a:r>
              <a:rPr lang="en-IN" sz="1800" i="1" dirty="0" err="1">
                <a:solidFill>
                  <a:srgbClr val="2A00FF"/>
                </a:solidFill>
                <a:latin typeface="Courier New" panose="02070309020205020404" pitchFamily="49" charset="0"/>
              </a:rPr>
              <a:t>custom.tld</a:t>
            </a:r>
            <a:r>
              <a:rPr lang="en-IN" sz="1800" i="1" dirty="0">
                <a:solidFill>
                  <a:srgbClr val="2A00FF"/>
                </a:solidFill>
                <a:latin typeface="Courier New" panose="02070309020205020404" pitchFamily="49" charset="0"/>
              </a:rPr>
              <a:t>"</a:t>
            </a:r>
            <a:r>
              <a:rPr lang="en-IN" sz="1800" i="1" dirty="0">
                <a:solidFill>
                  <a:srgbClr val="BF5F3F"/>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meta </a:t>
            </a:r>
            <a:r>
              <a:rPr lang="en-IN" sz="1800" dirty="0">
                <a:solidFill>
                  <a:srgbClr val="7F007F"/>
                </a:solidFill>
                <a:latin typeface="Courier New" panose="02070309020205020404" pitchFamily="49" charset="0"/>
              </a:rPr>
              <a:t>charset</a:t>
            </a:r>
            <a:r>
              <a:rPr lang="en-IN" sz="1800" dirty="0">
                <a:solidFill>
                  <a:srgbClr val="000000"/>
                </a:solidFill>
                <a:latin typeface="Courier New" panose="02070309020205020404" pitchFamily="49" charset="0"/>
              </a:rPr>
              <a:t>=</a:t>
            </a:r>
            <a:r>
              <a:rPr lang="en-IN" sz="1800" i="1" dirty="0">
                <a:solidFill>
                  <a:srgbClr val="2A00FF"/>
                </a:solidFill>
                <a:latin typeface="Courier New" panose="02070309020205020404" pitchFamily="49" charset="0"/>
              </a:rPr>
              <a:t>"ISO-8859-1"</a:t>
            </a:r>
            <a:r>
              <a:rPr lang="en-IN" sz="1800" i="1" dirty="0">
                <a:solidFill>
                  <a:srgbClr val="008080"/>
                </a:solidFill>
                <a:latin typeface="Courier New" panose="02070309020205020404" pitchFamily="49" charset="0"/>
              </a:rPr>
              <a:t>&gt;</a:t>
            </a:r>
          </a:p>
          <a:p>
            <a:pPr algn="l"/>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title</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A sample custom tag</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title</a:t>
            </a:r>
            <a:r>
              <a:rPr lang="en-US"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head</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ex:Hello</a:t>
            </a:r>
            <a:r>
              <a:rPr lang="en-IN" sz="1800" dirty="0">
                <a:solidFill>
                  <a:srgbClr val="008080"/>
                </a:solidFill>
                <a:latin typeface="Courier New" panose="02070309020205020404" pitchFamily="49" charset="0"/>
              </a:rPr>
              <a:t>/&gt;</a:t>
            </a:r>
            <a:endParaRPr lang="en-IN" sz="1800" dirty="0">
              <a:latin typeface="Courier New" panose="02070309020205020404" pitchFamily="49" charset="0"/>
            </a:endParaRP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algn="l"/>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1843693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7487-F068-B87D-E2DB-D3001AEB219D}"/>
              </a:ext>
            </a:extLst>
          </p:cNvPr>
          <p:cNvSpPr>
            <a:spLocks noGrp="1"/>
          </p:cNvSpPr>
          <p:nvPr>
            <p:ph type="title"/>
          </p:nvPr>
        </p:nvSpPr>
        <p:spPr/>
        <p:txBody>
          <a:bodyPr/>
          <a:lstStyle/>
          <a:p>
            <a:r>
              <a:rPr lang="en-US" dirty="0"/>
              <a:t>Input tag</a:t>
            </a:r>
            <a:endParaRPr lang="en-IN" dirty="0"/>
          </a:p>
        </p:txBody>
      </p:sp>
      <p:sp>
        <p:nvSpPr>
          <p:cNvPr id="3" name="Content Placeholder 2">
            <a:extLst>
              <a:ext uri="{FF2B5EF4-FFF2-40B4-BE49-F238E27FC236}">
                <a16:creationId xmlns:a16="http://schemas.microsoft.com/office/drawing/2014/main" id="{F40E1C4E-35AA-B92B-0514-B32AD8E19969}"/>
              </a:ext>
            </a:extLst>
          </p:cNvPr>
          <p:cNvSpPr>
            <a:spLocks noGrp="1"/>
          </p:cNvSpPr>
          <p:nvPr>
            <p:ph idx="1"/>
          </p:nvPr>
        </p:nvSpPr>
        <p:spPr/>
        <p:txBody>
          <a:bodyPr/>
          <a:lstStyle/>
          <a:p>
            <a:pPr algn="just"/>
            <a:r>
              <a:rPr lang="en-US" dirty="0"/>
              <a:t>The &lt;input&gt; tag specifies an input field where the user can enter data.</a:t>
            </a:r>
          </a:p>
          <a:p>
            <a:pPr algn="just"/>
            <a:r>
              <a:rPr lang="en-US" dirty="0"/>
              <a:t>The &lt;input&gt; element is the most important form element.</a:t>
            </a:r>
          </a:p>
          <a:p>
            <a:pPr algn="just"/>
            <a:r>
              <a:rPr lang="en-US" dirty="0"/>
              <a:t>The &lt;input&gt; element can be displayed in several ways, depending on the type attribute.</a:t>
            </a:r>
            <a:endParaRPr lang="en-IN" dirty="0"/>
          </a:p>
        </p:txBody>
      </p:sp>
    </p:spTree>
    <p:extLst>
      <p:ext uri="{BB962C8B-B14F-4D97-AF65-F5344CB8AC3E}">
        <p14:creationId xmlns:p14="http://schemas.microsoft.com/office/powerpoint/2010/main" val="3590694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ABC0-F153-80CB-F2DC-0687E76AE130}"/>
              </a:ext>
            </a:extLst>
          </p:cNvPr>
          <p:cNvSpPr>
            <a:spLocks noGrp="1"/>
          </p:cNvSpPr>
          <p:nvPr>
            <p:ph type="title"/>
          </p:nvPr>
        </p:nvSpPr>
        <p:spPr>
          <a:xfrm>
            <a:off x="677334" y="148767"/>
            <a:ext cx="8596668" cy="667871"/>
          </a:xfrm>
        </p:spPr>
        <p:txBody>
          <a:bodyPr/>
          <a:lstStyle/>
          <a:p>
            <a:r>
              <a:rPr lang="en-US" dirty="0"/>
              <a:t>Different types in input tag</a:t>
            </a:r>
            <a:endParaRPr lang="en-IN" dirty="0"/>
          </a:p>
        </p:txBody>
      </p:sp>
      <p:sp>
        <p:nvSpPr>
          <p:cNvPr id="3" name="Content Placeholder 2">
            <a:extLst>
              <a:ext uri="{FF2B5EF4-FFF2-40B4-BE49-F238E27FC236}">
                <a16:creationId xmlns:a16="http://schemas.microsoft.com/office/drawing/2014/main" id="{FC70C429-3CB5-8C6C-E81D-C933C4560519}"/>
              </a:ext>
            </a:extLst>
          </p:cNvPr>
          <p:cNvSpPr>
            <a:spLocks noGrp="1"/>
          </p:cNvSpPr>
          <p:nvPr>
            <p:ph sz="half" idx="1"/>
          </p:nvPr>
        </p:nvSpPr>
        <p:spPr>
          <a:xfrm>
            <a:off x="677334" y="1021976"/>
            <a:ext cx="4184035" cy="5019385"/>
          </a:xfrm>
        </p:spPr>
        <p:txBody>
          <a:bodyPr/>
          <a:lstStyle/>
          <a:p>
            <a:r>
              <a:rPr lang="en-IN" dirty="0"/>
              <a:t>&lt;input type="button"&gt;</a:t>
            </a:r>
          </a:p>
          <a:p>
            <a:r>
              <a:rPr lang="en-IN" dirty="0"/>
              <a:t>&lt;input type="checkbox"&gt;</a:t>
            </a:r>
          </a:p>
          <a:p>
            <a:r>
              <a:rPr lang="en-IN" dirty="0"/>
              <a:t>&lt;input type="</a:t>
            </a:r>
            <a:r>
              <a:rPr lang="en-IN" dirty="0" err="1"/>
              <a:t>color</a:t>
            </a:r>
            <a:r>
              <a:rPr lang="en-IN" dirty="0"/>
              <a:t>"&gt;</a:t>
            </a:r>
          </a:p>
          <a:p>
            <a:r>
              <a:rPr lang="en-IN" dirty="0"/>
              <a:t>&lt;input type="date"&gt;</a:t>
            </a:r>
          </a:p>
          <a:p>
            <a:r>
              <a:rPr lang="en-IN" dirty="0"/>
              <a:t>&lt;input type="datetime-local"&gt;</a:t>
            </a:r>
          </a:p>
          <a:p>
            <a:r>
              <a:rPr lang="en-IN" dirty="0"/>
              <a:t>&lt;input type="email"&gt;</a:t>
            </a:r>
          </a:p>
          <a:p>
            <a:r>
              <a:rPr lang="en-IN" dirty="0"/>
              <a:t>&lt;input type="file"&gt;</a:t>
            </a:r>
          </a:p>
          <a:p>
            <a:r>
              <a:rPr lang="en-IN" dirty="0"/>
              <a:t>&lt;input type="hidden"&gt;</a:t>
            </a:r>
          </a:p>
          <a:p>
            <a:r>
              <a:rPr lang="en-IN" dirty="0"/>
              <a:t>&lt;input type="image"&gt;</a:t>
            </a:r>
          </a:p>
          <a:p>
            <a:r>
              <a:rPr lang="en-IN" dirty="0"/>
              <a:t>&lt;input type="month"&gt;</a:t>
            </a:r>
          </a:p>
          <a:p>
            <a:r>
              <a:rPr lang="en-IN" dirty="0"/>
              <a:t>&lt;input type="number"&gt;</a:t>
            </a:r>
          </a:p>
          <a:p>
            <a:r>
              <a:rPr lang="en-IN" dirty="0"/>
              <a:t>&lt;input type="password"&gt;</a:t>
            </a:r>
          </a:p>
          <a:p>
            <a:endParaRPr lang="en-IN" dirty="0"/>
          </a:p>
        </p:txBody>
      </p:sp>
      <p:sp>
        <p:nvSpPr>
          <p:cNvPr id="4" name="Content Placeholder 3">
            <a:extLst>
              <a:ext uri="{FF2B5EF4-FFF2-40B4-BE49-F238E27FC236}">
                <a16:creationId xmlns:a16="http://schemas.microsoft.com/office/drawing/2014/main" id="{CD5E2229-71A3-2318-1410-3E6FE2A52F8A}"/>
              </a:ext>
            </a:extLst>
          </p:cNvPr>
          <p:cNvSpPr>
            <a:spLocks noGrp="1"/>
          </p:cNvSpPr>
          <p:nvPr>
            <p:ph sz="half" idx="2"/>
          </p:nvPr>
        </p:nvSpPr>
        <p:spPr>
          <a:xfrm>
            <a:off x="5089970" y="1021977"/>
            <a:ext cx="4184034" cy="5019386"/>
          </a:xfrm>
        </p:spPr>
        <p:txBody>
          <a:bodyPr/>
          <a:lstStyle/>
          <a:p>
            <a:r>
              <a:rPr lang="en-IN" dirty="0"/>
              <a:t>&lt;input type="radio"&gt;</a:t>
            </a:r>
          </a:p>
          <a:p>
            <a:r>
              <a:rPr lang="en-IN" dirty="0"/>
              <a:t>&lt;input type="range"&gt;</a:t>
            </a:r>
          </a:p>
          <a:p>
            <a:r>
              <a:rPr lang="en-IN" dirty="0"/>
              <a:t>&lt;input type="reset"&gt;</a:t>
            </a:r>
          </a:p>
          <a:p>
            <a:r>
              <a:rPr lang="en-IN" dirty="0"/>
              <a:t>&lt;input type="search"&gt;</a:t>
            </a:r>
          </a:p>
          <a:p>
            <a:r>
              <a:rPr lang="en-IN" dirty="0"/>
              <a:t>&lt;input type="submit"&gt;</a:t>
            </a:r>
          </a:p>
          <a:p>
            <a:r>
              <a:rPr lang="en-IN" dirty="0"/>
              <a:t>&lt;input type="</a:t>
            </a:r>
            <a:r>
              <a:rPr lang="en-IN" dirty="0" err="1"/>
              <a:t>tel</a:t>
            </a:r>
            <a:r>
              <a:rPr lang="en-IN" dirty="0"/>
              <a:t>"&gt;</a:t>
            </a:r>
          </a:p>
          <a:p>
            <a:r>
              <a:rPr lang="en-IN" dirty="0"/>
              <a:t>&lt;input type="text"&gt; (default value)</a:t>
            </a:r>
          </a:p>
          <a:p>
            <a:r>
              <a:rPr lang="en-IN" dirty="0"/>
              <a:t>&lt;input type="time"&gt;</a:t>
            </a:r>
          </a:p>
          <a:p>
            <a:r>
              <a:rPr lang="en-IN" dirty="0"/>
              <a:t>&lt;input type="</a:t>
            </a:r>
            <a:r>
              <a:rPr lang="en-IN" dirty="0" err="1"/>
              <a:t>url</a:t>
            </a:r>
            <a:r>
              <a:rPr lang="en-IN" dirty="0"/>
              <a:t>"&gt;</a:t>
            </a:r>
          </a:p>
          <a:p>
            <a:r>
              <a:rPr lang="en-IN" dirty="0"/>
              <a:t>&lt;input type="week"&gt;</a:t>
            </a:r>
          </a:p>
        </p:txBody>
      </p:sp>
    </p:spTree>
    <p:extLst>
      <p:ext uri="{BB962C8B-B14F-4D97-AF65-F5344CB8AC3E}">
        <p14:creationId xmlns:p14="http://schemas.microsoft.com/office/powerpoint/2010/main" val="56681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694D-8FBB-4CB3-BB05-0E9C34DB220C}"/>
              </a:ext>
            </a:extLst>
          </p:cNvPr>
          <p:cNvSpPr>
            <a:spLocks noGrp="1"/>
          </p:cNvSpPr>
          <p:nvPr>
            <p:ph type="title"/>
          </p:nvPr>
        </p:nvSpPr>
        <p:spPr/>
        <p:txBody>
          <a:bodyPr/>
          <a:lstStyle/>
          <a:p>
            <a:r>
              <a:rPr lang="en-US" dirty="0" err="1"/>
              <a:t>Scriptlets</a:t>
            </a:r>
            <a:r>
              <a:rPr lang="en-US" dirty="0"/>
              <a:t> in JSP</a:t>
            </a:r>
          </a:p>
          <a:p>
            <a:endParaRPr lang="en-US" dirty="0"/>
          </a:p>
        </p:txBody>
      </p:sp>
      <p:sp>
        <p:nvSpPr>
          <p:cNvPr id="3" name="Content Placeholder 2">
            <a:extLst>
              <a:ext uri="{FF2B5EF4-FFF2-40B4-BE49-F238E27FC236}">
                <a16:creationId xmlns:a16="http://schemas.microsoft.com/office/drawing/2014/main" id="{940065EC-59A8-4BF5-9F4B-7D35639DD390}"/>
              </a:ext>
            </a:extLst>
          </p:cNvPr>
          <p:cNvSpPr>
            <a:spLocks noGrp="1"/>
          </p:cNvSpPr>
          <p:nvPr>
            <p:ph idx="1"/>
          </p:nvPr>
        </p:nvSpPr>
        <p:spPr/>
        <p:txBody>
          <a:bodyPr vert="horz" lIns="91440" tIns="45720" rIns="91440" bIns="45720" rtlCol="0" anchor="t">
            <a:normAutofit/>
          </a:bodyPr>
          <a:lstStyle/>
          <a:p>
            <a:pPr algn="just"/>
            <a:r>
              <a:rPr lang="en-US" dirty="0"/>
              <a:t>&lt;%_________ %&gt;</a:t>
            </a:r>
          </a:p>
          <a:p>
            <a:pPr algn="just"/>
            <a:r>
              <a:rPr lang="en-US" dirty="0">
                <a:ea typeface="+mn-lt"/>
                <a:cs typeface="+mn-lt"/>
              </a:rPr>
              <a:t>JSP </a:t>
            </a:r>
            <a:r>
              <a:rPr lang="en-US" dirty="0" err="1">
                <a:ea typeface="+mn-lt"/>
                <a:cs typeface="+mn-lt"/>
              </a:rPr>
              <a:t>Scriptlets</a:t>
            </a:r>
            <a:r>
              <a:rPr lang="en-US" dirty="0">
                <a:ea typeface="+mn-lt"/>
                <a:cs typeface="+mn-lt"/>
              </a:rPr>
              <a:t> help in embedding Java in HTML for JSP code.</a:t>
            </a:r>
          </a:p>
          <a:p>
            <a:pPr algn="just"/>
            <a:r>
              <a:rPr lang="en-US" dirty="0">
                <a:ea typeface="+mn-lt"/>
                <a:cs typeface="+mn-lt"/>
              </a:rPr>
              <a:t>The code inside a </a:t>
            </a:r>
            <a:r>
              <a:rPr lang="en-US" dirty="0" err="1">
                <a:ea typeface="+mn-lt"/>
                <a:cs typeface="+mn-lt"/>
              </a:rPr>
              <a:t>scriptlet</a:t>
            </a:r>
            <a:r>
              <a:rPr lang="en-US" dirty="0">
                <a:ea typeface="+mn-lt"/>
                <a:cs typeface="+mn-lt"/>
              </a:rPr>
              <a:t> tag goes to the _</a:t>
            </a:r>
            <a:r>
              <a:rPr lang="en-US" dirty="0" err="1">
                <a:ea typeface="+mn-lt"/>
                <a:cs typeface="+mn-lt"/>
              </a:rPr>
              <a:t>jspService</a:t>
            </a:r>
            <a:r>
              <a:rPr lang="en-US" dirty="0">
                <a:ea typeface="+mn-lt"/>
                <a:cs typeface="+mn-lt"/>
              </a:rPr>
              <a:t>() method of the generated servlet for processing the request. </a:t>
            </a:r>
          </a:p>
          <a:p>
            <a:pPr algn="just"/>
            <a:r>
              <a:rPr lang="en-US" dirty="0">
                <a:ea typeface="+mn-lt"/>
                <a:cs typeface="+mn-lt"/>
              </a:rPr>
              <a:t>For each request sent, the _</a:t>
            </a:r>
            <a:r>
              <a:rPr lang="en-US" dirty="0" err="1">
                <a:ea typeface="+mn-lt"/>
                <a:cs typeface="+mn-lt"/>
              </a:rPr>
              <a:t>jsp</a:t>
            </a:r>
            <a:r>
              <a:rPr lang="en-US" dirty="0">
                <a:ea typeface="+mn-lt"/>
                <a:cs typeface="+mn-lt"/>
              </a:rPr>
              <a:t> service() method will invoke. </a:t>
            </a:r>
          </a:p>
          <a:p>
            <a:pPr algn="just"/>
            <a:r>
              <a:rPr lang="en-US" dirty="0">
                <a:ea typeface="+mn-lt"/>
                <a:cs typeface="+mn-lt"/>
              </a:rPr>
              <a:t>If multiple </a:t>
            </a:r>
            <a:r>
              <a:rPr lang="en-US" dirty="0" err="1">
                <a:ea typeface="+mn-lt"/>
                <a:cs typeface="+mn-lt"/>
              </a:rPr>
              <a:t>scriptlets</a:t>
            </a:r>
            <a:r>
              <a:rPr lang="en-US" dirty="0">
                <a:ea typeface="+mn-lt"/>
                <a:cs typeface="+mn-lt"/>
              </a:rPr>
              <a:t> are present in the code, then they are appended to this service method in an ordered fashion.</a:t>
            </a:r>
            <a:endParaRPr lang="en-US" dirty="0"/>
          </a:p>
        </p:txBody>
      </p:sp>
    </p:spTree>
    <p:extLst>
      <p:ext uri="{BB962C8B-B14F-4D97-AF65-F5344CB8AC3E}">
        <p14:creationId xmlns:p14="http://schemas.microsoft.com/office/powerpoint/2010/main" val="24178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91A6-0973-7EAE-8EDC-443FD2499E55}"/>
              </a:ext>
            </a:extLst>
          </p:cNvPr>
          <p:cNvSpPr>
            <a:spLocks noGrp="1"/>
          </p:cNvSpPr>
          <p:nvPr>
            <p:ph type="title"/>
          </p:nvPr>
        </p:nvSpPr>
        <p:spPr/>
        <p:txBody>
          <a:bodyPr/>
          <a:lstStyle/>
          <a:p>
            <a:r>
              <a:rPr lang="en-US" dirty="0"/>
              <a:t>Select and Option tag</a:t>
            </a:r>
            <a:endParaRPr lang="en-IN" dirty="0"/>
          </a:p>
        </p:txBody>
      </p:sp>
      <p:sp>
        <p:nvSpPr>
          <p:cNvPr id="3" name="Content Placeholder 2">
            <a:extLst>
              <a:ext uri="{FF2B5EF4-FFF2-40B4-BE49-F238E27FC236}">
                <a16:creationId xmlns:a16="http://schemas.microsoft.com/office/drawing/2014/main" id="{64AFF73E-C3AE-D5F6-F953-856AB2A495D7}"/>
              </a:ext>
            </a:extLst>
          </p:cNvPr>
          <p:cNvSpPr>
            <a:spLocks noGrp="1"/>
          </p:cNvSpPr>
          <p:nvPr>
            <p:ph idx="1"/>
          </p:nvPr>
        </p:nvSpPr>
        <p:spPr>
          <a:xfrm>
            <a:off x="677334" y="1331259"/>
            <a:ext cx="8596668" cy="4710103"/>
          </a:xfrm>
        </p:spPr>
        <p:txBody>
          <a:bodyPr>
            <a:normAutofit/>
          </a:bodyPr>
          <a:lstStyle/>
          <a:p>
            <a:pPr algn="just"/>
            <a:r>
              <a:rPr lang="en-US" dirty="0"/>
              <a:t>The &lt;select&gt; element is used to create a drop-down list.</a:t>
            </a:r>
          </a:p>
          <a:p>
            <a:pPr algn="just"/>
            <a:r>
              <a:rPr lang="en-US" dirty="0"/>
              <a:t>The &lt;select&gt; element is most often used in a form, to collect user input.</a:t>
            </a:r>
          </a:p>
          <a:p>
            <a:pPr algn="just"/>
            <a:r>
              <a:rPr lang="en-US" dirty="0"/>
              <a:t>The name attribute is needed to reference the form data after the form is submitted (if you omit the name attribute, no data from the drop-down list will be submitted).</a:t>
            </a:r>
          </a:p>
          <a:p>
            <a:pPr algn="just"/>
            <a:r>
              <a:rPr lang="en-US" dirty="0"/>
              <a:t>The id attribute is needed to associate the drop-down list with a label.</a:t>
            </a:r>
          </a:p>
          <a:p>
            <a:pPr algn="just"/>
            <a:r>
              <a:rPr lang="en-US" dirty="0"/>
              <a:t>The &lt;option&gt; tags inside the &lt;select&gt; element define the available options in the drop-down list.</a:t>
            </a:r>
            <a:endParaRPr lang="en-IN" dirty="0"/>
          </a:p>
        </p:txBody>
      </p:sp>
    </p:spTree>
    <p:extLst>
      <p:ext uri="{BB962C8B-B14F-4D97-AF65-F5344CB8AC3E}">
        <p14:creationId xmlns:p14="http://schemas.microsoft.com/office/powerpoint/2010/main" val="2397898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8390-14A5-F369-9EB7-CF9E1649D7D2}"/>
              </a:ext>
            </a:extLst>
          </p:cNvPr>
          <p:cNvSpPr>
            <a:spLocks noGrp="1"/>
          </p:cNvSpPr>
          <p:nvPr>
            <p:ph type="title"/>
          </p:nvPr>
        </p:nvSpPr>
        <p:spPr/>
        <p:txBody>
          <a:bodyPr/>
          <a:lstStyle/>
          <a:p>
            <a:r>
              <a:rPr lang="en-US" dirty="0"/>
              <a:t>Example of select and option tag</a:t>
            </a:r>
            <a:endParaRPr lang="en-IN" dirty="0"/>
          </a:p>
        </p:txBody>
      </p:sp>
      <p:sp>
        <p:nvSpPr>
          <p:cNvPr id="3" name="Content Placeholder 2">
            <a:extLst>
              <a:ext uri="{FF2B5EF4-FFF2-40B4-BE49-F238E27FC236}">
                <a16:creationId xmlns:a16="http://schemas.microsoft.com/office/drawing/2014/main" id="{6466DCE7-3C19-9881-1346-46C23B2F21C1}"/>
              </a:ext>
            </a:extLst>
          </p:cNvPr>
          <p:cNvSpPr>
            <a:spLocks noGrp="1"/>
          </p:cNvSpPr>
          <p:nvPr>
            <p:ph idx="1"/>
          </p:nvPr>
        </p:nvSpPr>
        <p:spPr>
          <a:xfrm>
            <a:off x="677334" y="1532965"/>
            <a:ext cx="8596668" cy="4508397"/>
          </a:xfrm>
        </p:spPr>
        <p:txBody>
          <a:bodyPr/>
          <a:lstStyle/>
          <a:p>
            <a:r>
              <a:rPr lang="en-IN" dirty="0"/>
              <a:t>&lt;label for="cars"&gt;Choose a car:&lt;/label&gt;</a:t>
            </a:r>
          </a:p>
          <a:p>
            <a:r>
              <a:rPr lang="en-IN" dirty="0"/>
              <a:t>&lt;select name="cars" id="cars"&gt;</a:t>
            </a:r>
          </a:p>
          <a:p>
            <a:r>
              <a:rPr lang="en-IN" dirty="0"/>
              <a:t>  &lt;option value="</a:t>
            </a:r>
            <a:r>
              <a:rPr lang="en-IN" dirty="0" err="1"/>
              <a:t>volvo</a:t>
            </a:r>
            <a:r>
              <a:rPr lang="en-IN" dirty="0"/>
              <a:t>"&gt;Volvo&lt;/option&gt;</a:t>
            </a:r>
          </a:p>
          <a:p>
            <a:r>
              <a:rPr lang="en-IN" dirty="0"/>
              <a:t>  &lt;option value="</a:t>
            </a:r>
            <a:r>
              <a:rPr lang="en-IN" dirty="0" err="1"/>
              <a:t>saab</a:t>
            </a:r>
            <a:r>
              <a:rPr lang="en-IN" dirty="0"/>
              <a:t>"&gt;Saab&lt;/option&gt;</a:t>
            </a:r>
          </a:p>
          <a:p>
            <a:r>
              <a:rPr lang="en-IN" dirty="0"/>
              <a:t>  &lt;option value="</a:t>
            </a:r>
            <a:r>
              <a:rPr lang="en-IN" dirty="0" err="1"/>
              <a:t>mercedes</a:t>
            </a:r>
            <a:r>
              <a:rPr lang="en-IN" dirty="0"/>
              <a:t>"&gt;Mercedes&lt;/option&gt;</a:t>
            </a:r>
          </a:p>
          <a:p>
            <a:r>
              <a:rPr lang="en-IN" dirty="0"/>
              <a:t>  &lt;option value="</a:t>
            </a:r>
            <a:r>
              <a:rPr lang="en-IN" dirty="0" err="1"/>
              <a:t>audi</a:t>
            </a:r>
            <a:r>
              <a:rPr lang="en-IN" dirty="0"/>
              <a:t>"&gt;Audi&lt;/option&gt;</a:t>
            </a:r>
          </a:p>
          <a:p>
            <a:r>
              <a:rPr lang="en-IN" dirty="0"/>
              <a:t>&lt;/select&gt;</a:t>
            </a:r>
          </a:p>
        </p:txBody>
      </p:sp>
    </p:spTree>
    <p:extLst>
      <p:ext uri="{BB962C8B-B14F-4D97-AF65-F5344CB8AC3E}">
        <p14:creationId xmlns:p14="http://schemas.microsoft.com/office/powerpoint/2010/main" val="3913721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61A7-FB0E-6ABE-9956-B2A046B3D2B5}"/>
              </a:ext>
            </a:extLst>
          </p:cNvPr>
          <p:cNvSpPr>
            <a:spLocks noGrp="1"/>
          </p:cNvSpPr>
          <p:nvPr>
            <p:ph type="title"/>
          </p:nvPr>
        </p:nvSpPr>
        <p:spPr>
          <a:xfrm>
            <a:off x="677334" y="189109"/>
            <a:ext cx="8596668" cy="627529"/>
          </a:xfrm>
        </p:spPr>
        <p:txBody>
          <a:bodyPr>
            <a:normAutofit fontScale="90000"/>
          </a:bodyPr>
          <a:lstStyle/>
          <a:p>
            <a:r>
              <a:rPr lang="en-US" dirty="0" err="1"/>
              <a:t>Textarea</a:t>
            </a:r>
            <a:r>
              <a:rPr lang="en-US" dirty="0"/>
              <a:t> element</a:t>
            </a:r>
            <a:endParaRPr lang="en-IN" dirty="0"/>
          </a:p>
        </p:txBody>
      </p:sp>
      <p:sp>
        <p:nvSpPr>
          <p:cNvPr id="3" name="Content Placeholder 2">
            <a:extLst>
              <a:ext uri="{FF2B5EF4-FFF2-40B4-BE49-F238E27FC236}">
                <a16:creationId xmlns:a16="http://schemas.microsoft.com/office/drawing/2014/main" id="{57130666-E75C-092F-7290-F7AC0F637889}"/>
              </a:ext>
            </a:extLst>
          </p:cNvPr>
          <p:cNvSpPr>
            <a:spLocks noGrp="1"/>
          </p:cNvSpPr>
          <p:nvPr>
            <p:ph idx="1"/>
          </p:nvPr>
        </p:nvSpPr>
        <p:spPr>
          <a:xfrm>
            <a:off x="677334" y="816639"/>
            <a:ext cx="8596668" cy="5224724"/>
          </a:xfrm>
        </p:spPr>
        <p:txBody>
          <a:bodyPr/>
          <a:lstStyle/>
          <a:p>
            <a:pPr algn="just"/>
            <a:r>
              <a:rPr lang="en-US" dirty="0"/>
              <a:t>The &lt;</a:t>
            </a:r>
            <a:r>
              <a:rPr lang="en-US" dirty="0" err="1"/>
              <a:t>textarea</a:t>
            </a:r>
            <a:r>
              <a:rPr lang="en-US" dirty="0"/>
              <a:t>&gt; HTML element represents a multi-line plain-text editing control, useful when you want to allow users to enter a sizeable amount of free-form text, for example a comment on a review or feedback form.</a:t>
            </a:r>
          </a:p>
          <a:p>
            <a:pPr algn="just"/>
            <a:r>
              <a:rPr lang="en-US" b="1" dirty="0"/>
              <a:t>Example:</a:t>
            </a:r>
            <a:endParaRPr lang="en-IN" sz="1800" dirty="0">
              <a:solidFill>
                <a:srgbClr val="008080"/>
              </a:solidFill>
              <a:latin typeface="Courier New" panose="02070309020205020404" pitchFamily="49" charset="0"/>
            </a:endParaRPr>
          </a:p>
          <a:p>
            <a:pPr algn="l"/>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label </a:t>
            </a:r>
            <a:r>
              <a:rPr lang="en-US" sz="1800" dirty="0">
                <a:solidFill>
                  <a:srgbClr val="7F007F"/>
                </a:solidFill>
                <a:latin typeface="Courier New" panose="02070309020205020404" pitchFamily="49" charset="0"/>
              </a:rPr>
              <a:t>for</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"story"</a:t>
            </a:r>
            <a:r>
              <a:rPr lang="en-US" sz="1800" i="1" dirty="0">
                <a:solidFill>
                  <a:srgbClr val="008080"/>
                </a:solidFill>
                <a:latin typeface="Courier New" panose="02070309020205020404" pitchFamily="49" charset="0"/>
              </a:rPr>
              <a:t>&gt;</a:t>
            </a:r>
            <a:r>
              <a:rPr lang="en-US" sz="1800" i="1" dirty="0">
                <a:solidFill>
                  <a:srgbClr val="000000"/>
                </a:solidFill>
                <a:latin typeface="Courier New" panose="02070309020205020404" pitchFamily="49" charset="0"/>
              </a:rPr>
              <a:t>Tell us your story:</a:t>
            </a:r>
            <a:r>
              <a:rPr lang="en-US" sz="1800" i="1" dirty="0">
                <a:solidFill>
                  <a:srgbClr val="008080"/>
                </a:solidFill>
                <a:latin typeface="Courier New" panose="02070309020205020404" pitchFamily="49" charset="0"/>
              </a:rPr>
              <a:t>&lt;/</a:t>
            </a:r>
            <a:r>
              <a:rPr lang="en-US" sz="1800" i="1" dirty="0">
                <a:solidFill>
                  <a:srgbClr val="3F7F7F"/>
                </a:solidFill>
                <a:latin typeface="Courier New" panose="02070309020205020404" pitchFamily="49" charset="0"/>
              </a:rPr>
              <a:t>label</a:t>
            </a:r>
            <a:r>
              <a:rPr lang="en-US" sz="1800" i="1" dirty="0">
                <a:solidFill>
                  <a:srgbClr val="008080"/>
                </a:solidFill>
                <a:latin typeface="Courier New" panose="02070309020205020404" pitchFamily="49" charset="0"/>
              </a:rPr>
              <a:t>&gt;</a:t>
            </a:r>
            <a:endParaRPr lang="en-IN" sz="1800" dirty="0">
              <a:latin typeface="Courier New" panose="02070309020205020404" pitchFamily="49" charset="0"/>
            </a:endParaRPr>
          </a:p>
          <a:p>
            <a:pPr algn="l"/>
            <a:r>
              <a:rPr lang="en-US" sz="1800" dirty="0">
                <a:solidFill>
                  <a:srgbClr val="008080"/>
                </a:solidFill>
                <a:latin typeface="Courier New" panose="02070309020205020404" pitchFamily="49" charset="0"/>
              </a:rPr>
              <a:t>&lt;</a:t>
            </a:r>
            <a:r>
              <a:rPr lang="en-US" sz="1800" dirty="0" err="1">
                <a:solidFill>
                  <a:srgbClr val="3F7F7F"/>
                </a:solidFill>
                <a:latin typeface="Courier New" panose="02070309020205020404" pitchFamily="49" charset="0"/>
              </a:rPr>
              <a:t>textarea</a:t>
            </a:r>
            <a:r>
              <a:rPr lang="en-US" sz="1800" dirty="0">
                <a:solidFill>
                  <a:srgbClr val="3F7F7F"/>
                </a:solidFill>
                <a:latin typeface="Courier New" panose="02070309020205020404" pitchFamily="49" charset="0"/>
              </a:rPr>
              <a:t> </a:t>
            </a:r>
            <a:r>
              <a:rPr lang="en-US" sz="1800" dirty="0">
                <a:solidFill>
                  <a:srgbClr val="7F007F"/>
                </a:solidFill>
                <a:latin typeface="Courier New" panose="02070309020205020404" pitchFamily="49" charset="0"/>
              </a:rPr>
              <a:t>id</a:t>
            </a:r>
            <a:r>
              <a:rPr lang="en-US" sz="1800"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"story" </a:t>
            </a:r>
            <a:r>
              <a:rPr lang="en-US" sz="1800" i="1" dirty="0">
                <a:solidFill>
                  <a:srgbClr val="7F007F"/>
                </a:solidFill>
                <a:latin typeface="Courier New" panose="02070309020205020404" pitchFamily="49" charset="0"/>
              </a:rPr>
              <a:t>name</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"story" </a:t>
            </a:r>
            <a:r>
              <a:rPr lang="en-US" sz="1800" i="1" dirty="0">
                <a:solidFill>
                  <a:srgbClr val="7F007F"/>
                </a:solidFill>
                <a:latin typeface="Courier New" panose="02070309020205020404" pitchFamily="49" charset="0"/>
              </a:rPr>
              <a:t>rows</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"5" </a:t>
            </a:r>
            <a:r>
              <a:rPr lang="en-US" sz="1800" i="1" dirty="0">
                <a:solidFill>
                  <a:srgbClr val="7F007F"/>
                </a:solidFill>
                <a:latin typeface="Courier New" panose="02070309020205020404" pitchFamily="49" charset="0"/>
              </a:rPr>
              <a:t>cols</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"33"</a:t>
            </a:r>
            <a:r>
              <a:rPr lang="en-US" sz="1800" i="1" dirty="0">
                <a:solidFill>
                  <a:srgbClr val="008080"/>
                </a:solidFill>
                <a:latin typeface="Courier New" panose="02070309020205020404" pitchFamily="49" charset="0"/>
              </a:rPr>
              <a:t>&gt;</a:t>
            </a:r>
          </a:p>
          <a:p>
            <a:pPr algn="l"/>
            <a:r>
              <a:rPr lang="en-US" sz="1800" dirty="0">
                <a:solidFill>
                  <a:srgbClr val="000000"/>
                </a:solidFill>
                <a:latin typeface="Courier New" panose="02070309020205020404" pitchFamily="49" charset="0"/>
              </a:rPr>
              <a:t>It was a dark and stormy night...</a:t>
            </a:r>
          </a:p>
          <a:p>
            <a:pPr algn="l"/>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textarea</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55244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86B9-F925-6833-2BAE-2A138DEF57D8}"/>
              </a:ext>
            </a:extLst>
          </p:cNvPr>
          <p:cNvSpPr>
            <a:spLocks noGrp="1"/>
          </p:cNvSpPr>
          <p:nvPr>
            <p:ph type="title"/>
          </p:nvPr>
        </p:nvSpPr>
        <p:spPr>
          <a:xfrm>
            <a:off x="677334" y="148767"/>
            <a:ext cx="8596668" cy="667871"/>
          </a:xfrm>
        </p:spPr>
        <p:txBody>
          <a:bodyPr/>
          <a:lstStyle/>
          <a:p>
            <a:r>
              <a:rPr lang="en-US" dirty="0"/>
              <a:t>Form Validation</a:t>
            </a:r>
            <a:endParaRPr lang="en-IN" dirty="0"/>
          </a:p>
        </p:txBody>
      </p:sp>
      <p:sp>
        <p:nvSpPr>
          <p:cNvPr id="3" name="Content Placeholder 2">
            <a:extLst>
              <a:ext uri="{FF2B5EF4-FFF2-40B4-BE49-F238E27FC236}">
                <a16:creationId xmlns:a16="http://schemas.microsoft.com/office/drawing/2014/main" id="{62698A19-9C50-7025-0DE8-74A7B16D986D}"/>
              </a:ext>
            </a:extLst>
          </p:cNvPr>
          <p:cNvSpPr>
            <a:spLocks noGrp="1"/>
          </p:cNvSpPr>
          <p:nvPr>
            <p:ph idx="1"/>
          </p:nvPr>
        </p:nvSpPr>
        <p:spPr>
          <a:xfrm>
            <a:off x="744826" y="977248"/>
            <a:ext cx="8963950" cy="5731985"/>
          </a:xfrm>
        </p:spPr>
        <p:txBody>
          <a:bodyPr/>
          <a:lstStyle/>
          <a:p>
            <a:pPr algn="just"/>
            <a:r>
              <a:rPr lang="en-US" b="0" i="0" dirty="0">
                <a:solidFill>
                  <a:srgbClr val="000000"/>
                </a:solidFill>
                <a:effectLst/>
                <a:latin typeface="Verdana" panose="020B0604030504040204" pitchFamily="34" charset="0"/>
              </a:rPr>
              <a:t>Validating a user means simply checking whether the user has entered correct login details or not. </a:t>
            </a:r>
          </a:p>
          <a:p>
            <a:pPr algn="just"/>
            <a:r>
              <a:rPr lang="en-US" b="0" i="0" dirty="0">
                <a:solidFill>
                  <a:srgbClr val="000000"/>
                </a:solidFill>
                <a:effectLst/>
                <a:latin typeface="Verdana" panose="020B0604030504040204" pitchFamily="34" charset="0"/>
              </a:rPr>
              <a:t>The validation process in JSP is quite simple and straightforward</a:t>
            </a:r>
          </a:p>
          <a:p>
            <a:pPr algn="just"/>
            <a:r>
              <a:rPr lang="en-US" dirty="0" err="1">
                <a:solidFill>
                  <a:srgbClr val="000000"/>
                </a:solidFill>
                <a:latin typeface="Verdana" panose="020B0604030504040204" pitchFamily="34" charset="0"/>
              </a:rPr>
              <a:t>Index.jsp</a:t>
            </a:r>
            <a:endParaRPr lang="en-US" dirty="0">
              <a:solidFill>
                <a:srgbClr val="000000"/>
              </a:solidFill>
              <a:latin typeface="Verdana" panose="020B0604030504040204" pitchFamily="34" charset="0"/>
            </a:endParaRPr>
          </a:p>
          <a:p>
            <a:pPr marL="0" indent="0" algn="l">
              <a:buNone/>
            </a:pP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form </a:t>
            </a:r>
            <a:r>
              <a:rPr lang="en-US" sz="1800" dirty="0">
                <a:solidFill>
                  <a:srgbClr val="7F007F"/>
                </a:solidFill>
                <a:latin typeface="Courier New" panose="02070309020205020404" pitchFamily="49" charset="0"/>
              </a:rPr>
              <a:t>action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login.jsp</a:t>
            </a:r>
            <a:r>
              <a:rPr lang="en-US" sz="1800" i="1" dirty="0">
                <a:solidFill>
                  <a:srgbClr val="2A00FF"/>
                </a:solidFill>
                <a:latin typeface="Courier New" panose="02070309020205020404" pitchFamily="49" charset="0"/>
              </a:rPr>
              <a:t>" </a:t>
            </a:r>
            <a:r>
              <a:rPr lang="en-US" sz="1800" i="1" dirty="0">
                <a:solidFill>
                  <a:srgbClr val="7F007F"/>
                </a:solidFill>
                <a:latin typeface="Courier New" panose="02070309020205020404" pitchFamily="49" charset="0"/>
              </a:rPr>
              <a:t>method</a:t>
            </a:r>
            <a:r>
              <a:rPr lang="en-US" sz="1800" i="1" dirty="0">
                <a:solidFill>
                  <a:srgbClr val="000000"/>
                </a:solidFill>
                <a:latin typeface="Courier New" panose="02070309020205020404" pitchFamily="49" charset="0"/>
              </a:rPr>
              <a:t>=</a:t>
            </a:r>
            <a:r>
              <a:rPr lang="en-US" sz="1800" i="1" dirty="0">
                <a:solidFill>
                  <a:srgbClr val="2A00FF"/>
                </a:solidFill>
                <a:latin typeface="Courier New" panose="02070309020205020404" pitchFamily="49" charset="0"/>
              </a:rPr>
              <a:t>"POST"</a:t>
            </a:r>
            <a:r>
              <a:rPr lang="en-US" sz="1800" i="1"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label</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 Enter your </a:t>
            </a:r>
            <a:r>
              <a:rPr lang="en-US" sz="1800" u="sng" dirty="0">
                <a:solidFill>
                  <a:srgbClr val="000000"/>
                </a:solidFill>
                <a:latin typeface="Courier New" panose="02070309020205020404" pitchFamily="49" charset="0"/>
              </a:rPr>
              <a:t>Username: </a:t>
            </a:r>
            <a:r>
              <a:rPr lang="en-US" sz="1800" u="sng" dirty="0">
                <a:solidFill>
                  <a:srgbClr val="008080"/>
                </a:solidFill>
                <a:latin typeface="Courier New" panose="02070309020205020404" pitchFamily="49" charset="0"/>
              </a:rPr>
              <a:t>&lt;/</a:t>
            </a:r>
            <a:r>
              <a:rPr lang="en-US" sz="1800" u="sng" dirty="0">
                <a:solidFill>
                  <a:srgbClr val="3F7F7F"/>
                </a:solidFill>
                <a:latin typeface="Courier New" panose="02070309020205020404" pitchFamily="49" charset="0"/>
              </a:rPr>
              <a:t>label</a:t>
            </a:r>
            <a:r>
              <a:rPr lang="en-US" sz="1800" u="sng"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"text" </a:t>
            </a:r>
            <a:r>
              <a:rPr lang="en-US" sz="1800" i="1" dirty="0">
                <a:solidFill>
                  <a:srgbClr val="7F007F"/>
                </a:solidFill>
                <a:latin typeface="Courier New" panose="02070309020205020404" pitchFamily="49" charset="0"/>
              </a:rPr>
              <a:t>name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uname</a:t>
            </a:r>
            <a:r>
              <a:rPr lang="en-US" sz="1800" i="1" dirty="0">
                <a:solidFill>
                  <a:srgbClr val="2A00FF"/>
                </a:solidFill>
                <a:latin typeface="Courier New" panose="02070309020205020404" pitchFamily="49" charset="0"/>
              </a:rPr>
              <a:t>"</a:t>
            </a:r>
            <a:r>
              <a:rPr lang="en-US" sz="1800" i="1"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br</a:t>
            </a:r>
            <a:r>
              <a:rPr lang="en-IN" sz="1800"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label</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Enter your Password: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label</a:t>
            </a:r>
            <a:r>
              <a:rPr lang="en-US" sz="1800"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"password" </a:t>
            </a:r>
            <a:r>
              <a:rPr lang="en-US" sz="1800" i="1" dirty="0">
                <a:solidFill>
                  <a:srgbClr val="7F007F"/>
                </a:solidFill>
                <a:latin typeface="Courier New" panose="02070309020205020404" pitchFamily="49" charset="0"/>
              </a:rPr>
              <a:t>name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pswd</a:t>
            </a:r>
            <a:r>
              <a:rPr lang="en-US" sz="1800" i="1" dirty="0">
                <a:solidFill>
                  <a:srgbClr val="2A00FF"/>
                </a:solidFill>
                <a:latin typeface="Courier New" panose="02070309020205020404" pitchFamily="49" charset="0"/>
              </a:rPr>
              <a:t>"</a:t>
            </a:r>
            <a:r>
              <a:rPr lang="en-US" sz="1800" i="1"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br</a:t>
            </a:r>
            <a:r>
              <a:rPr lang="en-IN" sz="1800"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input </a:t>
            </a:r>
            <a:r>
              <a:rPr lang="en-IN" sz="1800" dirty="0">
                <a:solidFill>
                  <a:srgbClr val="7F007F"/>
                </a:solidFill>
                <a:latin typeface="Courier New" panose="02070309020205020404" pitchFamily="49" charset="0"/>
              </a:rPr>
              <a:t>type </a:t>
            </a:r>
            <a:r>
              <a:rPr lang="en-IN" sz="1800" dirty="0">
                <a:solidFill>
                  <a:srgbClr val="000000"/>
                </a:solidFill>
                <a:latin typeface="Courier New" panose="02070309020205020404" pitchFamily="49" charset="0"/>
              </a:rPr>
              <a:t>= </a:t>
            </a:r>
            <a:r>
              <a:rPr lang="en-IN" sz="1800" i="1" dirty="0">
                <a:solidFill>
                  <a:srgbClr val="2A00FF"/>
                </a:solidFill>
                <a:latin typeface="Courier New" panose="02070309020205020404" pitchFamily="49" charset="0"/>
              </a:rPr>
              <a:t>"submit"</a:t>
            </a:r>
            <a:r>
              <a:rPr lang="en-IN" sz="1800" i="1"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form</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2088893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4A15-CE44-FF4A-F6E4-5A0B040CA0B7}"/>
              </a:ext>
            </a:extLst>
          </p:cNvPr>
          <p:cNvSpPr>
            <a:spLocks noGrp="1"/>
          </p:cNvSpPr>
          <p:nvPr>
            <p:ph type="title"/>
          </p:nvPr>
        </p:nvSpPr>
        <p:spPr>
          <a:xfrm>
            <a:off x="677334" y="192741"/>
            <a:ext cx="8596668" cy="775447"/>
          </a:xfrm>
        </p:spPr>
        <p:txBody>
          <a:bodyPr/>
          <a:lstStyle/>
          <a:p>
            <a:r>
              <a:rPr lang="en-US" dirty="0"/>
              <a:t>Form Validation(</a:t>
            </a:r>
            <a:r>
              <a:rPr lang="en-US" dirty="0" err="1"/>
              <a:t>login.jsp</a:t>
            </a:r>
            <a:r>
              <a:rPr lang="en-US" dirty="0"/>
              <a:t>)</a:t>
            </a:r>
            <a:endParaRPr lang="en-IN" dirty="0"/>
          </a:p>
        </p:txBody>
      </p:sp>
      <p:sp>
        <p:nvSpPr>
          <p:cNvPr id="3" name="Content Placeholder 2">
            <a:extLst>
              <a:ext uri="{FF2B5EF4-FFF2-40B4-BE49-F238E27FC236}">
                <a16:creationId xmlns:a16="http://schemas.microsoft.com/office/drawing/2014/main" id="{155B4ADA-EF86-8170-EC39-4C5F3E3FC54E}"/>
              </a:ext>
            </a:extLst>
          </p:cNvPr>
          <p:cNvSpPr>
            <a:spLocks noGrp="1"/>
          </p:cNvSpPr>
          <p:nvPr>
            <p:ph idx="1"/>
          </p:nvPr>
        </p:nvSpPr>
        <p:spPr>
          <a:xfrm>
            <a:off x="677334" y="833719"/>
            <a:ext cx="8596668" cy="5207644"/>
          </a:xfrm>
        </p:spPr>
        <p:txBody>
          <a:bodyPr/>
          <a:lstStyle/>
          <a:p>
            <a:pPr marL="0" indent="0" algn="l">
              <a:buNone/>
            </a:pP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pPr marL="0" indent="0" algn="l">
              <a:buNone/>
            </a:pPr>
            <a:r>
              <a:rPr lang="en-IN" sz="1800" dirty="0">
                <a:solidFill>
                  <a:srgbClr val="BF5F3F"/>
                </a:solidFill>
                <a:latin typeface="Courier New" panose="02070309020205020404" pitchFamily="49" charset="0"/>
              </a:rPr>
              <a:t>&lt;%</a:t>
            </a:r>
          </a:p>
          <a:p>
            <a:pPr marL="0" indent="0" algn="l">
              <a:buNone/>
            </a:pPr>
            <a:r>
              <a:rPr lang="en-IN" sz="1800" dirty="0">
                <a:solidFill>
                  <a:srgbClr val="000000"/>
                </a:solidFill>
                <a:latin typeface="Courier New" panose="02070309020205020404" pitchFamily="49" charset="0"/>
              </a:rPr>
              <a:t>   String username = </a:t>
            </a:r>
            <a:r>
              <a:rPr lang="en-IN" sz="1800" dirty="0" err="1">
                <a:solidFill>
                  <a:srgbClr val="000000"/>
                </a:solidFill>
                <a:latin typeface="Courier New" panose="02070309020205020404" pitchFamily="49" charset="0"/>
              </a:rPr>
              <a:t>request.getParameter</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a:t>
            </a:r>
            <a:r>
              <a:rPr lang="en-IN" sz="1800" dirty="0" err="1">
                <a:solidFill>
                  <a:srgbClr val="2A00FF"/>
                </a:solidFill>
                <a:latin typeface="Courier New" panose="02070309020205020404" pitchFamily="49" charset="0"/>
              </a:rPr>
              <a:t>uname</a:t>
            </a:r>
            <a:r>
              <a:rPr lang="en-IN" sz="1800" dirty="0">
                <a:solidFill>
                  <a:srgbClr val="2A00FF"/>
                </a:solidFill>
                <a:latin typeface="Courier New" panose="02070309020205020404" pitchFamily="49" charset="0"/>
              </a:rPr>
              <a:t>"</a:t>
            </a:r>
            <a:r>
              <a:rPr lang="en-IN" sz="1800"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String password = </a:t>
            </a:r>
            <a:r>
              <a:rPr lang="en-US" sz="1800" dirty="0" err="1">
                <a:solidFill>
                  <a:srgbClr val="000000"/>
                </a:solidFill>
                <a:latin typeface="Courier New" panose="02070309020205020404" pitchFamily="49" charset="0"/>
              </a:rPr>
              <a:t>request.getParameter</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a:t>
            </a:r>
            <a:r>
              <a:rPr lang="en-US" sz="1800" dirty="0" err="1">
                <a:solidFill>
                  <a:srgbClr val="2A00FF"/>
                </a:solidFill>
                <a:latin typeface="Courier New" panose="02070309020205020404" pitchFamily="49" charset="0"/>
              </a:rPr>
              <a:t>pswd</a:t>
            </a:r>
            <a:r>
              <a:rPr lang="en-US" sz="1800" dirty="0">
                <a:solidFill>
                  <a:srgbClr val="2A00FF"/>
                </a:solidFill>
                <a:latin typeface="Courier New" panose="02070309020205020404" pitchFamily="49" charset="0"/>
              </a:rPr>
              <a:t>"</a:t>
            </a:r>
            <a:r>
              <a:rPr lang="en-US" sz="1800"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if</a:t>
            </a:r>
            <a:r>
              <a:rPr lang="en-US" sz="1800" b="1" dirty="0">
                <a:solidFill>
                  <a:srgbClr val="000000"/>
                </a:solidFill>
                <a:latin typeface="Courier New" panose="02070309020205020404" pitchFamily="49" charset="0"/>
              </a:rPr>
              <a:t>(</a:t>
            </a:r>
            <a:r>
              <a:rPr lang="en-US" sz="1800" b="1" dirty="0" err="1">
                <a:solidFill>
                  <a:srgbClr val="000000"/>
                </a:solidFill>
                <a:latin typeface="Courier New" panose="02070309020205020404" pitchFamily="49" charset="0"/>
              </a:rPr>
              <a:t>username.equals</a:t>
            </a:r>
            <a:r>
              <a:rPr lang="en-US" sz="1800" b="1" dirty="0">
                <a:solidFill>
                  <a:srgbClr val="000000"/>
                </a:solidFill>
                <a:latin typeface="Courier New" panose="02070309020205020404" pitchFamily="49" charset="0"/>
              </a:rPr>
              <a:t>(</a:t>
            </a:r>
            <a:r>
              <a:rPr lang="en-US" sz="1800" b="1" dirty="0">
                <a:solidFill>
                  <a:srgbClr val="2A00FF"/>
                </a:solidFill>
                <a:latin typeface="Courier New" panose="02070309020205020404" pitchFamily="49" charset="0"/>
              </a:rPr>
              <a:t>"Chandni"</a:t>
            </a:r>
            <a:r>
              <a:rPr lang="en-US" sz="1800" b="1" dirty="0">
                <a:solidFill>
                  <a:srgbClr val="000000"/>
                </a:solidFill>
                <a:latin typeface="Courier New" panose="02070309020205020404" pitchFamily="49" charset="0"/>
              </a:rPr>
              <a:t>) &amp;&amp; </a:t>
            </a:r>
            <a:r>
              <a:rPr lang="en-US" sz="1800" b="1" dirty="0" err="1">
                <a:solidFill>
                  <a:srgbClr val="000000"/>
                </a:solidFill>
                <a:latin typeface="Courier New" panose="02070309020205020404" pitchFamily="49" charset="0"/>
              </a:rPr>
              <a:t>password.equals</a:t>
            </a:r>
            <a:r>
              <a:rPr lang="en-US" sz="1800" b="1" dirty="0">
                <a:solidFill>
                  <a:srgbClr val="000000"/>
                </a:solidFill>
                <a:latin typeface="Courier New" panose="02070309020205020404" pitchFamily="49" charset="0"/>
              </a:rPr>
              <a:t>(</a:t>
            </a:r>
            <a:r>
              <a:rPr lang="en-US" sz="1800" b="1" dirty="0">
                <a:solidFill>
                  <a:srgbClr val="2A00FF"/>
                </a:solidFill>
                <a:latin typeface="Courier New" panose="02070309020205020404" pitchFamily="49" charset="0"/>
              </a:rPr>
              <a:t>"12345"</a:t>
            </a:r>
            <a:r>
              <a:rPr lang="en-US" sz="1800" b="1" dirty="0">
                <a:solidFill>
                  <a:srgbClr val="000000"/>
                </a:solidFill>
                <a:latin typeface="Courier New" panose="02070309020205020404" pitchFamily="49" charset="0"/>
              </a:rPr>
              <a:t>) ) </a:t>
            </a:r>
          </a:p>
          <a:p>
            <a:pPr marL="0" indent="0" algn="l">
              <a:buNone/>
            </a:pPr>
            <a:r>
              <a:rPr lang="en-IN" sz="1800" dirty="0">
                <a:solidFill>
                  <a:srgbClr val="000000"/>
                </a:solidFill>
                <a:latin typeface="Courier New" panose="02070309020205020404" pitchFamily="49" charset="0"/>
              </a:rPr>
              <a:t>   {</a:t>
            </a:r>
          </a:p>
          <a:p>
            <a:pPr marL="0" indent="0" algn="l">
              <a:buNone/>
            </a:pP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out.println</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 You are logged in!! "</a:t>
            </a:r>
            <a:r>
              <a:rPr lang="en-US" sz="1800"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 </a:t>
            </a:r>
            <a:r>
              <a:rPr lang="en-IN" sz="1800" b="1" dirty="0">
                <a:solidFill>
                  <a:srgbClr val="7F0055"/>
                </a:solidFill>
                <a:latin typeface="Courier New" panose="02070309020205020404" pitchFamily="49" charset="0"/>
              </a:rPr>
              <a:t>else</a:t>
            </a:r>
            <a:r>
              <a:rPr lang="en-IN" sz="1800" b="1" dirty="0">
                <a:solidFill>
                  <a:srgbClr val="000000"/>
                </a:solidFill>
                <a:latin typeface="Courier New" panose="02070309020205020404" pitchFamily="49" charset="0"/>
              </a:rPr>
              <a:t> {</a:t>
            </a:r>
          </a:p>
          <a:p>
            <a:pPr marL="0" indent="0" algn="l">
              <a:buNone/>
            </a:pP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out.println</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 Try Again!! Wrong Credentials "</a:t>
            </a:r>
            <a:r>
              <a:rPr lang="en-US" sz="1800"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a:t>
            </a:r>
          </a:p>
          <a:p>
            <a:pPr marL="0" indent="0" algn="l">
              <a:buNone/>
            </a:pPr>
            <a:r>
              <a:rPr lang="en-IN" sz="1800" dirty="0">
                <a:solidFill>
                  <a:srgbClr val="BF5F3F"/>
                </a:solidFill>
                <a:latin typeface="Courier New" panose="02070309020205020404" pitchFamily="49" charset="0"/>
              </a:rPr>
              <a:t>%&gt;</a:t>
            </a:r>
          </a:p>
          <a:p>
            <a:pPr marL="0" indent="0" algn="l">
              <a:buNone/>
            </a:pP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2633540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6F5D-8970-477E-8463-665E2BE1E27B}"/>
              </a:ext>
            </a:extLst>
          </p:cNvPr>
          <p:cNvSpPr>
            <a:spLocks noGrp="1"/>
          </p:cNvSpPr>
          <p:nvPr>
            <p:ph type="title"/>
          </p:nvPr>
        </p:nvSpPr>
        <p:spPr/>
        <p:txBody>
          <a:bodyPr/>
          <a:lstStyle/>
          <a:p>
            <a:r>
              <a:rPr lang="en-US" dirty="0" smtClean="0"/>
              <a:t>IMP </a:t>
            </a:r>
            <a:r>
              <a:rPr lang="en-US" dirty="0" smtClean="0"/>
              <a:t>Questions</a:t>
            </a:r>
            <a:endParaRPr lang="en-US" dirty="0"/>
          </a:p>
        </p:txBody>
      </p:sp>
      <p:sp>
        <p:nvSpPr>
          <p:cNvPr id="3" name="Content Placeholder 2">
            <a:extLst>
              <a:ext uri="{FF2B5EF4-FFF2-40B4-BE49-F238E27FC236}">
                <a16:creationId xmlns:a16="http://schemas.microsoft.com/office/drawing/2014/main" id="{4CA5F4A2-8DA2-483B-B779-3FA56C2A8FA6}"/>
              </a:ext>
            </a:extLst>
          </p:cNvPr>
          <p:cNvSpPr>
            <a:spLocks noGrp="1"/>
          </p:cNvSpPr>
          <p:nvPr>
            <p:ph idx="1"/>
          </p:nvPr>
        </p:nvSpPr>
        <p:spPr>
          <a:xfrm>
            <a:off x="677334" y="1487055"/>
            <a:ext cx="9371830" cy="4554307"/>
          </a:xfrm>
        </p:spPr>
        <p:txBody>
          <a:bodyPr vert="horz" lIns="91440" tIns="45720" rIns="91440" bIns="45720" rtlCol="0" anchor="t">
            <a:normAutofit/>
          </a:bodyPr>
          <a:lstStyle/>
          <a:p>
            <a:pPr>
              <a:buAutoNum type="arabicPeriod"/>
            </a:pPr>
            <a:r>
              <a:rPr lang="en-US" sz="2000" dirty="0">
                <a:ea typeface="+mn-lt"/>
                <a:cs typeface="+mn-lt"/>
              </a:rPr>
              <a:t>List Types of Tags in JSP Scripting with Syntax [2 Marks]</a:t>
            </a:r>
            <a:endParaRPr lang="en-US" sz="2000" dirty="0"/>
          </a:p>
          <a:p>
            <a:pPr>
              <a:buAutoNum type="arabicPeriod"/>
            </a:pPr>
            <a:r>
              <a:rPr lang="en-US" sz="2000" dirty="0">
                <a:ea typeface="+mn-lt"/>
                <a:cs typeface="+mn-lt"/>
              </a:rPr>
              <a:t>Explain JSP scripting element [3 Marks]</a:t>
            </a:r>
            <a:endParaRPr lang="en-US" sz="2000" dirty="0"/>
          </a:p>
          <a:p>
            <a:pPr>
              <a:buAutoNum type="arabicPeriod"/>
            </a:pPr>
            <a:r>
              <a:rPr lang="en-US" sz="2000" dirty="0">
                <a:ea typeface="+mn-lt"/>
                <a:cs typeface="+mn-lt"/>
              </a:rPr>
              <a:t>Explain JSP Expressions  [3 Marks]</a:t>
            </a:r>
          </a:p>
          <a:p>
            <a:pPr>
              <a:buAutoNum type="arabicPeriod"/>
            </a:pPr>
            <a:r>
              <a:rPr lang="en-US" sz="2000" dirty="0">
                <a:ea typeface="+mn-lt"/>
                <a:cs typeface="+mn-lt"/>
              </a:rPr>
              <a:t>Write a simple JSP program to print “Hello World”.  [3 Marks]</a:t>
            </a:r>
          </a:p>
          <a:p>
            <a:pPr>
              <a:buAutoNum type="arabicPeriod"/>
            </a:pPr>
            <a:r>
              <a:rPr lang="en-US" sz="2000" dirty="0">
                <a:ea typeface="+mn-lt"/>
                <a:cs typeface="+mn-lt"/>
              </a:rPr>
              <a:t>Develop a JSP program to display the grade of a student by accepting the marks of five subjects </a:t>
            </a:r>
            <a:r>
              <a:rPr lang="en-US" sz="2000" dirty="0" smtClean="0">
                <a:ea typeface="+mn-lt"/>
                <a:cs typeface="+mn-lt"/>
              </a:rPr>
              <a:t>[4 </a:t>
            </a:r>
            <a:r>
              <a:rPr lang="en-US" sz="2000" dirty="0">
                <a:ea typeface="+mn-lt"/>
                <a:cs typeface="+mn-lt"/>
              </a:rPr>
              <a:t>Marks]</a:t>
            </a:r>
            <a:endParaRPr lang="en-US" sz="2000" dirty="0"/>
          </a:p>
          <a:p>
            <a:pPr>
              <a:buAutoNum type="arabicPeriod"/>
            </a:pPr>
            <a:r>
              <a:rPr lang="en-US" sz="2000" dirty="0">
                <a:ea typeface="+mn-lt"/>
                <a:cs typeface="+mn-lt"/>
              </a:rPr>
              <a:t>Write JSP script to determine how many times the visitors has loaded the page</a:t>
            </a:r>
            <a:r>
              <a:rPr lang="en-US" sz="2000">
                <a:ea typeface="+mn-lt"/>
                <a:cs typeface="+mn-lt"/>
              </a:rPr>
              <a:t>. </a:t>
            </a:r>
            <a:r>
              <a:rPr lang="en-US" sz="2000" smtClean="0">
                <a:ea typeface="+mn-lt"/>
                <a:cs typeface="+mn-lt"/>
              </a:rPr>
              <a:t>[ </a:t>
            </a:r>
            <a:r>
              <a:rPr lang="en-US" sz="2000" dirty="0">
                <a:ea typeface="+mn-lt"/>
                <a:cs typeface="+mn-lt"/>
              </a:rPr>
              <a:t>4 Marks]</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90481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F6FE-3B06-4E82-BB18-CD1198A34211}"/>
              </a:ext>
            </a:extLst>
          </p:cNvPr>
          <p:cNvSpPr>
            <a:spLocks noGrp="1"/>
          </p:cNvSpPr>
          <p:nvPr>
            <p:ph type="title"/>
          </p:nvPr>
        </p:nvSpPr>
        <p:spPr/>
        <p:txBody>
          <a:bodyPr/>
          <a:lstStyle/>
          <a:p>
            <a:r>
              <a:rPr lang="en-US" dirty="0"/>
              <a:t>Example of </a:t>
            </a:r>
            <a:r>
              <a:rPr lang="en-US" dirty="0" err="1"/>
              <a:t>Scriplet</a:t>
            </a:r>
          </a:p>
        </p:txBody>
      </p:sp>
      <p:sp>
        <p:nvSpPr>
          <p:cNvPr id="3" name="Content Placeholder 2">
            <a:extLst>
              <a:ext uri="{FF2B5EF4-FFF2-40B4-BE49-F238E27FC236}">
                <a16:creationId xmlns:a16="http://schemas.microsoft.com/office/drawing/2014/main" id="{E1A450F0-510F-4CFA-90D4-0C1C87024F48}"/>
              </a:ext>
            </a:extLst>
          </p:cNvPr>
          <p:cNvSpPr>
            <a:spLocks noGrp="1"/>
          </p:cNvSpPr>
          <p:nvPr>
            <p:ph idx="1"/>
          </p:nvPr>
        </p:nvSpPr>
        <p:spPr>
          <a:xfrm>
            <a:off x="677334" y="1369835"/>
            <a:ext cx="9861874" cy="5275376"/>
          </a:xfrm>
        </p:spPr>
        <p:txBody>
          <a:bodyPr vert="horz" lIns="91440" tIns="45720" rIns="91440" bIns="45720" rtlCol="0" anchor="t">
            <a:normAutofit fontScale="92500" lnSpcReduction="10000"/>
          </a:bodyPr>
          <a:lstStyle/>
          <a:p>
            <a:r>
              <a:rPr lang="en-US" dirty="0">
                <a:ea typeface="+mn-lt"/>
                <a:cs typeface="+mn-lt"/>
              </a:rPr>
              <a:t>&lt;html&gt;</a:t>
            </a:r>
            <a:endParaRPr lang="en-US" dirty="0"/>
          </a:p>
          <a:p>
            <a:r>
              <a:rPr lang="en-US" dirty="0">
                <a:ea typeface="+mn-lt"/>
                <a:cs typeface="+mn-lt"/>
              </a:rPr>
              <a:t>&lt;head&gt;&lt;title&gt;</a:t>
            </a:r>
            <a:r>
              <a:rPr lang="en-US" dirty="0" err="1">
                <a:ea typeface="+mn-lt"/>
                <a:cs typeface="+mn-lt"/>
              </a:rPr>
              <a:t>Scriptlets</a:t>
            </a:r>
            <a:r>
              <a:rPr lang="en-US" dirty="0">
                <a:ea typeface="+mn-lt"/>
                <a:cs typeface="+mn-lt"/>
              </a:rPr>
              <a:t>&lt;/title&gt;</a:t>
            </a:r>
            <a:endParaRPr lang="en-US" dirty="0"/>
          </a:p>
          <a:p>
            <a:r>
              <a:rPr lang="en-US" dirty="0">
                <a:ea typeface="+mn-lt"/>
                <a:cs typeface="+mn-lt"/>
              </a:rPr>
              <a:t>&lt;/head&gt;</a:t>
            </a:r>
            <a:endParaRPr lang="en-US" dirty="0"/>
          </a:p>
          <a:p>
            <a:r>
              <a:rPr lang="en-US" dirty="0">
                <a:ea typeface="+mn-lt"/>
                <a:cs typeface="+mn-lt"/>
              </a:rPr>
              <a:t>&lt;body&gt;</a:t>
            </a:r>
            <a:endParaRPr lang="en-US" dirty="0"/>
          </a:p>
          <a:p>
            <a:r>
              <a:rPr lang="en-US" dirty="0">
                <a:ea typeface="+mn-lt"/>
                <a:cs typeface="+mn-lt"/>
              </a:rPr>
              <a:t>&lt;h3&gt;Use of </a:t>
            </a:r>
            <a:r>
              <a:rPr lang="en-US" dirty="0" err="1">
                <a:ea typeface="+mn-lt"/>
                <a:cs typeface="+mn-lt"/>
              </a:rPr>
              <a:t>scriptlet</a:t>
            </a:r>
            <a:r>
              <a:rPr lang="en-US" dirty="0">
                <a:ea typeface="+mn-lt"/>
                <a:cs typeface="+mn-lt"/>
              </a:rPr>
              <a:t> in JSP&lt;/h3&gt;</a:t>
            </a:r>
            <a:endParaRPr lang="en-US" dirty="0"/>
          </a:p>
          <a:p>
            <a:r>
              <a:rPr lang="en-US" dirty="0">
                <a:ea typeface="+mn-lt"/>
                <a:cs typeface="+mn-lt"/>
              </a:rPr>
              <a:t>        &lt;% int a=3;</a:t>
            </a:r>
            <a:endParaRPr lang="en-US" dirty="0"/>
          </a:p>
          <a:p>
            <a:r>
              <a:rPr lang="en-US" dirty="0">
                <a:ea typeface="+mn-lt"/>
                <a:cs typeface="+mn-lt"/>
              </a:rPr>
              <a:t>           int b=4;</a:t>
            </a:r>
            <a:endParaRPr lang="en-US" dirty="0"/>
          </a:p>
          <a:p>
            <a:r>
              <a:rPr lang="en-US" dirty="0">
                <a:ea typeface="+mn-lt"/>
                <a:cs typeface="+mn-lt"/>
              </a:rPr>
              <a:t>           int c=5;</a:t>
            </a:r>
            <a:endParaRPr lang="en-US" dirty="0"/>
          </a:p>
          <a:p>
            <a:r>
              <a:rPr lang="en-US" dirty="0">
                <a:ea typeface="+mn-lt"/>
                <a:cs typeface="+mn-lt"/>
              </a:rPr>
              <a:t>           </a:t>
            </a:r>
            <a:r>
              <a:rPr lang="en-US" dirty="0" err="1">
                <a:ea typeface="+mn-lt"/>
                <a:cs typeface="+mn-lt"/>
              </a:rPr>
              <a:t>out.println</a:t>
            </a:r>
            <a:r>
              <a:rPr lang="en-US" dirty="0">
                <a:ea typeface="+mn-lt"/>
                <a:cs typeface="+mn-lt"/>
              </a:rPr>
              <a:t>("a is: " +a+ "&lt;</a:t>
            </a:r>
            <a:r>
              <a:rPr lang="en-US" dirty="0" err="1">
                <a:ea typeface="+mn-lt"/>
                <a:cs typeface="+mn-lt"/>
              </a:rPr>
              <a:t>br</a:t>
            </a:r>
            <a:r>
              <a:rPr lang="en-US" dirty="0">
                <a:ea typeface="+mn-lt"/>
                <a:cs typeface="+mn-lt"/>
              </a:rPr>
              <a:t>&gt;" + "b is:" +b+ "&lt;</a:t>
            </a:r>
            <a:r>
              <a:rPr lang="en-US" dirty="0" err="1">
                <a:ea typeface="+mn-lt"/>
                <a:cs typeface="+mn-lt"/>
              </a:rPr>
              <a:t>br</a:t>
            </a:r>
            <a:r>
              <a:rPr lang="en-US" dirty="0">
                <a:ea typeface="+mn-lt"/>
                <a:cs typeface="+mn-lt"/>
              </a:rPr>
              <a:t>&gt;" + "c is:" +c+ "&lt;</a:t>
            </a:r>
            <a:r>
              <a:rPr lang="en-US" dirty="0" err="1">
                <a:ea typeface="+mn-lt"/>
                <a:cs typeface="+mn-lt"/>
              </a:rPr>
              <a:t>br</a:t>
            </a:r>
            <a:r>
              <a:rPr lang="en-US" dirty="0">
                <a:ea typeface="+mn-lt"/>
                <a:cs typeface="+mn-lt"/>
              </a:rPr>
              <a:t>&gt;");</a:t>
            </a:r>
            <a:endParaRPr lang="en-US" dirty="0"/>
          </a:p>
          <a:p>
            <a:r>
              <a:rPr lang="en-US" dirty="0">
                <a:ea typeface="+mn-lt"/>
                <a:cs typeface="+mn-lt"/>
              </a:rPr>
              <a:t>           </a:t>
            </a:r>
            <a:r>
              <a:rPr lang="en-US" dirty="0" err="1">
                <a:ea typeface="+mn-lt"/>
                <a:cs typeface="+mn-lt"/>
              </a:rPr>
              <a:t>out.println</a:t>
            </a:r>
            <a:r>
              <a:rPr lang="en-US" dirty="0">
                <a:ea typeface="+mn-lt"/>
                <a:cs typeface="+mn-lt"/>
              </a:rPr>
              <a:t>("Multiplication gives: " + a*b*c + "&lt;</a:t>
            </a:r>
            <a:r>
              <a:rPr lang="en-US" dirty="0" err="1">
                <a:ea typeface="+mn-lt"/>
                <a:cs typeface="+mn-lt"/>
              </a:rPr>
              <a:t>br</a:t>
            </a:r>
            <a:r>
              <a:rPr lang="en-US" dirty="0">
                <a:ea typeface="+mn-lt"/>
                <a:cs typeface="+mn-lt"/>
              </a:rPr>
              <a:t>&gt;");</a:t>
            </a:r>
            <a:endParaRPr lang="en-US" dirty="0"/>
          </a:p>
          <a:p>
            <a:r>
              <a:rPr lang="en-US" dirty="0">
                <a:ea typeface="+mn-lt"/>
                <a:cs typeface="+mn-lt"/>
              </a:rPr>
              <a:t>           </a:t>
            </a:r>
            <a:r>
              <a:rPr lang="en-US" dirty="0" err="1">
                <a:ea typeface="+mn-lt"/>
                <a:cs typeface="+mn-lt"/>
              </a:rPr>
              <a:t>out.println</a:t>
            </a:r>
            <a:r>
              <a:rPr lang="en-US" dirty="0">
                <a:ea typeface="+mn-lt"/>
                <a:cs typeface="+mn-lt"/>
              </a:rPr>
              <a:t>("Addition gives:" + (</a:t>
            </a:r>
            <a:r>
              <a:rPr lang="en-US" dirty="0" err="1">
                <a:ea typeface="+mn-lt"/>
                <a:cs typeface="+mn-lt"/>
              </a:rPr>
              <a:t>a+b+c</a:t>
            </a:r>
            <a:r>
              <a:rPr lang="en-US" dirty="0">
                <a:ea typeface="+mn-lt"/>
                <a:cs typeface="+mn-lt"/>
              </a:rPr>
              <a:t>));</a:t>
            </a:r>
            <a:endParaRPr lang="en-US" dirty="0"/>
          </a:p>
          <a:p>
            <a:r>
              <a:rPr lang="en-US" dirty="0">
                <a:ea typeface="+mn-lt"/>
                <a:cs typeface="+mn-lt"/>
              </a:rPr>
              <a:t>        %&gt;</a:t>
            </a:r>
            <a:endParaRPr lang="en-US" dirty="0"/>
          </a:p>
          <a:p>
            <a:r>
              <a:rPr lang="en-US" dirty="0">
                <a:ea typeface="+mn-lt"/>
                <a:cs typeface="+mn-lt"/>
              </a:rPr>
              <a:t>&lt;/body&gt;</a:t>
            </a:r>
            <a:endParaRPr lang="en-US" dirty="0"/>
          </a:p>
          <a:p>
            <a:r>
              <a:rPr lang="en-US" dirty="0">
                <a:ea typeface="+mn-lt"/>
                <a:cs typeface="+mn-lt"/>
              </a:rPr>
              <a:t>&lt;/html&gt;</a:t>
            </a:r>
            <a:endParaRPr lang="en-US" dirty="0"/>
          </a:p>
        </p:txBody>
      </p:sp>
    </p:spTree>
    <p:extLst>
      <p:ext uri="{BB962C8B-B14F-4D97-AF65-F5344CB8AC3E}">
        <p14:creationId xmlns:p14="http://schemas.microsoft.com/office/powerpoint/2010/main" val="352380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0750-DD07-41C0-AD53-CC621795D364}"/>
              </a:ext>
            </a:extLst>
          </p:cNvPr>
          <p:cNvSpPr>
            <a:spLocks noGrp="1"/>
          </p:cNvSpPr>
          <p:nvPr>
            <p:ph type="title"/>
          </p:nvPr>
        </p:nvSpPr>
        <p:spPr/>
        <p:txBody>
          <a:bodyPr/>
          <a:lstStyle/>
          <a:p>
            <a:r>
              <a:rPr lang="en-US" dirty="0"/>
              <a:t>JSP Expressions</a:t>
            </a:r>
          </a:p>
          <a:p>
            <a:endParaRPr lang="en-US" dirty="0"/>
          </a:p>
        </p:txBody>
      </p:sp>
      <p:sp>
        <p:nvSpPr>
          <p:cNvPr id="3" name="Content Placeholder 2">
            <a:extLst>
              <a:ext uri="{FF2B5EF4-FFF2-40B4-BE49-F238E27FC236}">
                <a16:creationId xmlns:a16="http://schemas.microsoft.com/office/drawing/2014/main" id="{81C17C2C-7DDF-4DFA-8D0C-4EC3358C318B}"/>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Expression Tag is used to print out java language expression that is put between the tags. </a:t>
            </a:r>
          </a:p>
          <a:p>
            <a:pPr algn="just"/>
            <a:r>
              <a:rPr lang="en-US" dirty="0">
                <a:ea typeface="+mn-lt"/>
                <a:cs typeface="+mn-lt"/>
              </a:rPr>
              <a:t>An expression tag can hold any java language expression that can be used as an argument to the </a:t>
            </a:r>
            <a:r>
              <a:rPr lang="en-US" b="1" dirty="0" err="1">
                <a:ea typeface="+mn-lt"/>
                <a:cs typeface="+mn-lt"/>
              </a:rPr>
              <a:t>out.print</a:t>
            </a:r>
            <a:r>
              <a:rPr lang="en-US" b="1" dirty="0">
                <a:ea typeface="+mn-lt"/>
                <a:cs typeface="+mn-lt"/>
              </a:rPr>
              <a:t>()</a:t>
            </a:r>
            <a:r>
              <a:rPr lang="en-US" dirty="0">
                <a:ea typeface="+mn-lt"/>
                <a:cs typeface="+mn-lt"/>
              </a:rPr>
              <a:t> method. </a:t>
            </a:r>
          </a:p>
          <a:p>
            <a:pPr algn="just"/>
            <a:r>
              <a:rPr lang="en-US" dirty="0">
                <a:ea typeface="+mn-lt"/>
                <a:cs typeface="+mn-lt"/>
              </a:rPr>
              <a:t>Syntax of Expression Tag</a:t>
            </a:r>
          </a:p>
          <a:p>
            <a:pPr algn="just"/>
            <a:r>
              <a:rPr lang="en-US" dirty="0"/>
              <a:t>&lt;%= “Java Expression Tag”%&gt;</a:t>
            </a:r>
          </a:p>
          <a:p>
            <a:pPr algn="just"/>
            <a:r>
              <a:rPr lang="en-US" dirty="0"/>
              <a:t>e.g. </a:t>
            </a:r>
            <a:r>
              <a:rPr lang="en-US" dirty="0">
                <a:ea typeface="+mn-lt"/>
                <a:cs typeface="+mn-lt"/>
              </a:rPr>
              <a:t>&lt;%= "K="+k%&gt;</a:t>
            </a:r>
            <a:endParaRPr lang="en-US" dirty="0"/>
          </a:p>
          <a:p>
            <a:pPr algn="just"/>
            <a:r>
              <a:rPr lang="en-US" dirty="0">
                <a:ea typeface="+mn-lt"/>
                <a:cs typeface="+mn-lt"/>
              </a:rPr>
              <a:t>    &lt;%= (2*5) %&gt;</a:t>
            </a:r>
            <a:endParaRPr lang="en-US" dirty="0"/>
          </a:p>
        </p:txBody>
      </p:sp>
    </p:spTree>
    <p:extLst>
      <p:ext uri="{BB962C8B-B14F-4D97-AF65-F5344CB8AC3E}">
        <p14:creationId xmlns:p14="http://schemas.microsoft.com/office/powerpoint/2010/main" val="382666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436B-11BF-4228-AA40-195FA10D04D9}"/>
              </a:ext>
            </a:extLst>
          </p:cNvPr>
          <p:cNvSpPr>
            <a:spLocks noGrp="1"/>
          </p:cNvSpPr>
          <p:nvPr>
            <p:ph type="title"/>
          </p:nvPr>
        </p:nvSpPr>
        <p:spPr/>
        <p:txBody>
          <a:bodyPr/>
          <a:lstStyle/>
          <a:p>
            <a:r>
              <a:rPr lang="en-US" dirty="0">
                <a:ea typeface="+mj-lt"/>
                <a:cs typeface="+mj-lt"/>
              </a:rPr>
              <a:t>Example of Expressions</a:t>
            </a:r>
            <a:endParaRPr lang="en-US" dirty="0"/>
          </a:p>
        </p:txBody>
      </p:sp>
      <p:sp>
        <p:nvSpPr>
          <p:cNvPr id="3" name="Content Placeholder 2">
            <a:extLst>
              <a:ext uri="{FF2B5EF4-FFF2-40B4-BE49-F238E27FC236}">
                <a16:creationId xmlns:a16="http://schemas.microsoft.com/office/drawing/2014/main" id="{14C6670E-B9EF-402C-8E93-CE7664F2B475}"/>
              </a:ext>
            </a:extLst>
          </p:cNvPr>
          <p:cNvSpPr>
            <a:spLocks noGrp="1"/>
          </p:cNvSpPr>
          <p:nvPr>
            <p:ph idx="1"/>
          </p:nvPr>
        </p:nvSpPr>
        <p:spPr>
          <a:xfrm>
            <a:off x="677334" y="1355457"/>
            <a:ext cx="9301158" cy="5491037"/>
          </a:xfrm>
        </p:spPr>
        <p:txBody>
          <a:bodyPr vert="horz" lIns="91440" tIns="45720" rIns="91440" bIns="45720" rtlCol="0" anchor="t">
            <a:normAutofit/>
          </a:bodyPr>
          <a:lstStyle/>
          <a:p>
            <a:r>
              <a:rPr lang="en-US" dirty="0">
                <a:ea typeface="+mn-lt"/>
                <a:cs typeface="+mn-lt"/>
              </a:rPr>
              <a:t>&lt;html&gt;</a:t>
            </a:r>
            <a:endParaRPr lang="en-US" dirty="0"/>
          </a:p>
          <a:p>
            <a:r>
              <a:rPr lang="en-US" dirty="0">
                <a:ea typeface="+mn-lt"/>
                <a:cs typeface="+mn-lt"/>
              </a:rPr>
              <a:t>&lt;head&gt;</a:t>
            </a:r>
            <a:endParaRPr lang="en-US" dirty="0"/>
          </a:p>
          <a:p>
            <a:r>
              <a:rPr lang="en-US" dirty="0">
                <a:ea typeface="+mn-lt"/>
                <a:cs typeface="+mn-lt"/>
              </a:rPr>
              <a:t>&lt;title&gt;JSP page with Expressions&lt;/title&gt;</a:t>
            </a:r>
            <a:endParaRPr lang="en-US" dirty="0"/>
          </a:p>
          <a:p>
            <a:r>
              <a:rPr lang="en-US" dirty="0">
                <a:ea typeface="+mn-lt"/>
                <a:cs typeface="+mn-lt"/>
              </a:rPr>
              <a:t>&lt;/head&gt;</a:t>
            </a:r>
            <a:endParaRPr lang="en-US" dirty="0"/>
          </a:p>
          <a:p>
            <a:r>
              <a:rPr lang="en-US" dirty="0">
                <a:ea typeface="+mn-lt"/>
                <a:cs typeface="+mn-lt"/>
              </a:rPr>
              <a:t>&lt;body&gt;</a:t>
            </a:r>
            <a:endParaRPr lang="en-US" dirty="0"/>
          </a:p>
          <a:p>
            <a:r>
              <a:rPr lang="en-US" b="1" dirty="0">
                <a:ea typeface="+mn-lt"/>
                <a:cs typeface="+mn-lt"/>
              </a:rPr>
              <a:t>&lt;%= "Welcome to expressions" %&gt; &lt;</a:t>
            </a:r>
            <a:r>
              <a:rPr lang="en-US" b="1" dirty="0" err="1">
                <a:ea typeface="+mn-lt"/>
                <a:cs typeface="+mn-lt"/>
              </a:rPr>
              <a:t>br</a:t>
            </a:r>
            <a:r>
              <a:rPr lang="en-US" b="1" dirty="0">
                <a:ea typeface="+mn-lt"/>
                <a:cs typeface="+mn-lt"/>
              </a:rPr>
              <a:t>&gt;</a:t>
            </a:r>
            <a:endParaRPr lang="en-US" b="1" dirty="0"/>
          </a:p>
          <a:p>
            <a:r>
              <a:rPr lang="en-US" dirty="0">
                <a:ea typeface="+mn-lt"/>
                <a:cs typeface="+mn-lt"/>
              </a:rPr>
              <a:t>&lt;/body&gt;</a:t>
            </a:r>
            <a:endParaRPr lang="en-US" dirty="0"/>
          </a:p>
          <a:p>
            <a:r>
              <a:rPr lang="en-US" dirty="0">
                <a:ea typeface="+mn-lt"/>
                <a:cs typeface="+mn-lt"/>
              </a:rPr>
              <a:t>&lt;/html&gt; </a:t>
            </a:r>
            <a:endParaRPr lang="en-US" dirty="0"/>
          </a:p>
        </p:txBody>
      </p:sp>
    </p:spTree>
    <p:extLst>
      <p:ext uri="{BB962C8B-B14F-4D97-AF65-F5344CB8AC3E}">
        <p14:creationId xmlns:p14="http://schemas.microsoft.com/office/powerpoint/2010/main" val="154433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48B1-7A9A-4F36-A493-9A3A49AB94D9}"/>
              </a:ext>
            </a:extLst>
          </p:cNvPr>
          <p:cNvSpPr>
            <a:spLocks noGrp="1"/>
          </p:cNvSpPr>
          <p:nvPr>
            <p:ph type="title"/>
          </p:nvPr>
        </p:nvSpPr>
        <p:spPr/>
        <p:txBody>
          <a:bodyPr/>
          <a:lstStyle/>
          <a:p>
            <a:r>
              <a:rPr lang="en-US" dirty="0"/>
              <a:t>JSP Declaration Tag</a:t>
            </a:r>
          </a:p>
        </p:txBody>
      </p:sp>
      <p:sp>
        <p:nvSpPr>
          <p:cNvPr id="3" name="Content Placeholder 2">
            <a:extLst>
              <a:ext uri="{FF2B5EF4-FFF2-40B4-BE49-F238E27FC236}">
                <a16:creationId xmlns:a16="http://schemas.microsoft.com/office/drawing/2014/main" id="{2FD477BE-5FF7-42BB-B0D9-880946C63A5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know that at the end a JSP page is translated into Servlet class. </a:t>
            </a:r>
          </a:p>
          <a:p>
            <a:pPr algn="just"/>
            <a:r>
              <a:rPr lang="en-US" dirty="0">
                <a:ea typeface="+mn-lt"/>
                <a:cs typeface="+mn-lt"/>
              </a:rPr>
              <a:t>So when we declare a variable or method in JSP inside </a:t>
            </a:r>
            <a:r>
              <a:rPr lang="en-US" b="1" dirty="0">
                <a:ea typeface="+mn-lt"/>
                <a:cs typeface="+mn-lt"/>
              </a:rPr>
              <a:t>Declaration Tag</a:t>
            </a:r>
            <a:r>
              <a:rPr lang="en-US" dirty="0">
                <a:ea typeface="+mn-lt"/>
                <a:cs typeface="+mn-lt"/>
              </a:rPr>
              <a:t>, it means the declaration is made inside the Servlet class but outside the service(or any other) method. </a:t>
            </a:r>
          </a:p>
          <a:p>
            <a:pPr algn="just"/>
            <a:r>
              <a:rPr lang="en-US" dirty="0">
                <a:ea typeface="+mn-lt"/>
                <a:cs typeface="+mn-lt"/>
              </a:rPr>
              <a:t>You can declare static member, instance variable and methods inside </a:t>
            </a:r>
            <a:r>
              <a:rPr lang="en-US" b="1" dirty="0">
                <a:ea typeface="+mn-lt"/>
                <a:cs typeface="+mn-lt"/>
              </a:rPr>
              <a:t>Declaration Tag</a:t>
            </a:r>
            <a:r>
              <a:rPr lang="en-US" dirty="0">
                <a:ea typeface="+mn-lt"/>
                <a:cs typeface="+mn-lt"/>
              </a:rPr>
              <a:t>. </a:t>
            </a:r>
          </a:p>
          <a:p>
            <a:pPr algn="just"/>
            <a:r>
              <a:rPr lang="en-US" dirty="0">
                <a:ea typeface="+mn-lt"/>
                <a:cs typeface="+mn-lt"/>
              </a:rPr>
              <a:t>Syntax of Declaration Tag :</a:t>
            </a:r>
          </a:p>
          <a:p>
            <a:pPr algn="just"/>
            <a:r>
              <a:rPr lang="en-US" dirty="0">
                <a:latin typeface="Consolas"/>
              </a:rPr>
              <a:t>&lt;%! declaration %&gt;</a:t>
            </a:r>
            <a:endParaRPr lang="en-US" dirty="0"/>
          </a:p>
        </p:txBody>
      </p:sp>
    </p:spTree>
    <p:extLst>
      <p:ext uri="{BB962C8B-B14F-4D97-AF65-F5344CB8AC3E}">
        <p14:creationId xmlns:p14="http://schemas.microsoft.com/office/powerpoint/2010/main" val="425062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794</TotalTime>
  <Words>2309</Words>
  <Application>Microsoft Office PowerPoint</Application>
  <PresentationFormat>Widescreen</PresentationFormat>
  <Paragraphs>523</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Consolas</vt:lpstr>
      <vt:lpstr>Courier New</vt:lpstr>
      <vt:lpstr>Helvetica</vt:lpstr>
      <vt:lpstr>Trebuchet MS</vt:lpstr>
      <vt:lpstr>Verdana</vt:lpstr>
      <vt:lpstr>Verdana</vt:lpstr>
      <vt:lpstr>Wingdings 3</vt:lpstr>
      <vt:lpstr>Facet</vt:lpstr>
      <vt:lpstr>Components of JSP</vt:lpstr>
      <vt:lpstr>Contents</vt:lpstr>
      <vt:lpstr>JSP Scripting Elements</vt:lpstr>
      <vt:lpstr>Subdivisions of scripting elements in JSP</vt:lpstr>
      <vt:lpstr>Scriptlets in JSP </vt:lpstr>
      <vt:lpstr>Example of Scriplet</vt:lpstr>
      <vt:lpstr>JSP Expressions </vt:lpstr>
      <vt:lpstr>Example of Expressions</vt:lpstr>
      <vt:lpstr>JSP Declaration Tag</vt:lpstr>
      <vt:lpstr>Example of Declaration Tag</vt:lpstr>
      <vt:lpstr>Corresponding Servlet class would be</vt:lpstr>
      <vt:lpstr>When to use Declaration tag and not scriptlet tag </vt:lpstr>
      <vt:lpstr>When to use Declaration tag and not scriptlet tag </vt:lpstr>
      <vt:lpstr>Difference between JSP Scriptlet tag and Declaration tag</vt:lpstr>
      <vt:lpstr>JSP Comment tag</vt:lpstr>
      <vt:lpstr>JSP Comment Tag</vt:lpstr>
      <vt:lpstr>Directive Tag</vt:lpstr>
      <vt:lpstr>Classification of JSP Directives</vt:lpstr>
      <vt:lpstr>Page Directive in JSP</vt:lpstr>
      <vt:lpstr>Examples of Page Directive in JSP</vt:lpstr>
      <vt:lpstr>Examples of Page Directive in JSP</vt:lpstr>
      <vt:lpstr>Include Directive in JSP</vt:lpstr>
      <vt:lpstr>Example of Include</vt:lpstr>
      <vt:lpstr>Output</vt:lpstr>
      <vt:lpstr>Taglib</vt:lpstr>
      <vt:lpstr>Taglib</vt:lpstr>
      <vt:lpstr>Taglib</vt:lpstr>
      <vt:lpstr>Example</vt:lpstr>
      <vt:lpstr>Main JSP file</vt:lpstr>
      <vt:lpstr> JSP Implicit Objects</vt:lpstr>
      <vt:lpstr>JSP Implicit Objects</vt:lpstr>
      <vt:lpstr>JSP Implicit Objects</vt:lpstr>
      <vt:lpstr>JSP Implicit Objects</vt:lpstr>
      <vt:lpstr>Example of JSP Implicit Object(Session management(Index.html)</vt:lpstr>
      <vt:lpstr>Example of JSP Implicit Object (Session management)(first.jsp)</vt:lpstr>
      <vt:lpstr>Example of JSP Implicit Object Session management(second.jsp)</vt:lpstr>
      <vt:lpstr>JSP Action Tags</vt:lpstr>
      <vt:lpstr>JSP Action Tags</vt:lpstr>
      <vt:lpstr>JSP Action Tags</vt:lpstr>
      <vt:lpstr>Example(index.jsp)</vt:lpstr>
      <vt:lpstr>Example(printdate.jsp)</vt:lpstr>
      <vt:lpstr> Tag Extension/Custom Tags</vt:lpstr>
      <vt:lpstr>Tag Extension/Custom Tags</vt:lpstr>
      <vt:lpstr>Example(Create “Hello” Tag)</vt:lpstr>
      <vt:lpstr>Example(Create “Hello” Tag)</vt:lpstr>
      <vt:lpstr>Example(Create “Hello” Tag)</vt:lpstr>
      <vt:lpstr>Example(Create “Hello” Tag)</vt:lpstr>
      <vt:lpstr>Input tag</vt:lpstr>
      <vt:lpstr>Different types in input tag</vt:lpstr>
      <vt:lpstr>Select and Option tag</vt:lpstr>
      <vt:lpstr>Example of select and option tag</vt:lpstr>
      <vt:lpstr>Textarea element</vt:lpstr>
      <vt:lpstr>Form Validation</vt:lpstr>
      <vt:lpstr>Form Validation(login.jsp)</vt:lpstr>
      <vt:lpstr>IMP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324</cp:revision>
  <dcterms:created xsi:type="dcterms:W3CDTF">2022-01-21T10:39:15Z</dcterms:created>
  <dcterms:modified xsi:type="dcterms:W3CDTF">2024-11-09T07:49:31Z</dcterms:modified>
</cp:coreProperties>
</file>