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oleObject" PartName="/ppt/embeddings/oleObject9.bin"/>
  <Override ContentType="application/vnd.openxmlformats-officedocument.oleObject" PartName="/ppt/embeddings/oleObject3.bin"/>
  <Override ContentType="application/vnd.openxmlformats-officedocument.oleObject" PartName="/ppt/embeddings/oleObject6.bin"/>
  <Override ContentType="application/vnd.openxmlformats-officedocument.oleObject" PartName="/ppt/embeddings/oleObject5.bin"/>
  <Override ContentType="application/vnd.openxmlformats-officedocument.oleObject" PartName="/ppt/embeddings/oleObject4.bin"/>
  <Override ContentType="application/vnd.openxmlformats-officedocument.oleObject" PartName="/ppt/embeddings/oleObject7.bin"/>
  <Override ContentType="application/vnd.openxmlformats-officedocument.oleObject" PartName="/ppt/embeddings/oleObject2.bin"/>
  <Override ContentType="application/vnd.openxmlformats-officedocument.oleObject" PartName="/ppt/embeddings/oleObject10.bin"/>
  <Override ContentType="application/vnd.openxmlformats-officedocument.oleObject" PartName="/ppt/embeddings/oleObject1.bin"/>
  <Override ContentType="application/vnd.openxmlformats-officedocument.oleObject" PartName="/ppt/embeddings/oleObject8.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Lst>
  <p:sldSz cy="6858000" cx="9144000"/>
  <p:notesSz cx="6858000" cy="9144000"/>
  <p:embeddedFontLst>
    <p:embeddedFont>
      <p:font typeface="Tahoma"/>
      <p:regular r:id="rId107"/>
      <p:bold r:id="rId108"/>
    </p:embeddedFont>
    <p:embeddedFont>
      <p:font typeface="Helvetica Neue"/>
      <p:regular r:id="rId109"/>
      <p:bold r:id="rId110"/>
      <p:italic r:id="rId111"/>
      <p:boldItalic r:id="rId112"/>
    </p:embeddedFont>
    <p:embeddedFont>
      <p:font typeface="Questrial"/>
      <p:regular r:id="rId1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114" roundtripDataSignature="AMtx7mg6p57MMQHRmMjymiYQoJb7tqkv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F281D2F-9130-4DCD-93CB-273B240213F8}">
  <a:tblStyle styleId="{2F281D2F-9130-4DCD-93CB-273B240213F8}"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F6EF"/>
          </a:solidFill>
        </a:fill>
      </a:tcStyle>
    </a:wholeTbl>
    <a:band1H>
      <a:tcTxStyle/>
      <a:tcStyle>
        <a:fill>
          <a:solidFill>
            <a:srgbClr val="CAECDD"/>
          </a:solidFill>
        </a:fill>
      </a:tcStyle>
    </a:band1H>
    <a:band2H>
      <a:tcTxStyle/>
    </a:band2H>
    <a:band1V>
      <a:tcTxStyle/>
      <a:tcStyle>
        <a:fill>
          <a:solidFill>
            <a:srgbClr val="CAECDD"/>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font" Target="fonts/Tahoma-regular.fntdata"/><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font" Target="fonts/HelveticaNeue-regular.fntdata"/><Relationship Id="rId108" Type="http://schemas.openxmlformats.org/officeDocument/2006/relationships/font" Target="fonts/Tahoma-bold.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10" Type="http://schemas.openxmlformats.org/officeDocument/2006/relationships/font" Target="fonts/HelveticaNeue-bold.fntdata"/><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customschemas.google.com/relationships/presentationmetadata" Target="metadata"/><Relationship Id="rId18" Type="http://schemas.openxmlformats.org/officeDocument/2006/relationships/slide" Target="slides/slide12.xml"/><Relationship Id="rId113" Type="http://schemas.openxmlformats.org/officeDocument/2006/relationships/font" Target="fonts/Questrial-regular.fntdata"/><Relationship Id="rId112" Type="http://schemas.openxmlformats.org/officeDocument/2006/relationships/font" Target="fonts/HelveticaNeue-boldItalic.fntdata"/><Relationship Id="rId111" Type="http://schemas.openxmlformats.org/officeDocument/2006/relationships/font" Target="fonts/HelveticaNeue-italic.fntdata"/><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2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2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 name="Google Shape;82;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5" name="Google Shape;15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3" name="Shape 1293"/>
        <p:cNvGrpSpPr/>
        <p:nvPr/>
      </p:nvGrpSpPr>
      <p:grpSpPr>
        <a:xfrm>
          <a:off x="0" y="0"/>
          <a:ext cx="0" cy="0"/>
          <a:chOff x="0" y="0"/>
          <a:chExt cx="0" cy="0"/>
        </a:xfrm>
      </p:grpSpPr>
      <p:sp>
        <p:nvSpPr>
          <p:cNvPr id="1294" name="Google Shape;1294;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5" name="Google Shape;1295;p1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1" name="Google Shape;161;p11:notes"/>
          <p:cNvSpPr/>
          <p:nvPr>
            <p:ph idx="2" type="sldImg"/>
          </p:nvPr>
        </p:nvSpPr>
        <p:spPr>
          <a:xfrm>
            <a:off x="1146175" y="685800"/>
            <a:ext cx="4567238"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2" name="Google Shape;162;p11:notes"/>
          <p:cNvSpPr txBox="1"/>
          <p:nvPr>
            <p:ph idx="1" type="body"/>
          </p:nvPr>
        </p:nvSpPr>
        <p:spPr>
          <a:xfrm>
            <a:off x="910829" y="4340679"/>
            <a:ext cx="5034856" cy="4118429"/>
          </a:xfrm>
          <a:prstGeom prst="rect">
            <a:avLst/>
          </a:prstGeom>
          <a:noFill/>
          <a:ln>
            <a:noFill/>
          </a:ln>
        </p:spPr>
        <p:txBody>
          <a:bodyPr anchorCtr="0" anchor="t" bIns="45700" lIns="91425" spcFirstLastPara="1" rIns="91425" wrap="square" tIns="45700">
            <a:noAutofit/>
          </a:bodyPr>
          <a:lstStyle/>
          <a:p>
            <a:pPr indent="0" lvl="1" marL="457200" rtl="0" algn="l">
              <a:spcBef>
                <a:spcPts val="0"/>
              </a:spcBef>
              <a:spcAft>
                <a:spcPts val="0"/>
              </a:spcAft>
              <a:buNone/>
            </a:pPr>
            <a:r>
              <a:t/>
            </a:r>
            <a:endParaRPr b="1" sz="9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1" name="Google Shape;20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7" name="Google Shape;20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3" name="Google Shape;213;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9" name="Google Shape;21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5" name="Google Shape;225;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7:notes"/>
          <p:cNvSpPr/>
          <p:nvPr>
            <p:ph idx="2" type="sldImg"/>
          </p:nvPr>
        </p:nvSpPr>
        <p:spPr>
          <a:xfrm>
            <a:off x="1136650" y="4516438"/>
            <a:ext cx="4560888" cy="342265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8: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3" name="Google Shape;233;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1" name="Google Shape;24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8" name="Google Shape;8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7" name="Google Shape;24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3" name="Google Shape;25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9" name="Google Shape;25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5" name="Google Shape;26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2" name="Google Shape;27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8" name="Google Shape;27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4" name="Google Shape;28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1" name="Google Shape;29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7" name="Google Shape;29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4" name="Google Shape;30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4" name="Google Shape;9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0" name="Google Shape;31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9" name="Google Shape;33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8" name="Google Shape;348;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4" name="Google Shape;354;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0" name="Google Shape;36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6" name="Google Shape;36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2" name="Google Shape;37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8" name="Google Shape;378;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4" name="Google Shape;38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0" name="Google Shape;390;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0" name="Google Shape;10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6" name="Google Shape;396;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2" name="Google Shape;402;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4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8" name="Google Shape;408;p42:notes"/>
          <p:cNvSpPr txBox="1"/>
          <p:nvPr>
            <p:ph idx="1" type="body"/>
          </p:nvPr>
        </p:nvSpPr>
        <p:spPr>
          <a:xfrm>
            <a:off x="912318" y="4342191"/>
            <a:ext cx="5031878" cy="4116917"/>
          </a:xfrm>
          <a:prstGeom prst="rect">
            <a:avLst/>
          </a:prstGeom>
          <a:noFill/>
          <a:ln>
            <a:noFill/>
          </a:ln>
        </p:spPr>
        <p:txBody>
          <a:bodyPr anchorCtr="0" anchor="t" bIns="46100" lIns="92225" spcFirstLastPara="1" rIns="92225" wrap="square" tIns="46100">
            <a:noAutofit/>
          </a:bodyPr>
          <a:lstStyle/>
          <a:p>
            <a:pPr indent="0" lvl="0" marL="0" rtl="0" algn="l">
              <a:spcBef>
                <a:spcPts val="0"/>
              </a:spcBef>
              <a:spcAft>
                <a:spcPts val="0"/>
              </a:spcAft>
              <a:buNone/>
            </a:pPr>
            <a:r>
              <a:t/>
            </a:r>
            <a:endParaRPr/>
          </a:p>
        </p:txBody>
      </p:sp>
      <p:sp>
        <p:nvSpPr>
          <p:cNvPr id="409" name="Google Shape;409;p42:notes"/>
          <p:cNvSpPr/>
          <p:nvPr>
            <p:ph idx="2" type="sldImg"/>
          </p:nvPr>
        </p:nvSpPr>
        <p:spPr>
          <a:xfrm>
            <a:off x="1146175" y="687388"/>
            <a:ext cx="4565650" cy="34242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6" name="Google Shape;446;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4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2" name="Google Shape;452;p44:notes"/>
          <p:cNvSpPr txBox="1"/>
          <p:nvPr>
            <p:ph idx="1" type="body"/>
          </p:nvPr>
        </p:nvSpPr>
        <p:spPr>
          <a:xfrm>
            <a:off x="912318" y="4342191"/>
            <a:ext cx="5031878" cy="4116917"/>
          </a:xfrm>
          <a:prstGeom prst="rect">
            <a:avLst/>
          </a:prstGeom>
          <a:noFill/>
          <a:ln>
            <a:noFill/>
          </a:ln>
        </p:spPr>
        <p:txBody>
          <a:bodyPr anchorCtr="0" anchor="t" bIns="46100" lIns="92225" spcFirstLastPara="1" rIns="92225" wrap="square" tIns="46100">
            <a:noAutofit/>
          </a:bodyPr>
          <a:lstStyle/>
          <a:p>
            <a:pPr indent="0" lvl="0" marL="0" rtl="0" algn="l">
              <a:spcBef>
                <a:spcPts val="0"/>
              </a:spcBef>
              <a:spcAft>
                <a:spcPts val="0"/>
              </a:spcAft>
              <a:buNone/>
            </a:pPr>
            <a:r>
              <a:t/>
            </a:r>
            <a:endParaRPr/>
          </a:p>
        </p:txBody>
      </p:sp>
      <p:sp>
        <p:nvSpPr>
          <p:cNvPr id="453" name="Google Shape;453;p44:notes"/>
          <p:cNvSpPr/>
          <p:nvPr>
            <p:ph idx="2" type="sldImg"/>
          </p:nvPr>
        </p:nvSpPr>
        <p:spPr>
          <a:xfrm>
            <a:off x="1146175" y="687388"/>
            <a:ext cx="4565650" cy="34242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4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3" name="Google Shape;483;p45:notes"/>
          <p:cNvSpPr txBox="1"/>
          <p:nvPr>
            <p:ph idx="1" type="body"/>
          </p:nvPr>
        </p:nvSpPr>
        <p:spPr>
          <a:xfrm>
            <a:off x="912318" y="4342191"/>
            <a:ext cx="5031878" cy="4116917"/>
          </a:xfrm>
          <a:prstGeom prst="rect">
            <a:avLst/>
          </a:prstGeom>
          <a:noFill/>
          <a:ln>
            <a:noFill/>
          </a:ln>
        </p:spPr>
        <p:txBody>
          <a:bodyPr anchorCtr="0" anchor="t" bIns="46100" lIns="92225" spcFirstLastPara="1" rIns="92225" wrap="square" tIns="46100">
            <a:noAutofit/>
          </a:bodyPr>
          <a:lstStyle/>
          <a:p>
            <a:pPr indent="0" lvl="0" marL="0" rtl="0" algn="l">
              <a:spcBef>
                <a:spcPts val="0"/>
              </a:spcBef>
              <a:spcAft>
                <a:spcPts val="0"/>
              </a:spcAft>
              <a:buNone/>
            </a:pPr>
            <a:r>
              <a:t/>
            </a:r>
            <a:endParaRPr/>
          </a:p>
        </p:txBody>
      </p:sp>
      <p:sp>
        <p:nvSpPr>
          <p:cNvPr id="484" name="Google Shape;484;p45:notes"/>
          <p:cNvSpPr/>
          <p:nvPr>
            <p:ph idx="2" type="sldImg"/>
          </p:nvPr>
        </p:nvSpPr>
        <p:spPr>
          <a:xfrm>
            <a:off x="1146175" y="687388"/>
            <a:ext cx="4565650" cy="34242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4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6" name="Google Shape;536;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3" name="Google Shape;543;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9" name="Google Shape;549;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55" name="Google Shape;555;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6" name="Google Shape;10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2" name="Google Shape;562;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5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68" name="Google Shape;568;p51:notes"/>
          <p:cNvSpPr/>
          <p:nvPr>
            <p:ph idx="2" type="sldImg"/>
          </p:nvPr>
        </p:nvSpPr>
        <p:spPr>
          <a:xfrm>
            <a:off x="1146175" y="687388"/>
            <a:ext cx="4565650" cy="34242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9" name="Google Shape;569;p51:notes"/>
          <p:cNvSpPr txBox="1"/>
          <p:nvPr>
            <p:ph idx="1" type="body"/>
          </p:nvPr>
        </p:nvSpPr>
        <p:spPr>
          <a:xfrm>
            <a:off x="912318" y="4342191"/>
            <a:ext cx="5031878" cy="4116917"/>
          </a:xfrm>
          <a:prstGeom prst="rect">
            <a:avLst/>
          </a:prstGeom>
          <a:noFill/>
          <a:ln>
            <a:noFill/>
          </a:ln>
        </p:spPr>
        <p:txBody>
          <a:bodyPr anchorCtr="0" anchor="t" bIns="46100" lIns="92225" spcFirstLastPara="1" rIns="92225" wrap="square" tIns="461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5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83" name="Google Shape;583;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5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10" name="Google Shape;610;p53:notes"/>
          <p:cNvSpPr txBox="1"/>
          <p:nvPr>
            <p:ph idx="1" type="body"/>
          </p:nvPr>
        </p:nvSpPr>
        <p:spPr>
          <a:xfrm>
            <a:off x="912318" y="4342191"/>
            <a:ext cx="5031878" cy="4116917"/>
          </a:xfrm>
          <a:prstGeom prst="rect">
            <a:avLst/>
          </a:prstGeom>
          <a:noFill/>
          <a:ln>
            <a:noFill/>
          </a:ln>
        </p:spPr>
        <p:txBody>
          <a:bodyPr anchorCtr="0" anchor="t" bIns="46100" lIns="92225" spcFirstLastPara="1" rIns="92225" wrap="square" tIns="46100">
            <a:noAutofit/>
          </a:bodyPr>
          <a:lstStyle/>
          <a:p>
            <a:pPr indent="0" lvl="0" marL="0" rtl="0" algn="l">
              <a:spcBef>
                <a:spcPts val="0"/>
              </a:spcBef>
              <a:spcAft>
                <a:spcPts val="0"/>
              </a:spcAft>
              <a:buNone/>
            </a:pPr>
            <a:r>
              <a:t/>
            </a:r>
            <a:endParaRPr/>
          </a:p>
        </p:txBody>
      </p:sp>
      <p:sp>
        <p:nvSpPr>
          <p:cNvPr id="611" name="Google Shape;611;p53:notes"/>
          <p:cNvSpPr/>
          <p:nvPr>
            <p:ph idx="2" type="sldImg"/>
          </p:nvPr>
        </p:nvSpPr>
        <p:spPr>
          <a:xfrm>
            <a:off x="1146175" y="687388"/>
            <a:ext cx="4565650" cy="34242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75" name="Google Shape;675;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81" name="Google Shape;681;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5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99" name="Google Shape;699;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5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18" name="Google Shape;718;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5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39" name="Google Shape;739;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5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58" name="Google Shape;758;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2" name="Google Shape;11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6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92" name="Google Shape;792;p60:notes"/>
          <p:cNvSpPr txBox="1"/>
          <p:nvPr>
            <p:ph idx="1" type="body"/>
          </p:nvPr>
        </p:nvSpPr>
        <p:spPr>
          <a:xfrm>
            <a:off x="912318" y="4342191"/>
            <a:ext cx="5031878" cy="4116917"/>
          </a:xfrm>
          <a:prstGeom prst="rect">
            <a:avLst/>
          </a:prstGeom>
          <a:noFill/>
          <a:ln>
            <a:noFill/>
          </a:ln>
        </p:spPr>
        <p:txBody>
          <a:bodyPr anchorCtr="0" anchor="t" bIns="46100" lIns="92225" spcFirstLastPara="1" rIns="92225" wrap="square" tIns="46100">
            <a:noAutofit/>
          </a:bodyPr>
          <a:lstStyle/>
          <a:p>
            <a:pPr indent="0" lvl="0" marL="0" rtl="0" algn="l">
              <a:spcBef>
                <a:spcPts val="0"/>
              </a:spcBef>
              <a:spcAft>
                <a:spcPts val="0"/>
              </a:spcAft>
              <a:buNone/>
            </a:pPr>
            <a:r>
              <a:t/>
            </a:r>
            <a:endParaRPr/>
          </a:p>
        </p:txBody>
      </p:sp>
      <p:sp>
        <p:nvSpPr>
          <p:cNvPr id="793" name="Google Shape;793;p60:notes"/>
          <p:cNvSpPr/>
          <p:nvPr>
            <p:ph idx="2" type="sldImg"/>
          </p:nvPr>
        </p:nvSpPr>
        <p:spPr>
          <a:xfrm>
            <a:off x="1239838" y="687388"/>
            <a:ext cx="4565650" cy="34242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p6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14" name="Google Shape;814;p61:notes"/>
          <p:cNvSpPr txBox="1"/>
          <p:nvPr>
            <p:ph idx="1" type="body"/>
          </p:nvPr>
        </p:nvSpPr>
        <p:spPr>
          <a:xfrm>
            <a:off x="912318" y="4342191"/>
            <a:ext cx="5031878" cy="4116917"/>
          </a:xfrm>
          <a:prstGeom prst="rect">
            <a:avLst/>
          </a:prstGeom>
          <a:noFill/>
          <a:ln>
            <a:noFill/>
          </a:ln>
        </p:spPr>
        <p:txBody>
          <a:bodyPr anchorCtr="0" anchor="t" bIns="46100" lIns="92225" spcFirstLastPara="1" rIns="92225" wrap="square" tIns="46100">
            <a:noAutofit/>
          </a:bodyPr>
          <a:lstStyle/>
          <a:p>
            <a:pPr indent="0" lvl="0" marL="0" rtl="0" algn="l">
              <a:spcBef>
                <a:spcPts val="0"/>
              </a:spcBef>
              <a:spcAft>
                <a:spcPts val="0"/>
              </a:spcAft>
              <a:buNone/>
            </a:pPr>
            <a:r>
              <a:t/>
            </a:r>
            <a:endParaRPr/>
          </a:p>
        </p:txBody>
      </p:sp>
      <p:sp>
        <p:nvSpPr>
          <p:cNvPr id="815" name="Google Shape;815;p61:notes"/>
          <p:cNvSpPr/>
          <p:nvPr>
            <p:ph idx="2" type="sldImg"/>
          </p:nvPr>
        </p:nvSpPr>
        <p:spPr>
          <a:xfrm>
            <a:off x="1239838" y="687388"/>
            <a:ext cx="4565650" cy="34242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6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38" name="Google Shape;838;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6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44" name="Google Shape;844;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p6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51" name="Google Shape;851;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p6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58" name="Google Shape;858;p65:notes"/>
          <p:cNvSpPr/>
          <p:nvPr>
            <p:ph idx="2" type="sldImg"/>
          </p:nvPr>
        </p:nvSpPr>
        <p:spPr>
          <a:xfrm>
            <a:off x="1146175" y="687388"/>
            <a:ext cx="4565650" cy="34242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9" name="Google Shape;859;p65:notes"/>
          <p:cNvSpPr txBox="1"/>
          <p:nvPr>
            <p:ph idx="1" type="body"/>
          </p:nvPr>
        </p:nvSpPr>
        <p:spPr>
          <a:xfrm>
            <a:off x="912318" y="4342191"/>
            <a:ext cx="5031878" cy="4116917"/>
          </a:xfrm>
          <a:prstGeom prst="rect">
            <a:avLst/>
          </a:prstGeom>
          <a:noFill/>
          <a:ln>
            <a:noFill/>
          </a:ln>
        </p:spPr>
        <p:txBody>
          <a:bodyPr anchorCtr="0" anchor="t" bIns="46100" lIns="92225" spcFirstLastPara="1" rIns="92225" wrap="square" tIns="46100">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p6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84" name="Google Shape;884;p66:notes"/>
          <p:cNvSpPr/>
          <p:nvPr>
            <p:ph idx="2" type="sldImg"/>
          </p:nvPr>
        </p:nvSpPr>
        <p:spPr>
          <a:xfrm>
            <a:off x="1146175" y="687388"/>
            <a:ext cx="4565650" cy="34242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5" name="Google Shape;885;p66:notes"/>
          <p:cNvSpPr txBox="1"/>
          <p:nvPr>
            <p:ph idx="1" type="body"/>
          </p:nvPr>
        </p:nvSpPr>
        <p:spPr>
          <a:xfrm>
            <a:off x="912318" y="4342191"/>
            <a:ext cx="5031878" cy="4116917"/>
          </a:xfrm>
          <a:prstGeom prst="rect">
            <a:avLst/>
          </a:prstGeom>
          <a:noFill/>
          <a:ln>
            <a:noFill/>
          </a:ln>
        </p:spPr>
        <p:txBody>
          <a:bodyPr anchorCtr="0" anchor="t" bIns="46100" lIns="92225" spcFirstLastPara="1" rIns="92225" wrap="square" tIns="46100">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p6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91" name="Google Shape;891;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p6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97" name="Google Shape;897;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p6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03" name="Google Shape;903;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8" name="Google Shape;11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 name="Google Shape;119;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09" name="Google Shape;909;p7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10" name="Google Shape;910;p7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p7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18" name="Google Shape;918;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p7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26" name="Google Shape;926;p72:notes"/>
          <p:cNvSpPr/>
          <p:nvPr>
            <p:ph idx="2" type="sldImg"/>
          </p:nvPr>
        </p:nvSpPr>
        <p:spPr>
          <a:xfrm>
            <a:off x="1146175" y="687388"/>
            <a:ext cx="4565650" cy="34242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7" name="Google Shape;927;p72:notes"/>
          <p:cNvSpPr txBox="1"/>
          <p:nvPr>
            <p:ph idx="1" type="body"/>
          </p:nvPr>
        </p:nvSpPr>
        <p:spPr>
          <a:xfrm>
            <a:off x="912318" y="4342191"/>
            <a:ext cx="5031878" cy="4116917"/>
          </a:xfrm>
          <a:prstGeom prst="rect">
            <a:avLst/>
          </a:prstGeom>
          <a:noFill/>
          <a:ln>
            <a:noFill/>
          </a:ln>
        </p:spPr>
        <p:txBody>
          <a:bodyPr anchorCtr="0" anchor="t" bIns="46100" lIns="92225" spcFirstLastPara="1" rIns="92225" wrap="square" tIns="46100">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p7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51" name="Google Shape;951;p73:notes"/>
          <p:cNvSpPr/>
          <p:nvPr>
            <p:ph idx="2" type="sldImg"/>
          </p:nvPr>
        </p:nvSpPr>
        <p:spPr>
          <a:xfrm>
            <a:off x="1146175" y="687388"/>
            <a:ext cx="4565650" cy="34242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2" name="Google Shape;952;p73:notes"/>
          <p:cNvSpPr txBox="1"/>
          <p:nvPr>
            <p:ph idx="1" type="body"/>
          </p:nvPr>
        </p:nvSpPr>
        <p:spPr>
          <a:xfrm>
            <a:off x="912318" y="4342191"/>
            <a:ext cx="5031878" cy="4116917"/>
          </a:xfrm>
          <a:prstGeom prst="rect">
            <a:avLst/>
          </a:prstGeom>
          <a:noFill/>
          <a:ln>
            <a:noFill/>
          </a:ln>
        </p:spPr>
        <p:txBody>
          <a:bodyPr anchorCtr="0" anchor="t" bIns="46100" lIns="92225" spcFirstLastPara="1" rIns="92225" wrap="square" tIns="46100">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p7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68" name="Google Shape;968;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p7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74" name="Google Shape;974;p75:notes"/>
          <p:cNvSpPr/>
          <p:nvPr>
            <p:ph idx="2" type="sldImg"/>
          </p:nvPr>
        </p:nvSpPr>
        <p:spPr>
          <a:xfrm>
            <a:off x="1146175" y="687388"/>
            <a:ext cx="4565650" cy="34242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5" name="Google Shape;975;p75:notes"/>
          <p:cNvSpPr txBox="1"/>
          <p:nvPr>
            <p:ph idx="1" type="body"/>
          </p:nvPr>
        </p:nvSpPr>
        <p:spPr>
          <a:xfrm>
            <a:off x="912318" y="4342191"/>
            <a:ext cx="5031878" cy="4116917"/>
          </a:xfrm>
          <a:prstGeom prst="rect">
            <a:avLst/>
          </a:prstGeom>
          <a:noFill/>
          <a:ln>
            <a:noFill/>
          </a:ln>
        </p:spPr>
        <p:txBody>
          <a:bodyPr anchorCtr="0" anchor="t" bIns="46100" lIns="92225" spcFirstLastPara="1" rIns="92225" wrap="square" tIns="46100">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p7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81" name="Google Shape;981;p76:notes"/>
          <p:cNvSpPr txBox="1"/>
          <p:nvPr>
            <p:ph idx="1" type="body"/>
          </p:nvPr>
        </p:nvSpPr>
        <p:spPr>
          <a:xfrm>
            <a:off x="912318" y="4342191"/>
            <a:ext cx="5031878" cy="4116917"/>
          </a:xfrm>
          <a:prstGeom prst="rect">
            <a:avLst/>
          </a:prstGeom>
          <a:noFill/>
          <a:ln>
            <a:noFill/>
          </a:ln>
        </p:spPr>
        <p:txBody>
          <a:bodyPr anchorCtr="0" anchor="t" bIns="46100" lIns="92225" spcFirstLastPara="1" rIns="92225" wrap="square" tIns="46100">
            <a:noAutofit/>
          </a:bodyPr>
          <a:lstStyle/>
          <a:p>
            <a:pPr indent="0" lvl="0" marL="0" rtl="0" algn="l">
              <a:spcBef>
                <a:spcPts val="0"/>
              </a:spcBef>
              <a:spcAft>
                <a:spcPts val="0"/>
              </a:spcAft>
              <a:buNone/>
            </a:pPr>
            <a:r>
              <a:t/>
            </a:r>
            <a:endParaRPr/>
          </a:p>
        </p:txBody>
      </p:sp>
      <p:sp>
        <p:nvSpPr>
          <p:cNvPr id="982" name="Google Shape;982;p76:notes"/>
          <p:cNvSpPr/>
          <p:nvPr>
            <p:ph idx="2" type="sldImg"/>
          </p:nvPr>
        </p:nvSpPr>
        <p:spPr>
          <a:xfrm>
            <a:off x="1146175" y="687388"/>
            <a:ext cx="4565650" cy="34242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p7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02" name="Google Shape;1002;p77:notes"/>
          <p:cNvSpPr/>
          <p:nvPr>
            <p:ph idx="2" type="sldImg"/>
          </p:nvPr>
        </p:nvSpPr>
        <p:spPr>
          <a:xfrm>
            <a:off x="1146175" y="687388"/>
            <a:ext cx="4565650" cy="34242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3" name="Google Shape;1003;p77:notes"/>
          <p:cNvSpPr txBox="1"/>
          <p:nvPr>
            <p:ph idx="1" type="body"/>
          </p:nvPr>
        </p:nvSpPr>
        <p:spPr>
          <a:xfrm>
            <a:off x="912318" y="4342191"/>
            <a:ext cx="5031878" cy="4116917"/>
          </a:xfrm>
          <a:prstGeom prst="rect">
            <a:avLst/>
          </a:prstGeom>
          <a:noFill/>
          <a:ln>
            <a:noFill/>
          </a:ln>
        </p:spPr>
        <p:txBody>
          <a:bodyPr anchorCtr="0" anchor="t" bIns="46100" lIns="92225" spcFirstLastPara="1" rIns="92225" wrap="square" tIns="46100">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p78: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22" name="Google Shape;1022;p78:notes"/>
          <p:cNvSpPr/>
          <p:nvPr/>
        </p:nvSpPr>
        <p:spPr>
          <a:xfrm>
            <a:off x="3885903" y="-1512"/>
            <a:ext cx="2972097" cy="405191"/>
          </a:xfrm>
          <a:prstGeom prst="rect">
            <a:avLst/>
          </a:prstGeom>
          <a:noFill/>
          <a:ln>
            <a:noFill/>
          </a:ln>
        </p:spPr>
        <p:txBody>
          <a:bodyPr anchorCtr="0" anchor="ctr" bIns="43225" lIns="86475" spcFirstLastPara="1" rIns="86475" wrap="square" tIns="43225">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23" name="Google Shape;1023;p78:notes"/>
          <p:cNvSpPr/>
          <p:nvPr/>
        </p:nvSpPr>
        <p:spPr>
          <a:xfrm>
            <a:off x="3885903" y="8634489"/>
            <a:ext cx="2972097" cy="509511"/>
          </a:xfrm>
          <a:prstGeom prst="rect">
            <a:avLst/>
          </a:prstGeom>
          <a:noFill/>
          <a:ln>
            <a:noFill/>
          </a:ln>
        </p:spPr>
        <p:txBody>
          <a:bodyPr anchorCtr="0" anchor="b" bIns="0" lIns="19075" spcFirstLastPara="1" rIns="19075" wrap="square" tIns="0">
            <a:noAutofit/>
          </a:bodyPr>
          <a:lstStyle/>
          <a:p>
            <a:pPr indent="0" lvl="0" marL="0" marR="0" rtl="0" algn="r">
              <a:spcBef>
                <a:spcPts val="0"/>
              </a:spcBef>
              <a:spcAft>
                <a:spcPts val="0"/>
              </a:spcAft>
              <a:buNone/>
            </a:pPr>
            <a:r>
              <a:rPr i="1" lang="en-US" sz="900">
                <a:solidFill>
                  <a:schemeClr val="dk1"/>
                </a:solidFill>
                <a:latin typeface="Times New Roman"/>
                <a:ea typeface="Times New Roman"/>
                <a:cs typeface="Times New Roman"/>
                <a:sym typeface="Times New Roman"/>
              </a:rPr>
              <a:t>9</a:t>
            </a:r>
            <a:endParaRPr/>
          </a:p>
        </p:txBody>
      </p:sp>
      <p:sp>
        <p:nvSpPr>
          <p:cNvPr id="1024" name="Google Shape;1024;p78:notes"/>
          <p:cNvSpPr/>
          <p:nvPr/>
        </p:nvSpPr>
        <p:spPr>
          <a:xfrm>
            <a:off x="0" y="8634489"/>
            <a:ext cx="2969122" cy="509511"/>
          </a:xfrm>
          <a:prstGeom prst="rect">
            <a:avLst/>
          </a:prstGeom>
          <a:noFill/>
          <a:ln>
            <a:noFill/>
          </a:ln>
        </p:spPr>
        <p:txBody>
          <a:bodyPr anchorCtr="0" anchor="ctr" bIns="43225" lIns="86475" spcFirstLastPara="1" rIns="86475" wrap="square" tIns="43225">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25" name="Google Shape;1025;p78:notes"/>
          <p:cNvSpPr/>
          <p:nvPr/>
        </p:nvSpPr>
        <p:spPr>
          <a:xfrm>
            <a:off x="0" y="-1512"/>
            <a:ext cx="2969122" cy="405191"/>
          </a:xfrm>
          <a:prstGeom prst="rect">
            <a:avLst/>
          </a:prstGeom>
          <a:noFill/>
          <a:ln>
            <a:noFill/>
          </a:ln>
        </p:spPr>
        <p:txBody>
          <a:bodyPr anchorCtr="0" anchor="ctr" bIns="43225" lIns="86475" spcFirstLastPara="1" rIns="86475" wrap="square" tIns="43225">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26" name="Google Shape;1026;p78:notes"/>
          <p:cNvSpPr/>
          <p:nvPr>
            <p:ph idx="2" type="sldImg"/>
          </p:nvPr>
        </p:nvSpPr>
        <p:spPr>
          <a:xfrm>
            <a:off x="1152525" y="693738"/>
            <a:ext cx="455295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7" name="Google Shape;1027;p78:notes"/>
          <p:cNvSpPr txBox="1"/>
          <p:nvPr>
            <p:ph idx="1" type="body"/>
          </p:nvPr>
        </p:nvSpPr>
        <p:spPr>
          <a:xfrm>
            <a:off x="913805" y="4343703"/>
            <a:ext cx="5030391" cy="4115405"/>
          </a:xfrm>
          <a:prstGeom prst="rect">
            <a:avLst/>
          </a:prstGeom>
          <a:noFill/>
          <a:ln>
            <a:noFill/>
          </a:ln>
        </p:spPr>
        <p:txBody>
          <a:bodyPr anchorCtr="0" anchor="t" bIns="44525" lIns="90625" spcFirstLastPara="1" rIns="90625" wrap="square" tIns="445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p7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34" name="Google Shape;1034;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6" name="Google Shape;12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p8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66" name="Google Shape;1066;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p8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06" name="Google Shape;1106;p81:notes"/>
          <p:cNvSpPr/>
          <p:nvPr/>
        </p:nvSpPr>
        <p:spPr>
          <a:xfrm>
            <a:off x="3885903" y="-1512"/>
            <a:ext cx="2972097" cy="405191"/>
          </a:xfrm>
          <a:prstGeom prst="rect">
            <a:avLst/>
          </a:prstGeom>
          <a:noFill/>
          <a:ln>
            <a:noFill/>
          </a:ln>
        </p:spPr>
        <p:txBody>
          <a:bodyPr anchorCtr="0" anchor="ctr" bIns="43225" lIns="86475" spcFirstLastPara="1" rIns="86475" wrap="square" tIns="43225">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07" name="Google Shape;1107;p81:notes"/>
          <p:cNvSpPr/>
          <p:nvPr/>
        </p:nvSpPr>
        <p:spPr>
          <a:xfrm>
            <a:off x="3885903" y="8634489"/>
            <a:ext cx="2972097" cy="509511"/>
          </a:xfrm>
          <a:prstGeom prst="rect">
            <a:avLst/>
          </a:prstGeom>
          <a:noFill/>
          <a:ln>
            <a:noFill/>
          </a:ln>
        </p:spPr>
        <p:txBody>
          <a:bodyPr anchorCtr="0" anchor="b" bIns="0" lIns="19075" spcFirstLastPara="1" rIns="19075" wrap="square" tIns="0">
            <a:noAutofit/>
          </a:bodyPr>
          <a:lstStyle/>
          <a:p>
            <a:pPr indent="0" lvl="0" marL="0" marR="0" rtl="0" algn="r">
              <a:spcBef>
                <a:spcPts val="0"/>
              </a:spcBef>
              <a:spcAft>
                <a:spcPts val="0"/>
              </a:spcAft>
              <a:buNone/>
            </a:pPr>
            <a:r>
              <a:rPr i="1" lang="en-US" sz="900">
                <a:solidFill>
                  <a:schemeClr val="dk1"/>
                </a:solidFill>
                <a:latin typeface="Times New Roman"/>
                <a:ea typeface="Times New Roman"/>
                <a:cs typeface="Times New Roman"/>
                <a:sym typeface="Times New Roman"/>
              </a:rPr>
              <a:t>13</a:t>
            </a:r>
            <a:endParaRPr/>
          </a:p>
        </p:txBody>
      </p:sp>
      <p:sp>
        <p:nvSpPr>
          <p:cNvPr id="1108" name="Google Shape;1108;p81:notes"/>
          <p:cNvSpPr/>
          <p:nvPr/>
        </p:nvSpPr>
        <p:spPr>
          <a:xfrm>
            <a:off x="0" y="8634489"/>
            <a:ext cx="2969122" cy="509511"/>
          </a:xfrm>
          <a:prstGeom prst="rect">
            <a:avLst/>
          </a:prstGeom>
          <a:noFill/>
          <a:ln>
            <a:noFill/>
          </a:ln>
        </p:spPr>
        <p:txBody>
          <a:bodyPr anchorCtr="0" anchor="ctr" bIns="43225" lIns="86475" spcFirstLastPara="1" rIns="86475" wrap="square" tIns="43225">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09" name="Google Shape;1109;p81:notes"/>
          <p:cNvSpPr/>
          <p:nvPr/>
        </p:nvSpPr>
        <p:spPr>
          <a:xfrm>
            <a:off x="0" y="-1512"/>
            <a:ext cx="2969122" cy="405191"/>
          </a:xfrm>
          <a:prstGeom prst="rect">
            <a:avLst/>
          </a:prstGeom>
          <a:noFill/>
          <a:ln>
            <a:noFill/>
          </a:ln>
        </p:spPr>
        <p:txBody>
          <a:bodyPr anchorCtr="0" anchor="ctr" bIns="43225" lIns="86475" spcFirstLastPara="1" rIns="86475" wrap="square" tIns="43225">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10" name="Google Shape;1110;p81:notes"/>
          <p:cNvSpPr/>
          <p:nvPr>
            <p:ph idx="2" type="sldImg"/>
          </p:nvPr>
        </p:nvSpPr>
        <p:spPr>
          <a:xfrm>
            <a:off x="1152525" y="693738"/>
            <a:ext cx="455295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1" name="Google Shape;1111;p81:notes"/>
          <p:cNvSpPr txBox="1"/>
          <p:nvPr>
            <p:ph idx="1" type="body"/>
          </p:nvPr>
        </p:nvSpPr>
        <p:spPr>
          <a:xfrm>
            <a:off x="913805" y="4343703"/>
            <a:ext cx="5030391" cy="4115405"/>
          </a:xfrm>
          <a:prstGeom prst="rect">
            <a:avLst/>
          </a:prstGeom>
          <a:noFill/>
          <a:ln>
            <a:noFill/>
          </a:ln>
        </p:spPr>
        <p:txBody>
          <a:bodyPr anchorCtr="0" anchor="t" bIns="44525" lIns="90625" spcFirstLastPara="1" rIns="90625" wrap="square" tIns="445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p8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19" name="Google Shape;1119;p82:notes"/>
          <p:cNvSpPr/>
          <p:nvPr/>
        </p:nvSpPr>
        <p:spPr>
          <a:xfrm>
            <a:off x="3885903" y="-1512"/>
            <a:ext cx="2972097" cy="405191"/>
          </a:xfrm>
          <a:prstGeom prst="rect">
            <a:avLst/>
          </a:prstGeom>
          <a:noFill/>
          <a:ln>
            <a:noFill/>
          </a:ln>
        </p:spPr>
        <p:txBody>
          <a:bodyPr anchorCtr="0" anchor="ctr" bIns="43225" lIns="86475" spcFirstLastPara="1" rIns="86475" wrap="square" tIns="43225">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20" name="Google Shape;1120;p82:notes"/>
          <p:cNvSpPr/>
          <p:nvPr/>
        </p:nvSpPr>
        <p:spPr>
          <a:xfrm>
            <a:off x="3885903" y="8634489"/>
            <a:ext cx="2972097" cy="509511"/>
          </a:xfrm>
          <a:prstGeom prst="rect">
            <a:avLst/>
          </a:prstGeom>
          <a:noFill/>
          <a:ln>
            <a:noFill/>
          </a:ln>
        </p:spPr>
        <p:txBody>
          <a:bodyPr anchorCtr="0" anchor="b" bIns="0" lIns="19075" spcFirstLastPara="1" rIns="19075" wrap="square" tIns="0">
            <a:noAutofit/>
          </a:bodyPr>
          <a:lstStyle/>
          <a:p>
            <a:pPr indent="0" lvl="0" marL="0" marR="0" rtl="0" algn="r">
              <a:spcBef>
                <a:spcPts val="0"/>
              </a:spcBef>
              <a:spcAft>
                <a:spcPts val="0"/>
              </a:spcAft>
              <a:buNone/>
            </a:pPr>
            <a:r>
              <a:rPr i="1" lang="en-US" sz="900">
                <a:solidFill>
                  <a:schemeClr val="dk1"/>
                </a:solidFill>
                <a:latin typeface="Times New Roman"/>
                <a:ea typeface="Times New Roman"/>
                <a:cs typeface="Times New Roman"/>
                <a:sym typeface="Times New Roman"/>
              </a:rPr>
              <a:t>15</a:t>
            </a:r>
            <a:endParaRPr/>
          </a:p>
        </p:txBody>
      </p:sp>
      <p:sp>
        <p:nvSpPr>
          <p:cNvPr id="1121" name="Google Shape;1121;p82:notes"/>
          <p:cNvSpPr/>
          <p:nvPr/>
        </p:nvSpPr>
        <p:spPr>
          <a:xfrm>
            <a:off x="0" y="8634489"/>
            <a:ext cx="2969122" cy="509511"/>
          </a:xfrm>
          <a:prstGeom prst="rect">
            <a:avLst/>
          </a:prstGeom>
          <a:noFill/>
          <a:ln>
            <a:noFill/>
          </a:ln>
        </p:spPr>
        <p:txBody>
          <a:bodyPr anchorCtr="0" anchor="ctr" bIns="43225" lIns="86475" spcFirstLastPara="1" rIns="86475" wrap="square" tIns="43225">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22" name="Google Shape;1122;p82:notes"/>
          <p:cNvSpPr/>
          <p:nvPr/>
        </p:nvSpPr>
        <p:spPr>
          <a:xfrm>
            <a:off x="0" y="-1512"/>
            <a:ext cx="2969122" cy="405191"/>
          </a:xfrm>
          <a:prstGeom prst="rect">
            <a:avLst/>
          </a:prstGeom>
          <a:noFill/>
          <a:ln>
            <a:noFill/>
          </a:ln>
        </p:spPr>
        <p:txBody>
          <a:bodyPr anchorCtr="0" anchor="ctr" bIns="43225" lIns="86475" spcFirstLastPara="1" rIns="86475" wrap="square" tIns="43225">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23" name="Google Shape;1123;p82:notes"/>
          <p:cNvSpPr/>
          <p:nvPr>
            <p:ph idx="2" type="sldImg"/>
          </p:nvPr>
        </p:nvSpPr>
        <p:spPr>
          <a:xfrm>
            <a:off x="1152525" y="693738"/>
            <a:ext cx="455295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4" name="Google Shape;1124;p82:notes"/>
          <p:cNvSpPr txBox="1"/>
          <p:nvPr>
            <p:ph idx="1" type="body"/>
          </p:nvPr>
        </p:nvSpPr>
        <p:spPr>
          <a:xfrm>
            <a:off x="913805" y="4343703"/>
            <a:ext cx="5030391" cy="4115405"/>
          </a:xfrm>
          <a:prstGeom prst="rect">
            <a:avLst/>
          </a:prstGeom>
          <a:noFill/>
          <a:ln>
            <a:noFill/>
          </a:ln>
        </p:spPr>
        <p:txBody>
          <a:bodyPr anchorCtr="0" anchor="t" bIns="44525" lIns="90625" spcFirstLastPara="1" rIns="90625" wrap="square" tIns="445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p8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52" name="Google Shape;1152;p83:notes"/>
          <p:cNvSpPr/>
          <p:nvPr/>
        </p:nvSpPr>
        <p:spPr>
          <a:xfrm>
            <a:off x="3885903" y="-1512"/>
            <a:ext cx="2972097" cy="405191"/>
          </a:xfrm>
          <a:prstGeom prst="rect">
            <a:avLst/>
          </a:prstGeom>
          <a:noFill/>
          <a:ln>
            <a:noFill/>
          </a:ln>
        </p:spPr>
        <p:txBody>
          <a:bodyPr anchorCtr="0" anchor="ctr" bIns="43225" lIns="86475" spcFirstLastPara="1" rIns="86475" wrap="square" tIns="43225">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53" name="Google Shape;1153;p83:notes"/>
          <p:cNvSpPr/>
          <p:nvPr/>
        </p:nvSpPr>
        <p:spPr>
          <a:xfrm>
            <a:off x="3885903" y="8634489"/>
            <a:ext cx="2972097" cy="509511"/>
          </a:xfrm>
          <a:prstGeom prst="rect">
            <a:avLst/>
          </a:prstGeom>
          <a:noFill/>
          <a:ln>
            <a:noFill/>
          </a:ln>
        </p:spPr>
        <p:txBody>
          <a:bodyPr anchorCtr="0" anchor="b" bIns="0" lIns="19075" spcFirstLastPara="1" rIns="19075" wrap="square" tIns="0">
            <a:noAutofit/>
          </a:bodyPr>
          <a:lstStyle/>
          <a:p>
            <a:pPr indent="0" lvl="0" marL="0" marR="0" rtl="0" algn="r">
              <a:spcBef>
                <a:spcPts val="0"/>
              </a:spcBef>
              <a:spcAft>
                <a:spcPts val="0"/>
              </a:spcAft>
              <a:buNone/>
            </a:pPr>
            <a:r>
              <a:rPr i="1" lang="en-US" sz="900">
                <a:solidFill>
                  <a:schemeClr val="dk1"/>
                </a:solidFill>
                <a:latin typeface="Times New Roman"/>
                <a:ea typeface="Times New Roman"/>
                <a:cs typeface="Times New Roman"/>
                <a:sym typeface="Times New Roman"/>
              </a:rPr>
              <a:t>16</a:t>
            </a:r>
            <a:endParaRPr/>
          </a:p>
        </p:txBody>
      </p:sp>
      <p:sp>
        <p:nvSpPr>
          <p:cNvPr id="1154" name="Google Shape;1154;p83:notes"/>
          <p:cNvSpPr/>
          <p:nvPr/>
        </p:nvSpPr>
        <p:spPr>
          <a:xfrm>
            <a:off x="0" y="8634489"/>
            <a:ext cx="2969122" cy="509511"/>
          </a:xfrm>
          <a:prstGeom prst="rect">
            <a:avLst/>
          </a:prstGeom>
          <a:noFill/>
          <a:ln>
            <a:noFill/>
          </a:ln>
        </p:spPr>
        <p:txBody>
          <a:bodyPr anchorCtr="0" anchor="ctr" bIns="43225" lIns="86475" spcFirstLastPara="1" rIns="86475" wrap="square" tIns="43225">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55" name="Google Shape;1155;p83:notes"/>
          <p:cNvSpPr/>
          <p:nvPr/>
        </p:nvSpPr>
        <p:spPr>
          <a:xfrm>
            <a:off x="0" y="-1512"/>
            <a:ext cx="2969122" cy="405191"/>
          </a:xfrm>
          <a:prstGeom prst="rect">
            <a:avLst/>
          </a:prstGeom>
          <a:noFill/>
          <a:ln>
            <a:noFill/>
          </a:ln>
        </p:spPr>
        <p:txBody>
          <a:bodyPr anchorCtr="0" anchor="ctr" bIns="43225" lIns="86475" spcFirstLastPara="1" rIns="86475" wrap="square" tIns="43225">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56" name="Google Shape;1156;p83:notes"/>
          <p:cNvSpPr/>
          <p:nvPr>
            <p:ph idx="2" type="sldImg"/>
          </p:nvPr>
        </p:nvSpPr>
        <p:spPr>
          <a:xfrm>
            <a:off x="1152525" y="693738"/>
            <a:ext cx="455295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7" name="Google Shape;1157;p83:notes"/>
          <p:cNvSpPr txBox="1"/>
          <p:nvPr>
            <p:ph idx="1" type="body"/>
          </p:nvPr>
        </p:nvSpPr>
        <p:spPr>
          <a:xfrm>
            <a:off x="913805" y="4343703"/>
            <a:ext cx="5030391" cy="4115405"/>
          </a:xfrm>
          <a:prstGeom prst="rect">
            <a:avLst/>
          </a:prstGeom>
          <a:noFill/>
          <a:ln>
            <a:noFill/>
          </a:ln>
        </p:spPr>
        <p:txBody>
          <a:bodyPr anchorCtr="0" anchor="t" bIns="44525" lIns="90625" spcFirstLastPara="1" rIns="90625" wrap="square" tIns="445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p8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98" name="Google Shape;1198;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2" name="Shape 1202"/>
        <p:cNvGrpSpPr/>
        <p:nvPr/>
      </p:nvGrpSpPr>
      <p:grpSpPr>
        <a:xfrm>
          <a:off x="0" y="0"/>
          <a:ext cx="0" cy="0"/>
          <a:chOff x="0" y="0"/>
          <a:chExt cx="0" cy="0"/>
        </a:xfrm>
      </p:grpSpPr>
      <p:sp>
        <p:nvSpPr>
          <p:cNvPr id="1203" name="Google Shape;1203;p8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04" name="Google Shape;1204;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p8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11" name="Google Shape;1211;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p8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16" name="Google Shape;1216;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p8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23" name="Google Shape;1223;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p8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29" name="Google Shape;1229;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9" name="Google Shape;14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3" name="Shape 1233"/>
        <p:cNvGrpSpPr/>
        <p:nvPr/>
      </p:nvGrpSpPr>
      <p:grpSpPr>
        <a:xfrm>
          <a:off x="0" y="0"/>
          <a:ext cx="0" cy="0"/>
          <a:chOff x="0" y="0"/>
          <a:chExt cx="0" cy="0"/>
        </a:xfrm>
      </p:grpSpPr>
      <p:sp>
        <p:nvSpPr>
          <p:cNvPr id="1234" name="Google Shape;1234;p9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35" name="Google Shape;1235;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p9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41" name="Google Shape;1241;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p9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47" name="Google Shape;1247;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1" name="Shape 1251"/>
        <p:cNvGrpSpPr/>
        <p:nvPr/>
      </p:nvGrpSpPr>
      <p:grpSpPr>
        <a:xfrm>
          <a:off x="0" y="0"/>
          <a:ext cx="0" cy="0"/>
          <a:chOff x="0" y="0"/>
          <a:chExt cx="0" cy="0"/>
        </a:xfrm>
      </p:grpSpPr>
      <p:sp>
        <p:nvSpPr>
          <p:cNvPr id="1252" name="Google Shape;1252;p9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53" name="Google Shape;1253;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p9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59" name="Google Shape;1259;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p9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65" name="Google Shape;1265;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9" name="Shape 1269"/>
        <p:cNvGrpSpPr/>
        <p:nvPr/>
      </p:nvGrpSpPr>
      <p:grpSpPr>
        <a:xfrm>
          <a:off x="0" y="0"/>
          <a:ext cx="0" cy="0"/>
          <a:chOff x="0" y="0"/>
          <a:chExt cx="0" cy="0"/>
        </a:xfrm>
      </p:grpSpPr>
      <p:sp>
        <p:nvSpPr>
          <p:cNvPr id="1270" name="Google Shape;1270;p9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71" name="Google Shape;1271;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5" name="Shape 1275"/>
        <p:cNvGrpSpPr/>
        <p:nvPr/>
      </p:nvGrpSpPr>
      <p:grpSpPr>
        <a:xfrm>
          <a:off x="0" y="0"/>
          <a:ext cx="0" cy="0"/>
          <a:chOff x="0" y="0"/>
          <a:chExt cx="0" cy="0"/>
        </a:xfrm>
      </p:grpSpPr>
      <p:sp>
        <p:nvSpPr>
          <p:cNvPr id="1276" name="Google Shape;1276;p9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77" name="Google Shape;1277;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p9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83" name="Google Shape;1283;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7" name="Shape 1287"/>
        <p:cNvGrpSpPr/>
        <p:nvPr/>
      </p:nvGrpSpPr>
      <p:grpSpPr>
        <a:xfrm>
          <a:off x="0" y="0"/>
          <a:ext cx="0" cy="0"/>
          <a:chOff x="0" y="0"/>
          <a:chExt cx="0" cy="0"/>
        </a:xfrm>
      </p:grpSpPr>
      <p:sp>
        <p:nvSpPr>
          <p:cNvPr id="1288" name="Google Shape;1288;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9" name="Google Shape;1289;p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7" name="Shape 27"/>
        <p:cNvGrpSpPr/>
        <p:nvPr/>
      </p:nvGrpSpPr>
      <p:grpSpPr>
        <a:xfrm>
          <a:off x="0" y="0"/>
          <a:ext cx="0" cy="0"/>
          <a:chOff x="0" y="0"/>
          <a:chExt cx="0" cy="0"/>
        </a:xfrm>
      </p:grpSpPr>
      <p:grpSp>
        <p:nvGrpSpPr>
          <p:cNvPr id="28" name="Google Shape;28;p102"/>
          <p:cNvGrpSpPr/>
          <p:nvPr/>
        </p:nvGrpSpPr>
        <p:grpSpPr>
          <a:xfrm>
            <a:off x="0" y="6513513"/>
            <a:ext cx="9144000" cy="344487"/>
            <a:chOff x="0" y="4103"/>
            <a:chExt cx="5760" cy="217"/>
          </a:xfrm>
        </p:grpSpPr>
        <p:sp>
          <p:nvSpPr>
            <p:cNvPr id="29" name="Google Shape;29;p102"/>
            <p:cNvSpPr/>
            <p:nvPr/>
          </p:nvSpPr>
          <p:spPr>
            <a:xfrm>
              <a:off x="0" y="4103"/>
              <a:ext cx="5760" cy="217"/>
            </a:xfrm>
            <a:prstGeom prst="rect">
              <a:avLst/>
            </a:prstGeom>
            <a:solidFill>
              <a:srgbClr val="0000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 name="Google Shape;30;p102"/>
            <p:cNvSpPr txBox="1"/>
            <p:nvPr/>
          </p:nvSpPr>
          <p:spPr>
            <a:xfrm>
              <a:off x="5441" y="4139"/>
              <a:ext cx="299" cy="14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200" u="none" cap="none" strike="noStrike">
                  <a:solidFill>
                    <a:srgbClr val="000099"/>
                  </a:solidFill>
                  <a:latin typeface="Arial"/>
                  <a:ea typeface="Arial"/>
                  <a:cs typeface="Arial"/>
                  <a:sym typeface="Arial"/>
                </a:rPr>
                <a:t> </a:t>
              </a:r>
              <a:fld id="{00000000-1234-1234-1234-123412341234}" type="slidenum">
                <a:rPr b="1" i="0" lang="en-US" sz="1200" u="none" cap="none" strike="noStrike">
                  <a:solidFill>
                    <a:schemeClr val="lt1"/>
                  </a:solidFill>
                  <a:latin typeface="Arial"/>
                  <a:ea typeface="Arial"/>
                  <a:cs typeface="Arial"/>
                  <a:sym typeface="Arial"/>
                </a:rPr>
                <a:t>‹#›</a:t>
              </a:fld>
              <a:endParaRPr b="1" i="0" sz="1200" u="none" cap="none" strike="noStrike">
                <a:solidFill>
                  <a:schemeClr val="lt1"/>
                </a:solidFill>
                <a:latin typeface="Arial"/>
                <a:ea typeface="Arial"/>
                <a:cs typeface="Arial"/>
                <a:sym typeface="Arial"/>
              </a:endParaRPr>
            </a:p>
          </p:txBody>
        </p:sp>
      </p:grpSp>
      <p:grpSp>
        <p:nvGrpSpPr>
          <p:cNvPr id="31" name="Google Shape;31;p102"/>
          <p:cNvGrpSpPr/>
          <p:nvPr/>
        </p:nvGrpSpPr>
        <p:grpSpPr>
          <a:xfrm>
            <a:off x="0" y="1274763"/>
            <a:ext cx="9144000" cy="204787"/>
            <a:chOff x="0" y="803"/>
            <a:chExt cx="5760" cy="129"/>
          </a:xfrm>
        </p:grpSpPr>
        <p:sp>
          <p:nvSpPr>
            <p:cNvPr id="32" name="Google Shape;32;p102"/>
            <p:cNvSpPr/>
            <p:nvPr/>
          </p:nvSpPr>
          <p:spPr>
            <a:xfrm>
              <a:off x="0" y="803"/>
              <a:ext cx="5760" cy="91"/>
            </a:xfrm>
            <a:prstGeom prst="rect">
              <a:avLst/>
            </a:prstGeom>
            <a:solidFill>
              <a:srgbClr val="0000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 name="Google Shape;33;p102"/>
            <p:cNvSpPr/>
            <p:nvPr/>
          </p:nvSpPr>
          <p:spPr>
            <a:xfrm>
              <a:off x="0" y="905"/>
              <a:ext cx="5760" cy="27"/>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sp>
        <p:nvSpPr>
          <p:cNvPr id="34" name="Google Shape;34;p102"/>
          <p:cNvSpPr txBox="1"/>
          <p:nvPr/>
        </p:nvSpPr>
        <p:spPr>
          <a:xfrm>
            <a:off x="8637597" y="6570658"/>
            <a:ext cx="474663" cy="22383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200" u="none" cap="none" strike="noStrike">
                <a:solidFill>
                  <a:srgbClr val="000099"/>
                </a:solidFill>
                <a:latin typeface="Arial"/>
                <a:ea typeface="Arial"/>
                <a:cs typeface="Arial"/>
                <a:sym typeface="Arial"/>
              </a:rPr>
              <a:t> </a:t>
            </a:r>
            <a:fld id="{00000000-1234-1234-1234-123412341234}" type="slidenum">
              <a:rPr b="1" i="0" lang="en-US" sz="1200" u="none" cap="none" strike="noStrike">
                <a:solidFill>
                  <a:schemeClr val="lt1"/>
                </a:solidFill>
                <a:latin typeface="Arial"/>
                <a:ea typeface="Arial"/>
                <a:cs typeface="Arial"/>
                <a:sym typeface="Arial"/>
              </a:rPr>
              <a:t>‹#›</a:t>
            </a:fld>
            <a:endParaRPr b="1" i="0" sz="1200" u="none" cap="none" strike="noStrike">
              <a:solidFill>
                <a:schemeClr val="lt1"/>
              </a:solidFill>
              <a:latin typeface="Arial"/>
              <a:ea typeface="Arial"/>
              <a:cs typeface="Arial"/>
              <a:sym typeface="Arial"/>
            </a:endParaRPr>
          </a:p>
        </p:txBody>
      </p:sp>
      <p:grpSp>
        <p:nvGrpSpPr>
          <p:cNvPr id="35" name="Google Shape;35;p102"/>
          <p:cNvGrpSpPr/>
          <p:nvPr/>
        </p:nvGrpSpPr>
        <p:grpSpPr>
          <a:xfrm>
            <a:off x="0" y="1274763"/>
            <a:ext cx="9144000" cy="204787"/>
            <a:chOff x="0" y="803"/>
            <a:chExt cx="5760" cy="129"/>
          </a:xfrm>
        </p:grpSpPr>
        <p:sp>
          <p:nvSpPr>
            <p:cNvPr id="36" name="Google Shape;36;p102"/>
            <p:cNvSpPr/>
            <p:nvPr/>
          </p:nvSpPr>
          <p:spPr>
            <a:xfrm>
              <a:off x="0" y="803"/>
              <a:ext cx="5760" cy="91"/>
            </a:xfrm>
            <a:prstGeom prst="rect">
              <a:avLst/>
            </a:prstGeom>
            <a:solidFill>
              <a:srgbClr val="0000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7" name="Google Shape;37;p102"/>
            <p:cNvSpPr/>
            <p:nvPr/>
          </p:nvSpPr>
          <p:spPr>
            <a:xfrm>
              <a:off x="0" y="905"/>
              <a:ext cx="5760" cy="27"/>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sp>
        <p:nvSpPr>
          <p:cNvPr id="38" name="Google Shape;38;p102"/>
          <p:cNvSpPr txBox="1"/>
          <p:nvPr>
            <p:ph idx="1" type="subTitle"/>
          </p:nvPr>
        </p:nvSpPr>
        <p:spPr>
          <a:xfrm>
            <a:off x="1389063" y="2676525"/>
            <a:ext cx="6400800" cy="2716213"/>
          </a:xfrm>
          <a:prstGeom prst="rect">
            <a:avLst/>
          </a:prstGeom>
          <a:noFill/>
          <a:ln>
            <a:noFill/>
          </a:ln>
        </p:spPr>
        <p:txBody>
          <a:bodyPr anchorCtr="0" anchor="t" bIns="45700" lIns="91425" spcFirstLastPara="1" rIns="91425" wrap="square" tIns="45700">
            <a:noAutofit/>
          </a:bodyPr>
          <a:lstStyle>
            <a:lvl1pPr lvl="0" algn="ctr">
              <a:spcBef>
                <a:spcPts val="560"/>
              </a:spcBef>
              <a:spcAft>
                <a:spcPts val="0"/>
              </a:spcAft>
              <a:buClr>
                <a:schemeClr val="dk1"/>
              </a:buClr>
              <a:buSzPts val="2800"/>
              <a:buFont typeface="Arial"/>
              <a:buChar char="•"/>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Clr>
                <a:srgbClr val="000099"/>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11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70" name="Google Shape;70;p11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Clr>
                <a:srgbClr val="000099"/>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71" name="Google Shape;71;p11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Clr>
                <a:srgbClr val="000099"/>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1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74" name="Google Shape;74;p112"/>
          <p:cNvSpPr/>
          <p:nvPr>
            <p:ph idx="2" type="pic"/>
          </p:nvPr>
        </p:nvSpPr>
        <p:spPr>
          <a:xfrm>
            <a:off x="1792288" y="612775"/>
            <a:ext cx="5486400" cy="4114800"/>
          </a:xfrm>
          <a:prstGeom prst="rect">
            <a:avLst/>
          </a:prstGeom>
          <a:noFill/>
          <a:ln>
            <a:noFill/>
          </a:ln>
        </p:spPr>
      </p:sp>
      <p:sp>
        <p:nvSpPr>
          <p:cNvPr id="75" name="Google Shape;75;p11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Clr>
                <a:srgbClr val="000099"/>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76" name="Shape 76"/>
        <p:cNvGrpSpPr/>
        <p:nvPr/>
      </p:nvGrpSpPr>
      <p:grpSpPr>
        <a:xfrm>
          <a:off x="0" y="0"/>
          <a:ext cx="0" cy="0"/>
          <a:chOff x="0" y="0"/>
          <a:chExt cx="0" cy="0"/>
        </a:xfrm>
      </p:grpSpPr>
      <p:sp>
        <p:nvSpPr>
          <p:cNvPr id="77" name="Google Shape;77;p11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78" name="Google Shape;78;p113"/>
          <p:cNvSpPr/>
          <p:nvPr>
            <p:ph idx="2" type="pic"/>
          </p:nvPr>
        </p:nvSpPr>
        <p:spPr>
          <a:xfrm>
            <a:off x="1792288" y="612775"/>
            <a:ext cx="5486400" cy="4114800"/>
          </a:xfrm>
          <a:prstGeom prst="rect">
            <a:avLst/>
          </a:prstGeom>
          <a:noFill/>
          <a:ln>
            <a:noFill/>
          </a:ln>
        </p:spPr>
      </p:sp>
      <p:sp>
        <p:nvSpPr>
          <p:cNvPr id="79" name="Google Shape;79;p11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Clr>
                <a:srgbClr val="000099"/>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39" name="Shape 39"/>
        <p:cNvGrpSpPr/>
        <p:nvPr/>
      </p:nvGrpSpPr>
      <p:grpSpPr>
        <a:xfrm>
          <a:off x="0" y="0"/>
          <a:ext cx="0" cy="0"/>
          <a:chOff x="0" y="0"/>
          <a:chExt cx="0" cy="0"/>
        </a:xfrm>
      </p:grpSpPr>
      <p:sp>
        <p:nvSpPr>
          <p:cNvPr id="40" name="Google Shape;40;p103"/>
          <p:cNvSpPr txBox="1"/>
          <p:nvPr>
            <p:ph type="ctrTitle"/>
          </p:nvPr>
        </p:nvSpPr>
        <p:spPr>
          <a:xfrm>
            <a:off x="1577934" y="0"/>
            <a:ext cx="7566066" cy="873090"/>
          </a:xfrm>
          <a:prstGeom prst="rect">
            <a:avLst/>
          </a:prstGeom>
          <a:noFill/>
          <a:ln>
            <a:noFill/>
          </a:ln>
        </p:spPr>
        <p:txBody>
          <a:bodyPr anchorCtr="1" anchor="t" bIns="45700" lIns="91425" spcFirstLastPara="1" rIns="91425" wrap="square" tIns="45700">
            <a:noAutofit/>
          </a:bodyPr>
          <a:lstStyle>
            <a:lvl1pPr lvl="0" marR="0" rtl="0" algn="ctr">
              <a:spcBef>
                <a:spcPts val="0"/>
              </a:spcBef>
              <a:spcAft>
                <a:spcPts val="0"/>
              </a:spcAft>
              <a:buSzPts val="1400"/>
              <a:buNone/>
              <a:defRPr b="0" i="0" sz="4000" u="none" cap="none" strike="noStrike">
                <a:solidFill>
                  <a:srgbClr val="FFFF00"/>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41" name="Google Shape;41;p103"/>
          <p:cNvSpPr txBox="1"/>
          <p:nvPr>
            <p:ph idx="1" type="subTitle"/>
          </p:nvPr>
        </p:nvSpPr>
        <p:spPr>
          <a:xfrm>
            <a:off x="373005" y="1092167"/>
            <a:ext cx="8471016" cy="4491099"/>
          </a:xfrm>
          <a:prstGeom prst="rect">
            <a:avLst/>
          </a:prstGeom>
          <a:noFill/>
          <a:ln>
            <a:noFill/>
          </a:ln>
        </p:spPr>
        <p:txBody>
          <a:bodyPr anchorCtr="0" anchor="t" bIns="45700" lIns="91425" spcFirstLastPara="1" rIns="91425" wrap="square" tIns="45700">
            <a:noAutofit/>
          </a:bodyPr>
          <a:lstStyle>
            <a:lvl1pPr lvl="0" algn="ctr">
              <a:spcBef>
                <a:spcPts val="560"/>
              </a:spcBef>
              <a:spcAft>
                <a:spcPts val="0"/>
              </a:spcAft>
              <a:buClr>
                <a:schemeClr val="dk1"/>
              </a:buClr>
              <a:buSzPts val="2800"/>
              <a:buFont typeface="Arial"/>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Clr>
                <a:srgbClr val="000099"/>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2" name="Shape 42"/>
        <p:cNvGrpSpPr/>
        <p:nvPr/>
      </p:nvGrpSpPr>
      <p:grpSpPr>
        <a:xfrm>
          <a:off x="0" y="0"/>
          <a:ext cx="0" cy="0"/>
          <a:chOff x="0" y="0"/>
          <a:chExt cx="0" cy="0"/>
        </a:xfrm>
      </p:grpSpPr>
      <p:sp>
        <p:nvSpPr>
          <p:cNvPr id="43" name="Google Shape;43;p104"/>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44" name="Google Shape;44;p104"/>
          <p:cNvSpPr txBox="1"/>
          <p:nvPr>
            <p:ph idx="1" type="body"/>
          </p:nvPr>
        </p:nvSpPr>
        <p:spPr>
          <a:xfrm>
            <a:off x="242888" y="1014413"/>
            <a:ext cx="8709025" cy="52244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rgbClr val="000099"/>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106"/>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over Text" type="objOverTx">
  <p:cSld name="OBJECT_OVER_TEXT">
    <p:spTree>
      <p:nvGrpSpPr>
        <p:cNvPr id="48" name="Shape 48"/>
        <p:cNvGrpSpPr/>
        <p:nvPr/>
      </p:nvGrpSpPr>
      <p:grpSpPr>
        <a:xfrm>
          <a:off x="0" y="0"/>
          <a:ext cx="0" cy="0"/>
          <a:chOff x="0" y="0"/>
          <a:chExt cx="0" cy="0"/>
        </a:xfrm>
      </p:grpSpPr>
      <p:sp>
        <p:nvSpPr>
          <p:cNvPr id="49" name="Google Shape;49;p107"/>
          <p:cNvSpPr txBox="1"/>
          <p:nvPr>
            <p:ph type="title"/>
          </p:nvPr>
        </p:nvSpPr>
        <p:spPr>
          <a:xfrm>
            <a:off x="600075" y="579438"/>
            <a:ext cx="7531100" cy="8128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50" name="Google Shape;50;p107"/>
          <p:cNvSpPr txBox="1"/>
          <p:nvPr>
            <p:ph idx="1" type="body"/>
          </p:nvPr>
        </p:nvSpPr>
        <p:spPr>
          <a:xfrm>
            <a:off x="576263" y="1651000"/>
            <a:ext cx="7772400" cy="1981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rgbClr val="000099"/>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 name="Google Shape;51;p107"/>
          <p:cNvSpPr txBox="1"/>
          <p:nvPr>
            <p:ph idx="2" type="body"/>
          </p:nvPr>
        </p:nvSpPr>
        <p:spPr>
          <a:xfrm>
            <a:off x="576263" y="3784600"/>
            <a:ext cx="7772400" cy="1981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rgbClr val="000099"/>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2" name="Google Shape;52;p107"/>
          <p:cNvSpPr txBox="1"/>
          <p:nvPr>
            <p:ph idx="10" type="dt"/>
          </p:nvPr>
        </p:nvSpPr>
        <p:spPr>
          <a:xfrm>
            <a:off x="157163" y="6310313"/>
            <a:ext cx="1905000" cy="37941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3" name="Google Shape;53;p107"/>
          <p:cNvSpPr txBox="1"/>
          <p:nvPr>
            <p:ph idx="11" type="ftr"/>
          </p:nvPr>
        </p:nvSpPr>
        <p:spPr>
          <a:xfrm>
            <a:off x="3352800" y="6324600"/>
            <a:ext cx="2895600" cy="3762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4" name="Google Shape;54;p107"/>
          <p:cNvSpPr txBox="1"/>
          <p:nvPr>
            <p:ph idx="12" type="sldNum"/>
          </p:nvPr>
        </p:nvSpPr>
        <p:spPr>
          <a:xfrm>
            <a:off x="6781800" y="6324600"/>
            <a:ext cx="1905000" cy="3524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2400">
                <a:solidFill>
                  <a:schemeClr val="dk1"/>
                </a:solidFill>
                <a:latin typeface="Times New Roman"/>
                <a:ea typeface="Times New Roman"/>
                <a:cs typeface="Times New Roman"/>
                <a:sym typeface="Times New Roman"/>
              </a:defRPr>
            </a:lvl1pPr>
            <a:lvl2pPr indent="0" lvl="1" marL="0" marR="0" rtl="0" algn="l">
              <a:spcBef>
                <a:spcPts val="0"/>
              </a:spcBef>
              <a:spcAft>
                <a:spcPts val="0"/>
              </a:spcAft>
              <a:buNone/>
              <a:defRPr sz="2400">
                <a:solidFill>
                  <a:schemeClr val="dk1"/>
                </a:solidFill>
                <a:latin typeface="Times New Roman"/>
                <a:ea typeface="Times New Roman"/>
                <a:cs typeface="Times New Roman"/>
                <a:sym typeface="Times New Roman"/>
              </a:defRPr>
            </a:lvl2pPr>
            <a:lvl3pPr indent="0" lvl="2" marL="0" marR="0" rtl="0" algn="l">
              <a:spcBef>
                <a:spcPts val="0"/>
              </a:spcBef>
              <a:spcAft>
                <a:spcPts val="0"/>
              </a:spcAft>
              <a:buNone/>
              <a:defRPr sz="2400">
                <a:solidFill>
                  <a:schemeClr val="dk1"/>
                </a:solidFill>
                <a:latin typeface="Times New Roman"/>
                <a:ea typeface="Times New Roman"/>
                <a:cs typeface="Times New Roman"/>
                <a:sym typeface="Times New Roman"/>
              </a:defRPr>
            </a:lvl3pPr>
            <a:lvl4pPr indent="0" lvl="3" marL="0" marR="0" rtl="0" algn="l">
              <a:spcBef>
                <a:spcPts val="0"/>
              </a:spcBef>
              <a:spcAft>
                <a:spcPts val="0"/>
              </a:spcAft>
              <a:buNone/>
              <a:defRPr sz="2400">
                <a:solidFill>
                  <a:schemeClr val="dk1"/>
                </a:solidFill>
                <a:latin typeface="Times New Roman"/>
                <a:ea typeface="Times New Roman"/>
                <a:cs typeface="Times New Roman"/>
                <a:sym typeface="Times New Roman"/>
              </a:defRPr>
            </a:lvl4pPr>
            <a:lvl5pPr indent="0" lvl="4" marL="0" marR="0" rtl="0" algn="l">
              <a:spcBef>
                <a:spcPts val="0"/>
              </a:spcBef>
              <a:spcAft>
                <a:spcPts val="0"/>
              </a:spcAft>
              <a:buNone/>
              <a:defRPr sz="2400">
                <a:solidFill>
                  <a:schemeClr val="dk1"/>
                </a:solidFill>
                <a:latin typeface="Times New Roman"/>
                <a:ea typeface="Times New Roman"/>
                <a:cs typeface="Times New Roman"/>
                <a:sym typeface="Times New Roman"/>
              </a:defRPr>
            </a:lvl5pPr>
            <a:lvl6pPr indent="0" lvl="5" marL="0" marR="0" rtl="0" algn="l">
              <a:spcBef>
                <a:spcPts val="0"/>
              </a:spcBef>
              <a:spcAft>
                <a:spcPts val="0"/>
              </a:spcAft>
              <a:buNone/>
              <a:defRPr sz="2400">
                <a:solidFill>
                  <a:schemeClr val="dk1"/>
                </a:solidFill>
                <a:latin typeface="Times New Roman"/>
                <a:ea typeface="Times New Roman"/>
                <a:cs typeface="Times New Roman"/>
                <a:sym typeface="Times New Roman"/>
              </a:defRPr>
            </a:lvl6pPr>
            <a:lvl7pPr indent="0" lvl="6" marL="0" marR="0" rtl="0" algn="l">
              <a:spcBef>
                <a:spcPts val="0"/>
              </a:spcBef>
              <a:spcAft>
                <a:spcPts val="0"/>
              </a:spcAft>
              <a:buNone/>
              <a:defRPr sz="2400">
                <a:solidFill>
                  <a:schemeClr val="dk1"/>
                </a:solidFill>
                <a:latin typeface="Times New Roman"/>
                <a:ea typeface="Times New Roman"/>
                <a:cs typeface="Times New Roman"/>
                <a:sym typeface="Times New Roman"/>
              </a:defRPr>
            </a:lvl7pPr>
            <a:lvl8pPr indent="0" lvl="7" marL="0" marR="0" rtl="0" algn="l">
              <a:spcBef>
                <a:spcPts val="0"/>
              </a:spcBef>
              <a:spcAft>
                <a:spcPts val="0"/>
              </a:spcAft>
              <a:buNone/>
              <a:defRPr sz="2400">
                <a:solidFill>
                  <a:schemeClr val="dk1"/>
                </a:solidFill>
                <a:latin typeface="Times New Roman"/>
                <a:ea typeface="Times New Roman"/>
                <a:cs typeface="Times New Roman"/>
                <a:sym typeface="Times New Roman"/>
              </a:defRPr>
            </a:lvl8pPr>
            <a:lvl9pPr indent="0" lvl="8" marL="0" marR="0" rtl="0" algn="l">
              <a:spcBef>
                <a:spcPts val="0"/>
              </a:spcBef>
              <a:spcAft>
                <a:spcPts val="0"/>
              </a:spcAft>
              <a:buNone/>
              <a:defRPr sz="2400">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5" name="Shape 55"/>
        <p:cNvGrpSpPr/>
        <p:nvPr/>
      </p:nvGrpSpPr>
      <p:grpSpPr>
        <a:xfrm>
          <a:off x="0" y="0"/>
          <a:ext cx="0" cy="0"/>
          <a:chOff x="0" y="0"/>
          <a:chExt cx="0" cy="0"/>
        </a:xfrm>
      </p:grpSpPr>
      <p:sp>
        <p:nvSpPr>
          <p:cNvPr id="56" name="Google Shape;56;p10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57" name="Google Shape;57;p10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Clr>
                <a:srgbClr val="000099"/>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8" name="Shape 58"/>
        <p:cNvGrpSpPr/>
        <p:nvPr/>
      </p:nvGrpSpPr>
      <p:grpSpPr>
        <a:xfrm>
          <a:off x="0" y="0"/>
          <a:ext cx="0" cy="0"/>
          <a:chOff x="0" y="0"/>
          <a:chExt cx="0" cy="0"/>
        </a:xfrm>
      </p:grpSpPr>
      <p:sp>
        <p:nvSpPr>
          <p:cNvPr id="59" name="Google Shape;59;p109"/>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60" name="Google Shape;60;p109"/>
          <p:cNvSpPr txBox="1"/>
          <p:nvPr>
            <p:ph idx="1" type="body"/>
          </p:nvPr>
        </p:nvSpPr>
        <p:spPr>
          <a:xfrm>
            <a:off x="242888" y="1014413"/>
            <a:ext cx="4278312" cy="522446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Clr>
                <a:srgbClr val="000099"/>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61" name="Google Shape;61;p109"/>
          <p:cNvSpPr txBox="1"/>
          <p:nvPr>
            <p:ph idx="2" type="body"/>
          </p:nvPr>
        </p:nvSpPr>
        <p:spPr>
          <a:xfrm>
            <a:off x="4673600" y="1014413"/>
            <a:ext cx="4278313" cy="522446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Clr>
                <a:srgbClr val="000099"/>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10"/>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64" name="Google Shape;64;p11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Clr>
                <a:srgbClr val="000099"/>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65" name="Google Shape;65;p11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Clr>
                <a:srgbClr val="000099"/>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66" name="Google Shape;66;p11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Clr>
                <a:srgbClr val="000099"/>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67" name="Google Shape;67;p11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Clr>
                <a:srgbClr val="000099"/>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1"/>
          <p:cNvSpPr txBox="1"/>
          <p:nvPr>
            <p:ph idx="1" type="body"/>
          </p:nvPr>
        </p:nvSpPr>
        <p:spPr>
          <a:xfrm>
            <a:off x="242888" y="1014413"/>
            <a:ext cx="8709025" cy="5224462"/>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2pPr>
            <a:lvl3pPr indent="-368300" lvl="2" marL="1371600" marR="0" rtl="0" algn="l">
              <a:spcBef>
                <a:spcPts val="440"/>
              </a:spcBef>
              <a:spcAft>
                <a:spcPts val="0"/>
              </a:spcAft>
              <a:buClr>
                <a:schemeClr val="dk1"/>
              </a:buClr>
              <a:buSzPts val="2200"/>
              <a:buFont typeface="Noto Sans Symbols"/>
              <a:buChar char="✔"/>
              <a:defRPr b="0" i="0" sz="2200" u="none" cap="none" strike="noStrike">
                <a:solidFill>
                  <a:srgbClr val="993300"/>
                </a:solidFill>
                <a:latin typeface="Arial"/>
                <a:ea typeface="Arial"/>
                <a:cs typeface="Arial"/>
                <a:sym typeface="Arial"/>
              </a:defRPr>
            </a:lvl3pPr>
            <a:lvl4pPr indent="-361950" lvl="3" marL="1828800" marR="0" rtl="0" algn="l">
              <a:spcBef>
                <a:spcPts val="420"/>
              </a:spcBef>
              <a:spcAft>
                <a:spcPts val="0"/>
              </a:spcAft>
              <a:buClr>
                <a:srgbClr val="000099"/>
              </a:buClr>
              <a:buSzPts val="2100"/>
              <a:buFont typeface="Arial"/>
              <a:buChar char="•"/>
              <a:defRPr b="0" i="0" sz="2100" u="none" cap="none" strike="noStrike">
                <a:solidFill>
                  <a:srgbClr val="000099"/>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1" name="Google Shape;11;p101"/>
          <p:cNvSpPr txBox="1"/>
          <p:nvPr/>
        </p:nvSpPr>
        <p:spPr>
          <a:xfrm>
            <a:off x="1506538" y="142875"/>
            <a:ext cx="74136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 name="Google Shape;12;p101"/>
          <p:cNvSpPr/>
          <p:nvPr/>
        </p:nvSpPr>
        <p:spPr>
          <a:xfrm>
            <a:off x="0" y="693738"/>
            <a:ext cx="9144000" cy="144462"/>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 name="Google Shape;13;p101"/>
          <p:cNvSpPr/>
          <p:nvPr/>
        </p:nvSpPr>
        <p:spPr>
          <a:xfrm>
            <a:off x="0" y="841375"/>
            <a:ext cx="9144000" cy="42863"/>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 name="Google Shape;14;p101"/>
          <p:cNvSpPr/>
          <p:nvPr/>
        </p:nvSpPr>
        <p:spPr>
          <a:xfrm>
            <a:off x="1495425" y="0"/>
            <a:ext cx="7648575" cy="696913"/>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EF800"/>
              </a:solidFill>
              <a:latin typeface="Times New Roman"/>
              <a:ea typeface="Times New Roman"/>
              <a:cs typeface="Times New Roman"/>
              <a:sym typeface="Times New Roman"/>
            </a:endParaRPr>
          </a:p>
        </p:txBody>
      </p:sp>
      <p:sp>
        <p:nvSpPr>
          <p:cNvPr id="15" name="Google Shape;15;p101"/>
          <p:cNvSpPr/>
          <p:nvPr/>
        </p:nvSpPr>
        <p:spPr>
          <a:xfrm>
            <a:off x="1495425" y="0"/>
            <a:ext cx="7648575" cy="696913"/>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EF800"/>
              </a:solidFill>
              <a:latin typeface="Times New Roman"/>
              <a:ea typeface="Times New Roman"/>
              <a:cs typeface="Times New Roman"/>
              <a:sym typeface="Times New Roman"/>
            </a:endParaRPr>
          </a:p>
        </p:txBody>
      </p:sp>
      <p:sp>
        <p:nvSpPr>
          <p:cNvPr id="16" name="Google Shape;16;p101"/>
          <p:cNvSpPr/>
          <p:nvPr/>
        </p:nvSpPr>
        <p:spPr>
          <a:xfrm>
            <a:off x="0" y="693738"/>
            <a:ext cx="9144000" cy="144462"/>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7" name="Google Shape;17;p101"/>
          <p:cNvSpPr/>
          <p:nvPr/>
        </p:nvSpPr>
        <p:spPr>
          <a:xfrm>
            <a:off x="0" y="693738"/>
            <a:ext cx="9144000" cy="144462"/>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8" name="Google Shape;18;p101"/>
          <p:cNvSpPr/>
          <p:nvPr/>
        </p:nvSpPr>
        <p:spPr>
          <a:xfrm>
            <a:off x="0" y="693738"/>
            <a:ext cx="9144000" cy="144462"/>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9" name="Google Shape;19;p101"/>
          <p:cNvSpPr txBox="1"/>
          <p:nvPr/>
        </p:nvSpPr>
        <p:spPr>
          <a:xfrm>
            <a:off x="1506538" y="142875"/>
            <a:ext cx="74136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0" name="Google Shape;20;p101"/>
          <p:cNvSpPr/>
          <p:nvPr/>
        </p:nvSpPr>
        <p:spPr>
          <a:xfrm>
            <a:off x="0" y="693738"/>
            <a:ext cx="9144000" cy="144462"/>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 name="Google Shape;21;p101"/>
          <p:cNvSpPr/>
          <p:nvPr/>
        </p:nvSpPr>
        <p:spPr>
          <a:xfrm>
            <a:off x="0" y="841375"/>
            <a:ext cx="9144000" cy="42863"/>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 name="Google Shape;22;p101"/>
          <p:cNvSpPr/>
          <p:nvPr/>
        </p:nvSpPr>
        <p:spPr>
          <a:xfrm>
            <a:off x="1495425" y="0"/>
            <a:ext cx="7648575" cy="696913"/>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EF800"/>
              </a:solidFill>
              <a:latin typeface="Times New Roman"/>
              <a:ea typeface="Times New Roman"/>
              <a:cs typeface="Times New Roman"/>
              <a:sym typeface="Times New Roman"/>
            </a:endParaRPr>
          </a:p>
        </p:txBody>
      </p:sp>
      <p:sp>
        <p:nvSpPr>
          <p:cNvPr id="23" name="Google Shape;23;p101"/>
          <p:cNvSpPr/>
          <p:nvPr/>
        </p:nvSpPr>
        <p:spPr>
          <a:xfrm>
            <a:off x="1495425" y="0"/>
            <a:ext cx="7648575" cy="696913"/>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EF800"/>
              </a:solidFill>
              <a:latin typeface="Times New Roman"/>
              <a:ea typeface="Times New Roman"/>
              <a:cs typeface="Times New Roman"/>
              <a:sym typeface="Times New Roman"/>
            </a:endParaRPr>
          </a:p>
        </p:txBody>
      </p:sp>
      <p:sp>
        <p:nvSpPr>
          <p:cNvPr id="24" name="Google Shape;24;p101"/>
          <p:cNvSpPr/>
          <p:nvPr/>
        </p:nvSpPr>
        <p:spPr>
          <a:xfrm>
            <a:off x="0" y="693738"/>
            <a:ext cx="9144000" cy="144462"/>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 name="Google Shape;25;p101"/>
          <p:cNvSpPr/>
          <p:nvPr/>
        </p:nvSpPr>
        <p:spPr>
          <a:xfrm>
            <a:off x="0" y="693738"/>
            <a:ext cx="9144000" cy="144462"/>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 name="Google Shape;26;p101"/>
          <p:cNvSpPr/>
          <p:nvPr/>
        </p:nvSpPr>
        <p:spPr>
          <a:xfrm>
            <a:off x="0" y="693738"/>
            <a:ext cx="9144000" cy="144462"/>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vmlDrawing" Target="../drawings/vmlDrawing1.vml"/><Relationship Id="rId4" Type="http://schemas.openxmlformats.org/officeDocument/2006/relationships/oleObject" Target="../embeddings/oleObject1.bin"/><Relationship Id="rId9" Type="http://schemas.openxmlformats.org/officeDocument/2006/relationships/image" Target="../media/image2.png"/><Relationship Id="rId5" Type="http://schemas.openxmlformats.org/officeDocument/2006/relationships/oleObject" Target="../embeddings/oleObject1.bin"/><Relationship Id="rId6" Type="http://schemas.openxmlformats.org/officeDocument/2006/relationships/image" Target="../media/image3.png"/><Relationship Id="rId7" Type="http://schemas.openxmlformats.org/officeDocument/2006/relationships/oleObject" Target="../embeddings/oleObject2.bin"/><Relationship Id="rId8"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vmlDrawing" Target="../drawings/vmlDrawing2.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 Id="rId3" Type="http://schemas.openxmlformats.org/officeDocument/2006/relationships/vmlDrawing" Target="../drawings/vmlDrawing3.vml"/><Relationship Id="rId4" Type="http://schemas.openxmlformats.org/officeDocument/2006/relationships/oleObject" Target="../embeddings/oleObject4.bin"/><Relationship Id="rId9" Type="http://schemas.openxmlformats.org/officeDocument/2006/relationships/image" Target="../media/image20.png"/><Relationship Id="rId5" Type="http://schemas.openxmlformats.org/officeDocument/2006/relationships/oleObject" Target="../embeddings/oleObject4.bin"/><Relationship Id="rId6" Type="http://schemas.openxmlformats.org/officeDocument/2006/relationships/image" Target="../media/image16.png"/><Relationship Id="rId7" Type="http://schemas.openxmlformats.org/officeDocument/2006/relationships/oleObject" Target="../embeddings/oleObject5.bin"/><Relationship Id="rId8" Type="http://schemas.openxmlformats.org/officeDocument/2006/relationships/oleObject" Target="../embeddings/oleObject5.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 Id="rId3" Type="http://schemas.openxmlformats.org/officeDocument/2006/relationships/vmlDrawing" Target="../drawings/vmlDrawing4.vml"/><Relationship Id="rId4" Type="http://schemas.openxmlformats.org/officeDocument/2006/relationships/oleObject" Target="../embeddings/oleObject6.bin"/><Relationship Id="rId9" Type="http://schemas.openxmlformats.org/officeDocument/2006/relationships/image" Target="../media/image24.png"/><Relationship Id="rId5" Type="http://schemas.openxmlformats.org/officeDocument/2006/relationships/oleObject" Target="../embeddings/oleObject6.bin"/><Relationship Id="rId6" Type="http://schemas.openxmlformats.org/officeDocument/2006/relationships/image" Target="../media/image31.png"/><Relationship Id="rId7" Type="http://schemas.openxmlformats.org/officeDocument/2006/relationships/oleObject" Target="../embeddings/oleObject7.bin"/><Relationship Id="rId8" Type="http://schemas.openxmlformats.org/officeDocument/2006/relationships/oleObject" Target="../embeddings/oleObject7.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1" Type="http://schemas.openxmlformats.org/officeDocument/2006/relationships/oleObject" Target="../embeddings/oleObject10.bin"/><Relationship Id="rId10" Type="http://schemas.openxmlformats.org/officeDocument/2006/relationships/oleObject" Target="../embeddings/oleObject10.bin"/><Relationship Id="rId12" Type="http://schemas.openxmlformats.org/officeDocument/2006/relationships/image" Target="../media/image27.png"/><Relationship Id="rId1" Type="http://schemas.openxmlformats.org/officeDocument/2006/relationships/slideLayout" Target="../slideLayouts/slideLayout6.xml"/><Relationship Id="rId2" Type="http://schemas.openxmlformats.org/officeDocument/2006/relationships/notesSlide" Target="../notesSlides/notesSlide58.xml"/><Relationship Id="rId3" Type="http://schemas.openxmlformats.org/officeDocument/2006/relationships/vmlDrawing" Target="../drawings/vmlDrawing5.vml"/><Relationship Id="rId4" Type="http://schemas.openxmlformats.org/officeDocument/2006/relationships/oleObject" Target="../embeddings/oleObject8.bin"/><Relationship Id="rId9" Type="http://schemas.openxmlformats.org/officeDocument/2006/relationships/image" Target="../media/image22.png"/><Relationship Id="rId5" Type="http://schemas.openxmlformats.org/officeDocument/2006/relationships/oleObject" Target="../embeddings/oleObject8.bin"/><Relationship Id="rId6" Type="http://schemas.openxmlformats.org/officeDocument/2006/relationships/image" Target="../media/image21.png"/><Relationship Id="rId7" Type="http://schemas.openxmlformats.org/officeDocument/2006/relationships/oleObject" Target="../embeddings/oleObject9.bin"/><Relationship Id="rId8" Type="http://schemas.openxmlformats.org/officeDocument/2006/relationships/oleObject" Target="../embeddings/oleObject9.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3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2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26.png"/><Relationship Id="rId4" Type="http://schemas.openxmlformats.org/officeDocument/2006/relationships/image" Target="../media/image2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23.png"/><Relationship Id="rId4" Type="http://schemas.openxmlformats.org/officeDocument/2006/relationships/image" Target="../media/image30.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hyperlink" Target="http://www.cs.cinvestav.mx/mcintosh/lcau/node3.html" TargetMode="External"/><Relationship Id="rId4" Type="http://schemas.openxmlformats.org/officeDocument/2006/relationships/image" Target="../media/image33.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txBox="1"/>
          <p:nvPr>
            <p:ph type="ctrTitle"/>
          </p:nvPr>
        </p:nvSpPr>
        <p:spPr>
          <a:xfrm>
            <a:off x="665163" y="2479675"/>
            <a:ext cx="8020050" cy="25923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4000" u="none" cap="none" strike="noStrike">
                <a:solidFill>
                  <a:schemeClr val="dk2"/>
                </a:solidFill>
                <a:latin typeface="Tahoma"/>
                <a:ea typeface="Tahoma"/>
                <a:cs typeface="Tahoma"/>
                <a:sym typeface="Tahoma"/>
              </a:rPr>
              <a:t>Data Base Management System</a:t>
            </a:r>
            <a:br>
              <a:rPr b="0" i="0" lang="en-US" sz="4000" u="none" cap="none" strike="noStrike">
                <a:solidFill>
                  <a:schemeClr val="dk2"/>
                </a:solidFill>
                <a:latin typeface="Tahoma"/>
                <a:ea typeface="Tahoma"/>
                <a:cs typeface="Tahoma"/>
                <a:sym typeface="Tahoma"/>
              </a:rPr>
            </a:br>
            <a:r>
              <a:rPr b="0" i="0" lang="en-US" sz="4000" u="none" cap="none" strike="noStrike">
                <a:solidFill>
                  <a:schemeClr val="dk2"/>
                </a:solidFill>
                <a:latin typeface="Tahoma"/>
                <a:ea typeface="Tahoma"/>
                <a:cs typeface="Tahoma"/>
                <a:sym typeface="Tahoma"/>
              </a:rPr>
              <a:t>(DBMS)</a:t>
            </a:r>
            <a:br>
              <a:rPr b="0" i="0" lang="en-US" sz="5400" u="none" cap="none" strike="noStrike">
                <a:solidFill>
                  <a:schemeClr val="dk2"/>
                </a:solidFill>
                <a:latin typeface="Tahoma"/>
                <a:ea typeface="Tahoma"/>
                <a:cs typeface="Tahoma"/>
                <a:sym typeface="Tahoma"/>
              </a:rPr>
            </a:br>
            <a:br>
              <a:rPr b="0" i="0" lang="en-US" sz="5400" u="none" cap="none" strike="noStrike">
                <a:solidFill>
                  <a:schemeClr val="dk2"/>
                </a:solidFill>
                <a:latin typeface="Tahoma"/>
                <a:ea typeface="Tahoma"/>
                <a:cs typeface="Tahoma"/>
                <a:sym typeface="Tahoma"/>
              </a:rPr>
            </a:br>
            <a:r>
              <a:rPr b="0" i="0" lang="en-US" sz="4000" u="none" cap="none" strike="noStrike">
                <a:solidFill>
                  <a:schemeClr val="dk2"/>
                </a:solidFill>
                <a:latin typeface="Tahoma"/>
                <a:ea typeface="Tahoma"/>
                <a:cs typeface="Tahoma"/>
                <a:sym typeface="Tahoma"/>
              </a:rPr>
              <a:t>Unit -1</a:t>
            </a:r>
            <a:endParaRPr b="1" i="0" sz="40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0"/>
          <p:cNvSpPr txBox="1"/>
          <p:nvPr>
            <p:ph idx="1" type="subTitle"/>
          </p:nvPr>
        </p:nvSpPr>
        <p:spPr>
          <a:xfrm>
            <a:off x="263525" y="1165225"/>
            <a:ext cx="8501063" cy="4648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A database administrator (</a:t>
            </a:r>
            <a:r>
              <a:rPr b="1" lang="en-US" sz="2000">
                <a:latin typeface="Times New Roman"/>
                <a:ea typeface="Times New Roman"/>
                <a:cs typeface="Times New Roman"/>
                <a:sym typeface="Times New Roman"/>
              </a:rPr>
              <a:t>DBA</a:t>
            </a:r>
            <a:r>
              <a:rPr lang="en-US" sz="2000">
                <a:latin typeface="Times New Roman"/>
                <a:ea typeface="Times New Roman"/>
                <a:cs typeface="Times New Roman"/>
                <a:sym typeface="Times New Roman"/>
              </a:rPr>
              <a:t>) is a person responsible for the design, implementation, maintenance and repair of an organization's database. The key roles of a DBA are :</a:t>
            </a:r>
            <a:endParaRPr/>
          </a:p>
          <a:p>
            <a:pPr indent="0" lvl="0" marL="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127000" lvl="0" marL="0" rtl="0" algn="l">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To Provide space to each user.</a:t>
            </a:r>
            <a:endParaRPr/>
          </a:p>
          <a:p>
            <a:pPr indent="-127000" lvl="0" marL="0" rtl="0" algn="l">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To create the  external and logical Schema.</a:t>
            </a:r>
            <a:endParaRPr/>
          </a:p>
          <a:p>
            <a:pPr indent="-127000" lvl="0" marL="0" rtl="0" algn="l">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To Provide security from unauthorized access.</a:t>
            </a:r>
            <a:endParaRPr/>
          </a:p>
          <a:p>
            <a:pPr indent="-127000" lvl="0" marL="0" rtl="0" algn="l">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To grant permissions to the user</a:t>
            </a:r>
            <a:endParaRPr/>
          </a:p>
          <a:p>
            <a:pPr indent="-127000" lvl="0" marL="0" rtl="0" algn="l">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Installation, configuration and upgrading of  DBMS server software and related products.</a:t>
            </a:r>
            <a:endParaRPr/>
          </a:p>
          <a:p>
            <a:pPr indent="-127000" lvl="0" marL="0" rtl="0" algn="l">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To take Back up and Recovery of data.</a:t>
            </a:r>
            <a:endParaRPr/>
          </a:p>
          <a:p>
            <a:pPr indent="-127000" lvl="0" marL="0" rtl="0" algn="l">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Performance monitoring of the machine and database.</a:t>
            </a:r>
            <a:endParaRPr/>
          </a:p>
        </p:txBody>
      </p:sp>
      <p:sp>
        <p:nvSpPr>
          <p:cNvPr id="158" name="Google Shape;158;p10"/>
          <p:cNvSpPr txBox="1"/>
          <p:nvPr/>
        </p:nvSpPr>
        <p:spPr>
          <a:xfrm>
            <a:off x="1371600" y="69850"/>
            <a:ext cx="7772400" cy="766763"/>
          </a:xfrm>
          <a:prstGeom prst="rect">
            <a:avLst/>
          </a:prstGeom>
          <a:noFill/>
          <a:ln>
            <a:noFill/>
          </a:ln>
        </p:spPr>
        <p:txBody>
          <a:bodyPr anchorCtr="1" anchor="t" bIns="45700" lIns="91425" spcFirstLastPara="1" rIns="91425" wrap="square" tIns="45700">
            <a:noAutofit/>
          </a:bodyPr>
          <a:lstStyle/>
          <a:p>
            <a:pPr indent="0" lvl="0" marL="0" marR="0" rtl="0" algn="ctr">
              <a:spcBef>
                <a:spcPts val="0"/>
              </a:spcBef>
              <a:spcAft>
                <a:spcPts val="0"/>
              </a:spcAft>
              <a:buNone/>
            </a:pPr>
            <a:r>
              <a:rPr lang="en-US" sz="3200">
                <a:solidFill>
                  <a:srgbClr val="FFFF00"/>
                </a:solidFill>
                <a:latin typeface="Tahoma"/>
                <a:ea typeface="Tahoma"/>
                <a:cs typeface="Tahoma"/>
                <a:sym typeface="Tahoma"/>
              </a:rPr>
              <a:t>Roles of Data Base Administrator</a:t>
            </a:r>
            <a:endParaRPr b="1" sz="3000">
              <a:solidFill>
                <a:srgbClr val="FFFF00"/>
              </a:solidFill>
              <a:latin typeface="Tahoma"/>
              <a:ea typeface="Tahoma"/>
              <a:cs typeface="Tahoma"/>
              <a:sym typeface="Tahoma"/>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6" name="Shape 1296"/>
        <p:cNvGrpSpPr/>
        <p:nvPr/>
      </p:nvGrpSpPr>
      <p:grpSpPr>
        <a:xfrm>
          <a:off x="0" y="0"/>
          <a:ext cx="0" cy="0"/>
          <a:chOff x="0" y="0"/>
          <a:chExt cx="0" cy="0"/>
        </a:xfrm>
      </p:grpSpPr>
      <p:sp>
        <p:nvSpPr>
          <p:cNvPr id="1297" name="Google Shape;1297;p100"/>
          <p:cNvSpPr txBox="1"/>
          <p:nvPr>
            <p:ph idx="1" type="body"/>
          </p:nvPr>
        </p:nvSpPr>
        <p:spPr>
          <a:xfrm>
            <a:off x="242889" y="1014413"/>
            <a:ext cx="8272516" cy="5224462"/>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Clr>
                <a:schemeClr val="dk1"/>
              </a:buClr>
              <a:buSzPts val="2800"/>
              <a:buFont typeface="Arial"/>
              <a:buNone/>
            </a:pPr>
            <a:r>
              <a:t/>
            </a:r>
            <a:endParaRPr>
              <a:latin typeface="Times New Roman"/>
              <a:ea typeface="Times New Roman"/>
              <a:cs typeface="Times New Roman"/>
              <a:sym typeface="Times New Roman"/>
            </a:endParaRPr>
          </a:p>
          <a:p>
            <a:pPr indent="-342900" lvl="0" marL="342900" rtl="0" algn="just">
              <a:lnSpc>
                <a:spcPct val="80000"/>
              </a:lnSpc>
              <a:spcBef>
                <a:spcPts val="560"/>
              </a:spcBef>
              <a:spcAft>
                <a:spcPts val="0"/>
              </a:spcAft>
              <a:buClr>
                <a:schemeClr val="dk1"/>
              </a:buClr>
              <a:buSzPts val="2800"/>
              <a:buFont typeface="Times New Roman"/>
              <a:buNone/>
            </a:pPr>
            <a:r>
              <a:rPr lang="en-US">
                <a:latin typeface="Times New Roman"/>
                <a:ea typeface="Times New Roman"/>
                <a:cs typeface="Times New Roman"/>
                <a:sym typeface="Times New Roman"/>
              </a:rPr>
              <a:t>Q.1 Describe 3-level of abstractions of DBMS.</a:t>
            </a:r>
            <a:endParaRPr/>
          </a:p>
          <a:p>
            <a:pPr indent="-342900" lvl="0" marL="342900" rtl="0" algn="just">
              <a:lnSpc>
                <a:spcPct val="80000"/>
              </a:lnSpc>
              <a:spcBef>
                <a:spcPts val="560"/>
              </a:spcBef>
              <a:spcAft>
                <a:spcPts val="0"/>
              </a:spcAft>
              <a:buClr>
                <a:schemeClr val="dk1"/>
              </a:buClr>
              <a:buSzPts val="2800"/>
              <a:buFont typeface="Times New Roman"/>
              <a:buNone/>
            </a:pPr>
            <a:r>
              <a:rPr lang="en-US">
                <a:latin typeface="Times New Roman"/>
                <a:ea typeface="Times New Roman"/>
                <a:cs typeface="Times New Roman"/>
                <a:sym typeface="Times New Roman"/>
              </a:rPr>
              <a:t>Q.2 Differentiate between physical and logical data independency.</a:t>
            </a:r>
            <a:endParaRPr/>
          </a:p>
          <a:p>
            <a:pPr indent="-342900" lvl="0" marL="342900" rtl="0" algn="just">
              <a:lnSpc>
                <a:spcPct val="80000"/>
              </a:lnSpc>
              <a:spcBef>
                <a:spcPts val="560"/>
              </a:spcBef>
              <a:spcAft>
                <a:spcPts val="0"/>
              </a:spcAft>
              <a:buClr>
                <a:schemeClr val="dk1"/>
              </a:buClr>
              <a:buSzPts val="2800"/>
              <a:buFont typeface="Times New Roman"/>
              <a:buNone/>
            </a:pPr>
            <a:r>
              <a:rPr lang="en-US">
                <a:latin typeface="Times New Roman"/>
                <a:ea typeface="Times New Roman"/>
                <a:cs typeface="Times New Roman"/>
                <a:sym typeface="Times New Roman"/>
              </a:rPr>
              <a:t>Q.3 Discuss all 12 rules of Dr. E.F. Codd’s.</a:t>
            </a:r>
            <a:endParaRPr/>
          </a:p>
          <a:p>
            <a:pPr indent="-342900" lvl="0" marL="342900" rtl="0" algn="just">
              <a:lnSpc>
                <a:spcPct val="80000"/>
              </a:lnSpc>
              <a:spcBef>
                <a:spcPts val="560"/>
              </a:spcBef>
              <a:spcAft>
                <a:spcPts val="0"/>
              </a:spcAft>
              <a:buClr>
                <a:schemeClr val="dk1"/>
              </a:buClr>
              <a:buSzPts val="2800"/>
              <a:buFont typeface="Times New Roman"/>
              <a:buNone/>
            </a:pPr>
            <a:r>
              <a:rPr lang="en-US">
                <a:latin typeface="Times New Roman"/>
                <a:ea typeface="Times New Roman"/>
                <a:cs typeface="Times New Roman"/>
                <a:sym typeface="Times New Roman"/>
              </a:rPr>
              <a:t>Q.4 What is data model? Discuss various data models available in DBMS.</a:t>
            </a:r>
            <a:endParaRPr/>
          </a:p>
          <a:p>
            <a:pPr indent="-342900" lvl="0" marL="342900" rtl="0" algn="just">
              <a:lnSpc>
                <a:spcPct val="80000"/>
              </a:lnSpc>
              <a:spcBef>
                <a:spcPts val="560"/>
              </a:spcBef>
              <a:spcAft>
                <a:spcPts val="0"/>
              </a:spcAft>
              <a:buClr>
                <a:schemeClr val="dk1"/>
              </a:buClr>
              <a:buSzPts val="2800"/>
              <a:buFont typeface="Times New Roman"/>
              <a:buNone/>
            </a:pPr>
            <a:r>
              <a:rPr lang="en-US">
                <a:latin typeface="Times New Roman"/>
                <a:ea typeface="Times New Roman"/>
                <a:cs typeface="Times New Roman"/>
                <a:sym typeface="Times New Roman"/>
              </a:rPr>
              <a:t>Q.5Differentiate between weak and strong entity sets with example.</a:t>
            </a:r>
            <a:endParaRPr/>
          </a:p>
          <a:p>
            <a:pPr indent="-342900" lvl="0" marL="342900" rtl="0" algn="just">
              <a:lnSpc>
                <a:spcPct val="80000"/>
              </a:lnSpc>
              <a:spcBef>
                <a:spcPts val="560"/>
              </a:spcBef>
              <a:spcAft>
                <a:spcPts val="0"/>
              </a:spcAft>
              <a:buClr>
                <a:schemeClr val="dk1"/>
              </a:buClr>
              <a:buSzPts val="2800"/>
              <a:buFont typeface="Times New Roman"/>
              <a:buNone/>
            </a:pPr>
            <a:r>
              <a:rPr lang="en-US">
                <a:latin typeface="Times New Roman"/>
                <a:ea typeface="Times New Roman"/>
                <a:cs typeface="Times New Roman"/>
                <a:sym typeface="Times New Roman"/>
              </a:rPr>
              <a:t>Q.6 What is a DBMS? How does it differ from a </a:t>
            </a:r>
            <a:endParaRPr/>
          </a:p>
          <a:p>
            <a:pPr indent="-342900" lvl="0" marL="342900" rtl="0" algn="just">
              <a:lnSpc>
                <a:spcPct val="80000"/>
              </a:lnSpc>
              <a:spcBef>
                <a:spcPts val="560"/>
              </a:spcBef>
              <a:spcAft>
                <a:spcPts val="0"/>
              </a:spcAft>
              <a:buClr>
                <a:schemeClr val="dk1"/>
              </a:buClr>
              <a:buSzPts val="2800"/>
              <a:buFont typeface="Times New Roman"/>
              <a:buNone/>
            </a:pPr>
            <a:r>
              <a:rPr lang="en-US">
                <a:latin typeface="Times New Roman"/>
                <a:ea typeface="Times New Roman"/>
                <a:cs typeface="Times New Roman"/>
                <a:sym typeface="Times New Roman"/>
              </a:rPr>
              <a:t>       conventional file system?</a:t>
            </a:r>
            <a:endParaRPr/>
          </a:p>
        </p:txBody>
      </p:sp>
      <p:sp>
        <p:nvSpPr>
          <p:cNvPr id="1298" name="Google Shape;1298;p100"/>
          <p:cNvSpPr/>
          <p:nvPr/>
        </p:nvSpPr>
        <p:spPr>
          <a:xfrm>
            <a:off x="2743200" y="0"/>
            <a:ext cx="4151313" cy="7699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FFFF00"/>
                </a:solidFill>
                <a:latin typeface="Times New Roman"/>
                <a:ea typeface="Times New Roman"/>
                <a:cs typeface="Times New Roman"/>
                <a:sym typeface="Times New Roman"/>
              </a:rPr>
              <a:t>Long Questions:</a:t>
            </a:r>
            <a:endParaRPr b="1" sz="4400">
              <a:solidFill>
                <a:srgbClr val="FFFF00"/>
              </a:solidFill>
              <a:latin typeface="Questrial"/>
              <a:ea typeface="Questrial"/>
              <a:cs typeface="Questrial"/>
              <a:sym typeface="Quest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1"/>
          <p:cNvSpPr/>
          <p:nvPr/>
        </p:nvSpPr>
        <p:spPr>
          <a:xfrm>
            <a:off x="4022725" y="5440363"/>
            <a:ext cx="2362200" cy="5334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Physical level</a:t>
            </a:r>
            <a:endParaRPr/>
          </a:p>
        </p:txBody>
      </p:sp>
      <p:sp>
        <p:nvSpPr>
          <p:cNvPr id="165" name="Google Shape;165;p11"/>
          <p:cNvSpPr/>
          <p:nvPr/>
        </p:nvSpPr>
        <p:spPr>
          <a:xfrm>
            <a:off x="3844925" y="4221163"/>
            <a:ext cx="2641600" cy="5334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Logical Level</a:t>
            </a:r>
            <a:endParaRPr/>
          </a:p>
        </p:txBody>
      </p:sp>
      <p:sp>
        <p:nvSpPr>
          <p:cNvPr id="166" name="Google Shape;166;p11"/>
          <p:cNvSpPr/>
          <p:nvPr/>
        </p:nvSpPr>
        <p:spPr>
          <a:xfrm>
            <a:off x="2320925" y="3424238"/>
            <a:ext cx="1404938" cy="409575"/>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View1</a:t>
            </a:r>
            <a:endParaRPr/>
          </a:p>
        </p:txBody>
      </p:sp>
      <p:sp>
        <p:nvSpPr>
          <p:cNvPr id="167" name="Google Shape;167;p11"/>
          <p:cNvSpPr/>
          <p:nvPr/>
        </p:nvSpPr>
        <p:spPr>
          <a:xfrm>
            <a:off x="3946525" y="3382963"/>
            <a:ext cx="1320800" cy="466725"/>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View 2</a:t>
            </a:r>
            <a:endParaRPr/>
          </a:p>
        </p:txBody>
      </p:sp>
      <p:sp>
        <p:nvSpPr>
          <p:cNvPr id="168" name="Google Shape;168;p11"/>
          <p:cNvSpPr/>
          <p:nvPr/>
        </p:nvSpPr>
        <p:spPr>
          <a:xfrm>
            <a:off x="6308725" y="3382963"/>
            <a:ext cx="1397000" cy="466725"/>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View n</a:t>
            </a:r>
            <a:endParaRPr/>
          </a:p>
        </p:txBody>
      </p:sp>
      <p:sp>
        <p:nvSpPr>
          <p:cNvPr id="169" name="Google Shape;169;p11"/>
          <p:cNvSpPr/>
          <p:nvPr/>
        </p:nvSpPr>
        <p:spPr>
          <a:xfrm flipH="1">
            <a:off x="5470525" y="3684588"/>
            <a:ext cx="100013" cy="79375"/>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70" name="Google Shape;170;p11"/>
          <p:cNvSpPr/>
          <p:nvPr/>
        </p:nvSpPr>
        <p:spPr>
          <a:xfrm flipH="1">
            <a:off x="5699125" y="3684588"/>
            <a:ext cx="100013" cy="79375"/>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71" name="Google Shape;171;p11"/>
          <p:cNvSpPr/>
          <p:nvPr/>
        </p:nvSpPr>
        <p:spPr>
          <a:xfrm flipH="1">
            <a:off x="6002338" y="3684588"/>
            <a:ext cx="98425" cy="79375"/>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72" name="Google Shape;172;p11"/>
          <p:cNvSpPr txBox="1"/>
          <p:nvPr/>
        </p:nvSpPr>
        <p:spPr>
          <a:xfrm>
            <a:off x="661988" y="5507038"/>
            <a:ext cx="3386137"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Physical data description </a:t>
            </a:r>
            <a:endParaRPr sz="1600">
              <a:solidFill>
                <a:schemeClr val="dk1"/>
              </a:solidFill>
              <a:latin typeface="Times New Roman"/>
              <a:ea typeface="Times New Roman"/>
              <a:cs typeface="Times New Roman"/>
              <a:sym typeface="Times New Roman"/>
            </a:endParaRPr>
          </a:p>
          <a:p>
            <a:pPr indent="0" lvl="0" marL="0" marR="0" rtl="0" algn="l">
              <a:spcBef>
                <a:spcPts val="800"/>
              </a:spcBef>
              <a:spcAft>
                <a:spcPts val="0"/>
              </a:spcAft>
              <a:buNone/>
            </a:pPr>
            <a:r>
              <a:rPr lang="en-US" sz="1600">
                <a:solidFill>
                  <a:schemeClr val="dk1"/>
                </a:solidFill>
                <a:latin typeface="Times New Roman"/>
                <a:ea typeface="Times New Roman"/>
                <a:cs typeface="Times New Roman"/>
                <a:sym typeface="Times New Roman"/>
              </a:rPr>
              <a:t>(Internal level)</a:t>
            </a:r>
            <a:endParaRPr sz="1600">
              <a:solidFill>
                <a:schemeClr val="dk1"/>
              </a:solidFill>
              <a:latin typeface="Times New Roman"/>
              <a:ea typeface="Times New Roman"/>
              <a:cs typeface="Times New Roman"/>
              <a:sym typeface="Times New Roman"/>
            </a:endParaRPr>
          </a:p>
        </p:txBody>
      </p:sp>
      <p:sp>
        <p:nvSpPr>
          <p:cNvPr id="173" name="Google Shape;173;p11"/>
          <p:cNvSpPr txBox="1"/>
          <p:nvPr/>
        </p:nvSpPr>
        <p:spPr>
          <a:xfrm>
            <a:off x="1431925" y="4297363"/>
            <a:ext cx="2551113"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Conceptual representation</a:t>
            </a:r>
            <a:endParaRPr/>
          </a:p>
        </p:txBody>
      </p:sp>
      <p:graphicFrame>
        <p:nvGraphicFramePr>
          <p:cNvPr id="174" name="Google Shape;174;p11"/>
          <p:cNvGraphicFramePr/>
          <p:nvPr/>
        </p:nvGraphicFramePr>
        <p:xfrm flipH="1">
          <a:off x="4106863" y="2447925"/>
          <a:ext cx="904875" cy="858838"/>
        </p:xfrm>
        <a:graphic>
          <a:graphicData uri="http://schemas.openxmlformats.org/presentationml/2006/ole">
            <mc:AlternateContent>
              <mc:Choice Requires="v">
                <p:oleObj r:id="rId4" imgH="858838" imgW="904875" progId="" spid="_x0000_s1">
                  <p:embed/>
                </p:oleObj>
              </mc:Choice>
              <mc:Fallback>
                <p:oleObj r:id="rId5" imgH="858838" imgW="904875" progId="">
                  <p:embed/>
                  <p:pic>
                    <p:nvPicPr>
                      <p:cNvPr id="174" name="Google Shape;174;p11"/>
                      <p:cNvPicPr preferRelativeResize="0"/>
                      <p:nvPr/>
                    </p:nvPicPr>
                    <p:blipFill rotWithShape="1">
                      <a:blip r:embed="rId6">
                        <a:alphaModFix/>
                      </a:blip>
                      <a:srcRect b="0" l="0" r="0" t="0"/>
                      <a:stretch/>
                    </p:blipFill>
                    <p:spPr>
                      <a:xfrm flipH="1">
                        <a:off x="4106863" y="2447925"/>
                        <a:ext cx="904875" cy="858838"/>
                      </a:xfrm>
                      <a:prstGeom prst="rect">
                        <a:avLst/>
                      </a:prstGeom>
                      <a:noFill/>
                      <a:ln>
                        <a:noFill/>
                      </a:ln>
                    </p:spPr>
                  </p:pic>
                </p:oleObj>
              </mc:Fallback>
            </mc:AlternateContent>
          </a:graphicData>
        </a:graphic>
      </p:graphicFrame>
      <p:graphicFrame>
        <p:nvGraphicFramePr>
          <p:cNvPr id="175" name="Google Shape;175;p11"/>
          <p:cNvGraphicFramePr/>
          <p:nvPr/>
        </p:nvGraphicFramePr>
        <p:xfrm>
          <a:off x="6426200" y="2595563"/>
          <a:ext cx="890588" cy="682625"/>
        </p:xfrm>
        <a:graphic>
          <a:graphicData uri="http://schemas.openxmlformats.org/presentationml/2006/ole">
            <mc:AlternateContent>
              <mc:Choice Requires="v">
                <p:oleObj r:id="rId7" imgH="682625" imgW="890588" progId="" spid="_x0000_s2">
                  <p:embed/>
                </p:oleObj>
              </mc:Choice>
              <mc:Fallback>
                <p:oleObj r:id="rId8" imgH="682625" imgW="890588" progId="">
                  <p:embed/>
                  <p:pic>
                    <p:nvPicPr>
                      <p:cNvPr id="175" name="Google Shape;175;p11"/>
                      <p:cNvPicPr preferRelativeResize="0"/>
                      <p:nvPr/>
                    </p:nvPicPr>
                    <p:blipFill rotWithShape="1">
                      <a:blip r:embed="rId9">
                        <a:alphaModFix/>
                      </a:blip>
                      <a:srcRect b="0" l="0" r="0" t="0"/>
                      <a:stretch/>
                    </p:blipFill>
                    <p:spPr>
                      <a:xfrm>
                        <a:off x="6426200" y="2595563"/>
                        <a:ext cx="890588" cy="682625"/>
                      </a:xfrm>
                      <a:prstGeom prst="rect">
                        <a:avLst/>
                      </a:prstGeom>
                      <a:noFill/>
                      <a:ln>
                        <a:noFill/>
                      </a:ln>
                    </p:spPr>
                  </p:pic>
                </p:oleObj>
              </mc:Fallback>
            </mc:AlternateContent>
          </a:graphicData>
        </a:graphic>
      </p:graphicFrame>
      <p:cxnSp>
        <p:nvCxnSpPr>
          <p:cNvPr id="176" name="Google Shape;176;p11"/>
          <p:cNvCxnSpPr/>
          <p:nvPr/>
        </p:nvCxnSpPr>
        <p:spPr>
          <a:xfrm flipH="1" rot="10800000">
            <a:off x="4937125" y="4754563"/>
            <a:ext cx="1588" cy="685800"/>
          </a:xfrm>
          <a:prstGeom prst="straightConnector1">
            <a:avLst/>
          </a:prstGeom>
          <a:noFill/>
          <a:ln cap="flat" cmpd="sng" w="25400">
            <a:solidFill>
              <a:schemeClr val="dk1"/>
            </a:solidFill>
            <a:prstDash val="solid"/>
            <a:round/>
            <a:headEnd len="sm" w="sm" type="none"/>
            <a:tailEnd len="sm" w="sm" type="none"/>
          </a:ln>
        </p:spPr>
      </p:cxnSp>
      <p:cxnSp>
        <p:nvCxnSpPr>
          <p:cNvPr id="177" name="Google Shape;177;p11"/>
          <p:cNvCxnSpPr/>
          <p:nvPr/>
        </p:nvCxnSpPr>
        <p:spPr>
          <a:xfrm>
            <a:off x="3195638" y="3835400"/>
            <a:ext cx="1406525" cy="385763"/>
          </a:xfrm>
          <a:prstGeom prst="straightConnector1">
            <a:avLst/>
          </a:prstGeom>
          <a:noFill/>
          <a:ln cap="flat" cmpd="sng" w="25400">
            <a:solidFill>
              <a:schemeClr val="dk1"/>
            </a:solidFill>
            <a:prstDash val="solid"/>
            <a:round/>
            <a:headEnd len="sm" w="sm" type="none"/>
            <a:tailEnd len="sm" w="sm" type="none"/>
          </a:ln>
        </p:spPr>
      </p:cxnSp>
      <p:cxnSp>
        <p:nvCxnSpPr>
          <p:cNvPr id="178" name="Google Shape;178;p11"/>
          <p:cNvCxnSpPr/>
          <p:nvPr/>
        </p:nvCxnSpPr>
        <p:spPr>
          <a:xfrm flipH="1">
            <a:off x="5394325" y="3849688"/>
            <a:ext cx="1397000" cy="371475"/>
          </a:xfrm>
          <a:prstGeom prst="straightConnector1">
            <a:avLst/>
          </a:prstGeom>
          <a:noFill/>
          <a:ln cap="flat" cmpd="sng" w="25400">
            <a:solidFill>
              <a:schemeClr val="dk1"/>
            </a:solidFill>
            <a:prstDash val="solid"/>
            <a:round/>
            <a:headEnd len="sm" w="sm" type="none"/>
            <a:tailEnd len="sm" w="sm" type="none"/>
          </a:ln>
        </p:spPr>
      </p:cxnSp>
      <p:sp>
        <p:nvSpPr>
          <p:cNvPr id="179" name="Google Shape;179;p11"/>
          <p:cNvSpPr txBox="1"/>
          <p:nvPr/>
        </p:nvSpPr>
        <p:spPr>
          <a:xfrm>
            <a:off x="609600" y="3430588"/>
            <a:ext cx="17272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Customized view</a:t>
            </a:r>
            <a:endParaRPr/>
          </a:p>
          <a:p>
            <a:pPr indent="0" lvl="0" marL="0" marR="0" rtl="0" algn="l">
              <a:spcBef>
                <a:spcPts val="800"/>
              </a:spcBef>
              <a:spcAft>
                <a:spcPts val="0"/>
              </a:spcAft>
              <a:buNone/>
            </a:pPr>
            <a:r>
              <a:rPr lang="en-US" sz="1600">
                <a:solidFill>
                  <a:schemeClr val="dk1"/>
                </a:solidFill>
                <a:latin typeface="Times New Roman"/>
                <a:ea typeface="Times New Roman"/>
                <a:cs typeface="Times New Roman"/>
                <a:sym typeface="Times New Roman"/>
              </a:rPr>
              <a:t>(External level)</a:t>
            </a:r>
            <a:endParaRPr sz="1600">
              <a:solidFill>
                <a:schemeClr val="dk1"/>
              </a:solidFill>
              <a:latin typeface="Times New Roman"/>
              <a:ea typeface="Times New Roman"/>
              <a:cs typeface="Times New Roman"/>
              <a:sym typeface="Times New Roman"/>
            </a:endParaRPr>
          </a:p>
        </p:txBody>
      </p:sp>
      <p:sp>
        <p:nvSpPr>
          <p:cNvPr id="180" name="Google Shape;180;p11"/>
          <p:cNvSpPr txBox="1"/>
          <p:nvPr>
            <p:ph type="title"/>
          </p:nvPr>
        </p:nvSpPr>
        <p:spPr>
          <a:xfrm>
            <a:off x="555570" y="0"/>
            <a:ext cx="8229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a:solidFill>
                  <a:srgbClr val="FFFF00"/>
                </a:solidFill>
                <a:latin typeface="Times New Roman"/>
                <a:ea typeface="Times New Roman"/>
                <a:cs typeface="Times New Roman"/>
                <a:sym typeface="Times New Roman"/>
              </a:rPr>
              <a:t>Data Abstraction</a:t>
            </a:r>
            <a:endParaRPr/>
          </a:p>
        </p:txBody>
      </p:sp>
      <p:sp>
        <p:nvSpPr>
          <p:cNvPr id="181" name="Google Shape;181;p11"/>
          <p:cNvSpPr txBox="1"/>
          <p:nvPr>
            <p:ph idx="1" type="body"/>
          </p:nvPr>
        </p:nvSpPr>
        <p:spPr>
          <a:xfrm>
            <a:off x="762000" y="1600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Hiding system complexity and physical storage details from users and applications</a:t>
            </a:r>
            <a:endParaRPr/>
          </a:p>
        </p:txBody>
      </p:sp>
    </p:spTree>
  </p:cSld>
  <p:clrMapOvr>
    <a:masterClrMapping/>
  </p:clrMapOvr>
  <p:transition>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2"/>
          <p:cNvSpPr/>
          <p:nvPr/>
        </p:nvSpPr>
        <p:spPr>
          <a:xfrm>
            <a:off x="2362200" y="4203700"/>
            <a:ext cx="4495800" cy="838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Physical Schema</a:t>
            </a:r>
            <a:endParaRPr/>
          </a:p>
        </p:txBody>
      </p:sp>
      <p:sp>
        <p:nvSpPr>
          <p:cNvPr id="187" name="Google Shape;187;p12"/>
          <p:cNvSpPr/>
          <p:nvPr/>
        </p:nvSpPr>
        <p:spPr>
          <a:xfrm>
            <a:off x="2362200" y="2984500"/>
            <a:ext cx="4495800" cy="838200"/>
          </a:xfrm>
          <a:prstGeom prst="rect">
            <a:avLst/>
          </a:prstGeom>
          <a:solidFill>
            <a:srgbClr val="FF8C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Conceptual Schema</a:t>
            </a:r>
            <a:endParaRPr/>
          </a:p>
        </p:txBody>
      </p:sp>
      <p:sp>
        <p:nvSpPr>
          <p:cNvPr id="188" name="Google Shape;188;p12"/>
          <p:cNvSpPr/>
          <p:nvPr/>
        </p:nvSpPr>
        <p:spPr>
          <a:xfrm>
            <a:off x="3352800" y="1384300"/>
            <a:ext cx="2514600" cy="838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External Schema - 2</a:t>
            </a:r>
            <a:endParaRPr/>
          </a:p>
        </p:txBody>
      </p:sp>
      <p:sp>
        <p:nvSpPr>
          <p:cNvPr id="189" name="Google Shape;189;p12"/>
          <p:cNvSpPr/>
          <p:nvPr/>
        </p:nvSpPr>
        <p:spPr>
          <a:xfrm>
            <a:off x="609600" y="1384300"/>
            <a:ext cx="2514600" cy="838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External Schema - 1</a:t>
            </a:r>
            <a:endParaRPr/>
          </a:p>
        </p:txBody>
      </p:sp>
      <p:sp>
        <p:nvSpPr>
          <p:cNvPr id="190" name="Google Shape;190;p12"/>
          <p:cNvSpPr/>
          <p:nvPr/>
        </p:nvSpPr>
        <p:spPr>
          <a:xfrm>
            <a:off x="6096000" y="1384300"/>
            <a:ext cx="2514600" cy="838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External Schema - 3</a:t>
            </a:r>
            <a:endParaRPr/>
          </a:p>
        </p:txBody>
      </p:sp>
      <p:cxnSp>
        <p:nvCxnSpPr>
          <p:cNvPr id="191" name="Google Shape;191;p12"/>
          <p:cNvCxnSpPr/>
          <p:nvPr/>
        </p:nvCxnSpPr>
        <p:spPr>
          <a:xfrm>
            <a:off x="1828800" y="2222500"/>
            <a:ext cx="1905000" cy="762000"/>
          </a:xfrm>
          <a:prstGeom prst="straightConnector1">
            <a:avLst/>
          </a:prstGeom>
          <a:noFill/>
          <a:ln cap="flat" cmpd="sng" w="9525">
            <a:solidFill>
              <a:schemeClr val="dk1"/>
            </a:solidFill>
            <a:prstDash val="solid"/>
            <a:round/>
            <a:headEnd len="med" w="med" type="triangle"/>
            <a:tailEnd len="med" w="med" type="triangle"/>
          </a:ln>
        </p:spPr>
      </p:cxnSp>
      <p:cxnSp>
        <p:nvCxnSpPr>
          <p:cNvPr id="192" name="Google Shape;192;p12"/>
          <p:cNvCxnSpPr/>
          <p:nvPr/>
        </p:nvCxnSpPr>
        <p:spPr>
          <a:xfrm>
            <a:off x="4495800" y="2222500"/>
            <a:ext cx="0" cy="762000"/>
          </a:xfrm>
          <a:prstGeom prst="straightConnector1">
            <a:avLst/>
          </a:prstGeom>
          <a:noFill/>
          <a:ln cap="flat" cmpd="sng" w="9525">
            <a:solidFill>
              <a:schemeClr val="dk1"/>
            </a:solidFill>
            <a:prstDash val="solid"/>
            <a:round/>
            <a:headEnd len="med" w="med" type="triangle"/>
            <a:tailEnd len="med" w="med" type="triangle"/>
          </a:ln>
        </p:spPr>
      </p:cxnSp>
      <p:cxnSp>
        <p:nvCxnSpPr>
          <p:cNvPr id="193" name="Google Shape;193;p12"/>
          <p:cNvCxnSpPr/>
          <p:nvPr/>
        </p:nvCxnSpPr>
        <p:spPr>
          <a:xfrm flipH="1" rot="10800000">
            <a:off x="5715000" y="2222500"/>
            <a:ext cx="1524000" cy="762000"/>
          </a:xfrm>
          <a:prstGeom prst="straightConnector1">
            <a:avLst/>
          </a:prstGeom>
          <a:noFill/>
          <a:ln cap="flat" cmpd="sng" w="9525">
            <a:solidFill>
              <a:schemeClr val="dk1"/>
            </a:solidFill>
            <a:prstDash val="solid"/>
            <a:round/>
            <a:headEnd len="med" w="med" type="triangle"/>
            <a:tailEnd len="med" w="med" type="triangle"/>
          </a:ln>
        </p:spPr>
      </p:cxnSp>
      <p:cxnSp>
        <p:nvCxnSpPr>
          <p:cNvPr id="194" name="Google Shape;194;p12"/>
          <p:cNvCxnSpPr/>
          <p:nvPr/>
        </p:nvCxnSpPr>
        <p:spPr>
          <a:xfrm>
            <a:off x="4572000" y="3822700"/>
            <a:ext cx="0" cy="381000"/>
          </a:xfrm>
          <a:prstGeom prst="straightConnector1">
            <a:avLst/>
          </a:prstGeom>
          <a:noFill/>
          <a:ln cap="flat" cmpd="sng" w="9525">
            <a:solidFill>
              <a:schemeClr val="dk1"/>
            </a:solidFill>
            <a:prstDash val="solid"/>
            <a:round/>
            <a:headEnd len="med" w="med" type="triangle"/>
            <a:tailEnd len="med" w="med" type="triangle"/>
          </a:ln>
        </p:spPr>
      </p:cxnSp>
      <p:sp>
        <p:nvSpPr>
          <p:cNvPr id="195" name="Google Shape;195;p12"/>
          <p:cNvSpPr/>
          <p:nvPr/>
        </p:nvSpPr>
        <p:spPr>
          <a:xfrm rot="7743484">
            <a:off x="4287044" y="5423694"/>
            <a:ext cx="711200" cy="639762"/>
          </a:xfrm>
          <a:prstGeom prst="ellipse">
            <a:avLst/>
          </a:prstGeom>
          <a:solidFill>
            <a:srgbClr val="4FD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2"/>
          <p:cNvSpPr txBox="1"/>
          <p:nvPr/>
        </p:nvSpPr>
        <p:spPr>
          <a:xfrm rot="2343484">
            <a:off x="4416435" y="5492109"/>
            <a:ext cx="452380" cy="50289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Disk</a:t>
            </a:r>
            <a:endParaRPr/>
          </a:p>
        </p:txBody>
      </p:sp>
      <p:cxnSp>
        <p:nvCxnSpPr>
          <p:cNvPr id="197" name="Google Shape;197;p12"/>
          <p:cNvCxnSpPr/>
          <p:nvPr/>
        </p:nvCxnSpPr>
        <p:spPr>
          <a:xfrm>
            <a:off x="4638675" y="5032375"/>
            <a:ext cx="9525" cy="461963"/>
          </a:xfrm>
          <a:prstGeom prst="straightConnector1">
            <a:avLst/>
          </a:prstGeom>
          <a:noFill/>
          <a:ln cap="flat" cmpd="sng" w="9525">
            <a:solidFill>
              <a:schemeClr val="dk1"/>
            </a:solidFill>
            <a:prstDash val="solid"/>
            <a:round/>
            <a:headEnd len="med" w="med" type="triangle"/>
            <a:tailEnd len="med" w="med" type="triangle"/>
          </a:ln>
        </p:spPr>
      </p:cxnSp>
      <p:sp>
        <p:nvSpPr>
          <p:cNvPr id="198" name="Google Shape;198;p12"/>
          <p:cNvSpPr txBox="1"/>
          <p:nvPr/>
        </p:nvSpPr>
        <p:spPr>
          <a:xfrm>
            <a:off x="1371600" y="69850"/>
            <a:ext cx="7772400" cy="766763"/>
          </a:xfrm>
          <a:prstGeom prst="rect">
            <a:avLst/>
          </a:prstGeom>
          <a:noFill/>
          <a:ln>
            <a:noFill/>
          </a:ln>
        </p:spPr>
        <p:txBody>
          <a:bodyPr anchorCtr="1" anchor="t" bIns="45700" lIns="91425" spcFirstLastPara="1" rIns="91425" wrap="square" tIns="45700">
            <a:noAutofit/>
          </a:bodyPr>
          <a:lstStyle/>
          <a:p>
            <a:pPr indent="0" lvl="0" marL="0" marR="0" rtl="0" algn="ctr">
              <a:spcBef>
                <a:spcPts val="0"/>
              </a:spcBef>
              <a:spcAft>
                <a:spcPts val="0"/>
              </a:spcAft>
              <a:buNone/>
            </a:pPr>
            <a:r>
              <a:rPr lang="en-US" sz="3200">
                <a:solidFill>
                  <a:srgbClr val="FFFF00"/>
                </a:solidFill>
                <a:latin typeface="Tahoma"/>
                <a:ea typeface="Tahoma"/>
                <a:cs typeface="Tahoma"/>
                <a:sym typeface="Tahoma"/>
              </a:rPr>
              <a:t>Three-Layer Abstraction</a:t>
            </a:r>
            <a:endParaRPr b="1" sz="3000">
              <a:solidFill>
                <a:srgbClr val="FFFF00"/>
              </a:solidFill>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3"/>
          <p:cNvSpPr txBox="1"/>
          <p:nvPr>
            <p:ph idx="1" type="subTitle"/>
          </p:nvPr>
        </p:nvSpPr>
        <p:spPr>
          <a:xfrm>
            <a:off x="299979" y="1019142"/>
            <a:ext cx="8397875" cy="5221288"/>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Times New Roman"/>
              <a:buNone/>
            </a:pPr>
            <a:r>
              <a:rPr b="1" lang="en-US" sz="1800">
                <a:latin typeface="Times New Roman"/>
                <a:ea typeface="Times New Roman"/>
                <a:cs typeface="Times New Roman"/>
                <a:sym typeface="Times New Roman"/>
              </a:rPr>
              <a:t>Users Level: </a:t>
            </a:r>
            <a:endParaRPr/>
          </a:p>
          <a:p>
            <a:pPr indent="-114300" lvl="0" marL="0" rtl="0" algn="l">
              <a:spcBef>
                <a:spcPts val="360"/>
              </a:spcBef>
              <a:spcAft>
                <a:spcPts val="0"/>
              </a:spcAft>
              <a:buClr>
                <a:schemeClr val="dk1"/>
              </a:buClr>
              <a:buSzPts val="1800"/>
              <a:buFont typeface="Arial"/>
              <a:buChar char="•"/>
            </a:pPr>
            <a:r>
              <a:rPr lang="en-US" sz="1800">
                <a:latin typeface="Times New Roman"/>
                <a:ea typeface="Times New Roman"/>
                <a:cs typeface="Times New Roman"/>
                <a:sym typeface="Times New Roman"/>
              </a:rPr>
              <a:t> Any number of users may exists in this view.</a:t>
            </a:r>
            <a:endParaRPr/>
          </a:p>
          <a:p>
            <a:pPr indent="-114300" lvl="0" marL="0" rtl="0" algn="l">
              <a:spcBef>
                <a:spcPts val="360"/>
              </a:spcBef>
              <a:spcAft>
                <a:spcPts val="0"/>
              </a:spcAft>
              <a:buClr>
                <a:schemeClr val="dk1"/>
              </a:buClr>
              <a:buSzPts val="1800"/>
              <a:buFont typeface="Arial"/>
              <a:buChar char="•"/>
            </a:pPr>
            <a:r>
              <a:rPr lang="en-US" sz="1800">
                <a:latin typeface="Times New Roman"/>
                <a:ea typeface="Times New Roman"/>
                <a:cs typeface="Times New Roman"/>
                <a:sym typeface="Times New Roman"/>
              </a:rPr>
              <a:t> Different users may have different external views for the same data.</a:t>
            </a:r>
            <a:endParaRPr/>
          </a:p>
          <a:p>
            <a:pPr indent="-114300" lvl="0" marL="0" rtl="0" algn="l">
              <a:spcBef>
                <a:spcPts val="360"/>
              </a:spcBef>
              <a:spcAft>
                <a:spcPts val="0"/>
              </a:spcAft>
              <a:buClr>
                <a:schemeClr val="dk1"/>
              </a:buClr>
              <a:buSzPts val="1800"/>
              <a:buFont typeface="Arial"/>
              <a:buChar char="•"/>
            </a:pPr>
            <a:r>
              <a:rPr lang="en-US" sz="1800">
                <a:latin typeface="Times New Roman"/>
                <a:ea typeface="Times New Roman"/>
                <a:cs typeface="Times New Roman"/>
                <a:sym typeface="Times New Roman"/>
              </a:rPr>
              <a:t>It insulates the users from the details of internal &amp; conceptual level.</a:t>
            </a:r>
            <a:endParaRPr/>
          </a:p>
          <a:p>
            <a:pPr indent="0" lvl="0" marL="0" rtl="0" algn="ctr">
              <a:spcBef>
                <a:spcPts val="220"/>
              </a:spcBef>
              <a:spcAft>
                <a:spcPts val="0"/>
              </a:spcAft>
              <a:buClr>
                <a:schemeClr val="dk1"/>
              </a:buClr>
              <a:buSzPts val="1100"/>
              <a:buFont typeface="Arial"/>
              <a:buNone/>
            </a:pPr>
            <a:r>
              <a:t/>
            </a:r>
            <a:endParaRPr sz="1100">
              <a:latin typeface="Times New Roman"/>
              <a:ea typeface="Times New Roman"/>
              <a:cs typeface="Times New Roman"/>
              <a:sym typeface="Times New Roman"/>
            </a:endParaRPr>
          </a:p>
          <a:p>
            <a:pPr indent="0" lvl="0" marL="0" rtl="0" algn="ctr">
              <a:spcBef>
                <a:spcPts val="360"/>
              </a:spcBef>
              <a:spcAft>
                <a:spcPts val="0"/>
              </a:spcAft>
              <a:buClr>
                <a:schemeClr val="dk1"/>
              </a:buClr>
              <a:buSzPts val="1800"/>
              <a:buFont typeface="Times New Roman"/>
              <a:buNone/>
            </a:pPr>
            <a:r>
              <a:rPr b="1" lang="en-US" sz="1800">
                <a:latin typeface="Times New Roman"/>
                <a:ea typeface="Times New Roman"/>
                <a:cs typeface="Times New Roman"/>
                <a:sym typeface="Times New Roman"/>
              </a:rPr>
              <a:t>Conceptual Level:</a:t>
            </a:r>
            <a:r>
              <a:rPr lang="en-US" sz="1800">
                <a:latin typeface="Times New Roman"/>
                <a:ea typeface="Times New Roman"/>
                <a:cs typeface="Times New Roman"/>
                <a:sym typeface="Times New Roman"/>
              </a:rPr>
              <a:t> </a:t>
            </a:r>
            <a:endParaRPr/>
          </a:p>
          <a:p>
            <a:pPr indent="-114300" lvl="0" marL="0" rtl="0" algn="l">
              <a:spcBef>
                <a:spcPts val="360"/>
              </a:spcBef>
              <a:spcAft>
                <a:spcPts val="0"/>
              </a:spcAft>
              <a:buClr>
                <a:schemeClr val="dk1"/>
              </a:buClr>
              <a:buSzPts val="1800"/>
              <a:buFont typeface="Arial"/>
              <a:buChar char="•"/>
            </a:pPr>
            <a:r>
              <a:rPr lang="en-US" sz="1800">
                <a:latin typeface="Times New Roman"/>
                <a:ea typeface="Times New Roman"/>
                <a:cs typeface="Times New Roman"/>
                <a:sym typeface="Times New Roman"/>
              </a:rPr>
              <a:t>This level is designed by data base administrator. </a:t>
            </a:r>
            <a:endParaRPr/>
          </a:p>
          <a:p>
            <a:pPr indent="-114300" lvl="0" marL="0" rtl="0" algn="l">
              <a:spcBef>
                <a:spcPts val="360"/>
              </a:spcBef>
              <a:spcAft>
                <a:spcPts val="0"/>
              </a:spcAft>
              <a:buClr>
                <a:schemeClr val="dk1"/>
              </a:buClr>
              <a:buSzPts val="1800"/>
              <a:buFont typeface="Arial"/>
              <a:buChar char="•"/>
            </a:pPr>
            <a:r>
              <a:rPr lang="en-US" sz="1800">
                <a:latin typeface="Times New Roman"/>
                <a:ea typeface="Times New Roman"/>
                <a:cs typeface="Times New Roman"/>
                <a:sym typeface="Times New Roman"/>
              </a:rPr>
              <a:t>Under this level a schema of data base is created by DBA.</a:t>
            </a:r>
            <a:endParaRPr/>
          </a:p>
          <a:p>
            <a:pPr indent="-114300" lvl="0" marL="0" rtl="0" algn="l">
              <a:spcBef>
                <a:spcPts val="360"/>
              </a:spcBef>
              <a:spcAft>
                <a:spcPts val="0"/>
              </a:spcAft>
              <a:buClr>
                <a:schemeClr val="dk1"/>
              </a:buClr>
              <a:buSzPts val="1800"/>
              <a:buFont typeface="Arial"/>
              <a:buChar char="•"/>
            </a:pPr>
            <a:r>
              <a:rPr lang="en-US" sz="1800">
                <a:latin typeface="Times New Roman"/>
                <a:ea typeface="Times New Roman"/>
                <a:cs typeface="Times New Roman"/>
                <a:sym typeface="Times New Roman"/>
              </a:rPr>
              <a:t>It represents the entire database and there can be only one conceptual view per database.</a:t>
            </a:r>
            <a:endParaRPr/>
          </a:p>
          <a:p>
            <a:pPr indent="-114300" lvl="0" marL="0" rtl="0" algn="l">
              <a:spcBef>
                <a:spcPts val="360"/>
              </a:spcBef>
              <a:spcAft>
                <a:spcPts val="0"/>
              </a:spcAft>
              <a:buClr>
                <a:schemeClr val="dk1"/>
              </a:buClr>
              <a:buSzPts val="1800"/>
              <a:buFont typeface="Arial"/>
              <a:buChar char="•"/>
            </a:pPr>
            <a:r>
              <a:rPr lang="en-US" sz="1800">
                <a:latin typeface="Times New Roman"/>
                <a:ea typeface="Times New Roman"/>
                <a:cs typeface="Times New Roman"/>
                <a:sym typeface="Times New Roman"/>
              </a:rPr>
              <a:t>It represents entities, their attributes and relationships between them.</a:t>
            </a:r>
            <a:endParaRPr/>
          </a:p>
          <a:p>
            <a:pPr indent="-114300" lvl="0" marL="0" rtl="0" algn="l">
              <a:spcBef>
                <a:spcPts val="360"/>
              </a:spcBef>
              <a:spcAft>
                <a:spcPts val="0"/>
              </a:spcAft>
              <a:buClr>
                <a:schemeClr val="dk1"/>
              </a:buClr>
              <a:buSzPts val="1800"/>
              <a:buFont typeface="Arial"/>
              <a:buChar char="•"/>
            </a:pPr>
            <a:r>
              <a:rPr lang="en-US" sz="1800">
                <a:latin typeface="Times New Roman"/>
                <a:ea typeface="Times New Roman"/>
                <a:cs typeface="Times New Roman"/>
                <a:sym typeface="Times New Roman"/>
              </a:rPr>
              <a:t>It is independent on the hardware and software.</a:t>
            </a:r>
            <a:endParaRPr/>
          </a:p>
          <a:p>
            <a:pPr indent="-114300" lvl="0" marL="0" rtl="0" algn="l">
              <a:spcBef>
                <a:spcPts val="360"/>
              </a:spcBef>
              <a:spcAft>
                <a:spcPts val="0"/>
              </a:spcAft>
              <a:buClr>
                <a:schemeClr val="dk1"/>
              </a:buClr>
              <a:buSzPts val="1800"/>
              <a:buFont typeface="Arial"/>
              <a:buChar char="•"/>
            </a:pPr>
            <a:r>
              <a:rPr lang="en-US" sz="1800">
                <a:latin typeface="Times New Roman"/>
                <a:ea typeface="Times New Roman"/>
                <a:cs typeface="Times New Roman"/>
                <a:sym typeface="Times New Roman"/>
              </a:rPr>
              <a:t> This is also known as Logical Level.</a:t>
            </a:r>
            <a:endParaRPr/>
          </a:p>
          <a:p>
            <a:pPr indent="0" lvl="0" marL="0" rtl="0" algn="ctr">
              <a:spcBef>
                <a:spcPts val="210"/>
              </a:spcBef>
              <a:spcAft>
                <a:spcPts val="0"/>
              </a:spcAft>
              <a:buClr>
                <a:schemeClr val="dk1"/>
              </a:buClr>
              <a:buSzPts val="1050"/>
              <a:buFont typeface="Arial"/>
              <a:buNone/>
            </a:pPr>
            <a:r>
              <a:t/>
            </a:r>
            <a:endParaRPr b="1" sz="1050">
              <a:latin typeface="Times New Roman"/>
              <a:ea typeface="Times New Roman"/>
              <a:cs typeface="Times New Roman"/>
              <a:sym typeface="Times New Roman"/>
            </a:endParaRPr>
          </a:p>
          <a:p>
            <a:pPr indent="0" lvl="0" marL="0" rtl="0" algn="ctr">
              <a:spcBef>
                <a:spcPts val="360"/>
              </a:spcBef>
              <a:spcAft>
                <a:spcPts val="0"/>
              </a:spcAft>
              <a:buClr>
                <a:schemeClr val="dk1"/>
              </a:buClr>
              <a:buSzPts val="1800"/>
              <a:buFont typeface="Times New Roman"/>
              <a:buNone/>
            </a:pPr>
            <a:r>
              <a:rPr b="1" lang="en-US" sz="1800">
                <a:latin typeface="Times New Roman"/>
                <a:ea typeface="Times New Roman"/>
                <a:cs typeface="Times New Roman"/>
                <a:sym typeface="Times New Roman"/>
              </a:rPr>
              <a:t>Internal Level:</a:t>
            </a:r>
            <a:endParaRPr/>
          </a:p>
          <a:p>
            <a:pPr indent="-114300" lvl="0" marL="0" rtl="0" algn="l">
              <a:spcBef>
                <a:spcPts val="360"/>
              </a:spcBef>
              <a:spcAft>
                <a:spcPts val="0"/>
              </a:spcAft>
              <a:buClr>
                <a:schemeClr val="dk1"/>
              </a:buClr>
              <a:buSzPts val="1800"/>
              <a:buFont typeface="Arial"/>
              <a:buChar char="•"/>
            </a:pPr>
            <a:r>
              <a:rPr lang="en-US" sz="1800">
                <a:latin typeface="Times New Roman"/>
                <a:ea typeface="Times New Roman"/>
                <a:cs typeface="Times New Roman"/>
                <a:sym typeface="Times New Roman"/>
              </a:rPr>
              <a:t>It indicates how the data will be stored ad describes the data structures and access methods to be used by data base (ie. The physical implementation of data).</a:t>
            </a:r>
            <a:endParaRPr/>
          </a:p>
          <a:p>
            <a:pPr indent="-114300" lvl="0" marL="0" rtl="0" algn="l">
              <a:spcBef>
                <a:spcPts val="360"/>
              </a:spcBef>
              <a:spcAft>
                <a:spcPts val="0"/>
              </a:spcAft>
              <a:buClr>
                <a:schemeClr val="dk1"/>
              </a:buClr>
              <a:buSzPts val="1800"/>
              <a:buFont typeface="Arial"/>
              <a:buChar char="•"/>
            </a:pPr>
            <a:r>
              <a:rPr lang="en-US" sz="1800">
                <a:latin typeface="Times New Roman"/>
                <a:ea typeface="Times New Roman"/>
                <a:cs typeface="Times New Roman"/>
                <a:sym typeface="Times New Roman"/>
              </a:rPr>
              <a:t>It is concerned with storage space allocation, indexes, data compression etc.</a:t>
            </a:r>
            <a:endParaRPr/>
          </a:p>
          <a:p>
            <a:pPr indent="0" lvl="0" marL="0" rtl="0" algn="ctr">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p:txBody>
      </p:sp>
      <p:sp>
        <p:nvSpPr>
          <p:cNvPr id="204" name="Google Shape;204;p13"/>
          <p:cNvSpPr txBox="1"/>
          <p:nvPr/>
        </p:nvSpPr>
        <p:spPr>
          <a:xfrm>
            <a:off x="1371600" y="69850"/>
            <a:ext cx="7772400" cy="766763"/>
          </a:xfrm>
          <a:prstGeom prst="rect">
            <a:avLst/>
          </a:prstGeom>
          <a:noFill/>
          <a:ln>
            <a:noFill/>
          </a:ln>
        </p:spPr>
        <p:txBody>
          <a:bodyPr anchorCtr="1" anchor="t" bIns="45700" lIns="91425" spcFirstLastPara="1" rIns="91425" wrap="square" tIns="45700">
            <a:noAutofit/>
          </a:bodyPr>
          <a:lstStyle/>
          <a:p>
            <a:pPr indent="0" lvl="0" marL="0" marR="0" rtl="0" algn="ctr">
              <a:spcBef>
                <a:spcPts val="0"/>
              </a:spcBef>
              <a:spcAft>
                <a:spcPts val="0"/>
              </a:spcAft>
              <a:buNone/>
            </a:pPr>
            <a:r>
              <a:rPr lang="en-US" sz="3200">
                <a:solidFill>
                  <a:srgbClr val="FFFF00"/>
                </a:solidFill>
                <a:latin typeface="Tahoma"/>
                <a:ea typeface="Tahoma"/>
                <a:cs typeface="Tahoma"/>
                <a:sym typeface="Tahoma"/>
              </a:rPr>
              <a:t>Description of Levels</a:t>
            </a:r>
            <a:endParaRPr b="1" sz="3000">
              <a:solidFill>
                <a:srgbClr val="FFFF00"/>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16" st="1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4"/>
          <p:cNvSpPr txBox="1"/>
          <p:nvPr>
            <p:ph idx="1" type="body"/>
          </p:nvPr>
        </p:nvSpPr>
        <p:spPr>
          <a:xfrm>
            <a:off x="226953" y="1449388"/>
            <a:ext cx="8709025" cy="5408612"/>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Clr>
                <a:schemeClr val="dk1"/>
              </a:buClr>
              <a:buSzPts val="2800"/>
              <a:buFont typeface="Times New Roman"/>
              <a:buChar char="•"/>
            </a:pPr>
            <a:r>
              <a:rPr lang="en-US">
                <a:latin typeface="Times New Roman"/>
                <a:ea typeface="Times New Roman"/>
                <a:cs typeface="Times New Roman"/>
                <a:sym typeface="Times New Roman"/>
              </a:rPr>
              <a:t>When a schema at  a lower level is changed, only the </a:t>
            </a:r>
            <a:r>
              <a:rPr b="1" lang="en-US">
                <a:latin typeface="Times New Roman"/>
                <a:ea typeface="Times New Roman"/>
                <a:cs typeface="Times New Roman"/>
                <a:sym typeface="Times New Roman"/>
              </a:rPr>
              <a:t>mappings</a:t>
            </a:r>
            <a:r>
              <a:rPr lang="en-US">
                <a:latin typeface="Times New Roman"/>
                <a:ea typeface="Times New Roman"/>
                <a:cs typeface="Times New Roman"/>
                <a:sym typeface="Times New Roman"/>
              </a:rPr>
              <a:t> between this schema and higher-lever schemas need to be changed in a DBMS that fully supports data independence. </a:t>
            </a:r>
            <a:endParaRPr/>
          </a:p>
          <a:p>
            <a:pPr indent="-165100" lvl="0" marL="342900" rtl="0" algn="just">
              <a:lnSpc>
                <a:spcPct val="80000"/>
              </a:lnSpc>
              <a:spcBef>
                <a:spcPts val="0"/>
              </a:spcBef>
              <a:spcAft>
                <a:spcPts val="0"/>
              </a:spcAft>
              <a:buClr>
                <a:schemeClr val="dk1"/>
              </a:buClr>
              <a:buSzPts val="2800"/>
              <a:buFont typeface="Arial"/>
              <a:buNone/>
            </a:pPr>
            <a:r>
              <a:t/>
            </a:r>
            <a:endParaRPr>
              <a:latin typeface="Times New Roman"/>
              <a:ea typeface="Times New Roman"/>
              <a:cs typeface="Times New Roman"/>
              <a:sym typeface="Times New Roman"/>
            </a:endParaRPr>
          </a:p>
          <a:p>
            <a:pPr indent="-342900" lvl="0" marL="342900" rtl="0" algn="just">
              <a:lnSpc>
                <a:spcPct val="80000"/>
              </a:lnSpc>
              <a:spcBef>
                <a:spcPts val="0"/>
              </a:spcBef>
              <a:spcAft>
                <a:spcPts val="0"/>
              </a:spcAft>
              <a:buClr>
                <a:schemeClr val="dk1"/>
              </a:buClr>
              <a:buSzPts val="2800"/>
              <a:buFont typeface="Times New Roman"/>
              <a:buChar char="•"/>
            </a:pPr>
            <a:r>
              <a:rPr lang="en-US">
                <a:latin typeface="Times New Roman"/>
                <a:ea typeface="Times New Roman"/>
                <a:cs typeface="Times New Roman"/>
                <a:sym typeface="Times New Roman"/>
              </a:rPr>
              <a:t>The higher-level schemas themselves are </a:t>
            </a:r>
            <a:r>
              <a:rPr i="1" lang="en-US">
                <a:latin typeface="Times New Roman"/>
                <a:ea typeface="Times New Roman"/>
                <a:cs typeface="Times New Roman"/>
                <a:sym typeface="Times New Roman"/>
              </a:rPr>
              <a:t>unchanged. </a:t>
            </a:r>
            <a:r>
              <a:rPr lang="en-US">
                <a:latin typeface="Times New Roman"/>
                <a:ea typeface="Times New Roman"/>
                <a:cs typeface="Times New Roman"/>
                <a:sym typeface="Times New Roman"/>
              </a:rPr>
              <a:t>Hence, the  application programs need not be changed since they refer to the external schemas. </a:t>
            </a:r>
            <a:br>
              <a:rPr lang="en-US">
                <a:latin typeface="Times New Roman"/>
                <a:ea typeface="Times New Roman"/>
                <a:cs typeface="Times New Roman"/>
                <a:sym typeface="Times New Roman"/>
              </a:rPr>
            </a:br>
            <a:endParaRPr i="1">
              <a:latin typeface="Times New Roman"/>
              <a:ea typeface="Times New Roman"/>
              <a:cs typeface="Times New Roman"/>
              <a:sym typeface="Times New Roman"/>
            </a:endParaRPr>
          </a:p>
          <a:p>
            <a:pPr indent="-342900" lvl="0" marL="342900" rtl="0" algn="just">
              <a:lnSpc>
                <a:spcPct val="80000"/>
              </a:lnSpc>
              <a:spcBef>
                <a:spcPts val="0"/>
              </a:spcBef>
              <a:spcAft>
                <a:spcPts val="0"/>
              </a:spcAft>
              <a:buClr>
                <a:schemeClr val="dk1"/>
              </a:buClr>
              <a:buSzPts val="2800"/>
              <a:buFont typeface="Times New Roman"/>
              <a:buChar char="•"/>
            </a:pPr>
            <a:r>
              <a:rPr b="1" lang="en-US">
                <a:latin typeface="Times New Roman"/>
                <a:ea typeface="Times New Roman"/>
                <a:cs typeface="Times New Roman"/>
                <a:sym typeface="Times New Roman"/>
              </a:rPr>
              <a:t>Disadvantages of two levels of mappings:</a:t>
            </a:r>
            <a:br>
              <a:rPr b="1" lang="en-US">
                <a:latin typeface="Times New Roman"/>
                <a:ea typeface="Times New Roman"/>
                <a:cs typeface="Times New Roman"/>
                <a:sym typeface="Times New Roman"/>
              </a:rPr>
            </a:br>
            <a:r>
              <a:rPr lang="en-US">
                <a:latin typeface="Times New Roman"/>
                <a:ea typeface="Times New Roman"/>
                <a:cs typeface="Times New Roman"/>
                <a:sym typeface="Times New Roman"/>
              </a:rPr>
              <a:t>Overhead  during compilation or execution of a query or program</a:t>
            </a:r>
            <a:endParaRPr/>
          </a:p>
        </p:txBody>
      </p:sp>
      <p:sp>
        <p:nvSpPr>
          <p:cNvPr id="210" name="Google Shape;210;p14"/>
          <p:cNvSpPr txBox="1"/>
          <p:nvPr/>
        </p:nvSpPr>
        <p:spPr>
          <a:xfrm>
            <a:off x="2514600" y="0"/>
            <a:ext cx="5638800" cy="7016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00"/>
                </a:solidFill>
                <a:latin typeface="Times New Roman"/>
                <a:ea typeface="Times New Roman"/>
                <a:cs typeface="Times New Roman"/>
                <a:sym typeface="Times New Roman"/>
              </a:rPr>
              <a:t>Data Independence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5"/>
          <p:cNvSpPr txBox="1"/>
          <p:nvPr/>
        </p:nvSpPr>
        <p:spPr>
          <a:xfrm>
            <a:off x="2590800" y="60325"/>
            <a:ext cx="56388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FFFF00"/>
                </a:solidFill>
                <a:latin typeface="Times New Roman"/>
                <a:ea typeface="Times New Roman"/>
                <a:cs typeface="Times New Roman"/>
                <a:sym typeface="Times New Roman"/>
              </a:rPr>
              <a:t>Data Independence</a:t>
            </a:r>
            <a:endParaRPr/>
          </a:p>
        </p:txBody>
      </p:sp>
      <p:sp>
        <p:nvSpPr>
          <p:cNvPr id="216" name="Google Shape;216;p15"/>
          <p:cNvSpPr txBox="1"/>
          <p:nvPr/>
        </p:nvSpPr>
        <p:spPr>
          <a:xfrm>
            <a:off x="304800" y="1219200"/>
            <a:ext cx="8610600" cy="526297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Logical Data Independence:</a:t>
            </a:r>
            <a:r>
              <a:rPr lang="en-US" sz="2400">
                <a:solidFill>
                  <a:schemeClr val="dk1"/>
                </a:solidFill>
                <a:latin typeface="Times New Roman"/>
                <a:ea typeface="Times New Roman"/>
                <a:cs typeface="Times New Roman"/>
                <a:sym typeface="Times New Roman"/>
              </a:rPr>
              <a:t> The capacity to change the conceptual schema without having to change the external schemas and their </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application programs.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Example : Addition or removal of new entities, attributes, relationships etc to the conceptual schema should be possible without affecting existing external schema.</a:t>
            </a:r>
            <a:br>
              <a:rPr lang="en-US" sz="2400">
                <a:solidFill>
                  <a:schemeClr val="dk1"/>
                </a:solidFill>
                <a:latin typeface="Times New Roman"/>
                <a:ea typeface="Times New Roman"/>
                <a:cs typeface="Times New Roman"/>
                <a:sym typeface="Times New Roman"/>
              </a:rPr>
            </a:b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Physical Data Independence:</a:t>
            </a:r>
            <a:r>
              <a:rPr lang="en-US" sz="2400">
                <a:solidFill>
                  <a:schemeClr val="dk1"/>
                </a:solidFill>
                <a:latin typeface="Times New Roman"/>
                <a:ea typeface="Times New Roman"/>
                <a:cs typeface="Times New Roman"/>
                <a:sym typeface="Times New Roman"/>
              </a:rPr>
              <a:t> The capacity to change the internal schema without having to change the conceptual schema.</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Example:</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Using new storage devices, different data structures, different access methods, different file organization or storage structures and modifying indexes.</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6"/>
          <p:cNvSpPr txBox="1"/>
          <p:nvPr>
            <p:ph type="title"/>
          </p:nvPr>
        </p:nvSpPr>
        <p:spPr>
          <a:xfrm>
            <a:off x="533400" y="0"/>
            <a:ext cx="8229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3600">
                <a:solidFill>
                  <a:srgbClr val="FFFF00"/>
                </a:solidFill>
              </a:rPr>
              <a:t>Mapping between views</a:t>
            </a:r>
            <a:endParaRPr b="1" sz="3600">
              <a:solidFill>
                <a:srgbClr val="FFFF00"/>
              </a:solidFill>
            </a:endParaRPr>
          </a:p>
        </p:txBody>
      </p:sp>
      <p:sp>
        <p:nvSpPr>
          <p:cNvPr id="222" name="Google Shape;222;p16"/>
          <p:cNvSpPr txBox="1"/>
          <p:nvPr>
            <p:ph idx="1" type="body"/>
          </p:nvPr>
        </p:nvSpPr>
        <p:spPr>
          <a:xfrm>
            <a:off x="304800" y="1219200"/>
            <a:ext cx="8709025" cy="522446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Two mappings are required in a database system with three different views:</a:t>
            </a:r>
            <a:endParaRPr/>
          </a:p>
          <a:p>
            <a:pPr indent="-3429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Mapping between conceptual and external view</a:t>
            </a:r>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Mapping between internal and conceptual view</a:t>
            </a:r>
            <a:endParaRPr/>
          </a:p>
          <a:p>
            <a:pPr indent="-1905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Mapping between views specifies the methods of deriving the record at one level from the record at lower level.</a:t>
            </a:r>
            <a:endParaRPr sz="24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7"/>
          <p:cNvSpPr txBox="1"/>
          <p:nvPr>
            <p:ph idx="12" type="sldNum"/>
          </p:nvPr>
        </p:nvSpPr>
        <p:spPr>
          <a:xfrm>
            <a:off x="7010400" y="6337300"/>
            <a:ext cx="1905000" cy="355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Times New Roman"/>
                <a:ea typeface="Times New Roman"/>
                <a:cs typeface="Times New Roman"/>
                <a:sym typeface="Times New Roman"/>
              </a:rPr>
              <a:t>‹#›</a:t>
            </a:fld>
            <a:endParaRPr sz="2400">
              <a:solidFill>
                <a:schemeClr val="dk1"/>
              </a:solidFill>
              <a:latin typeface="Times New Roman"/>
              <a:ea typeface="Times New Roman"/>
              <a:cs typeface="Times New Roman"/>
              <a:sym typeface="Times New Roman"/>
            </a:endParaRPr>
          </a:p>
        </p:txBody>
      </p:sp>
      <p:sp>
        <p:nvSpPr>
          <p:cNvPr id="229" name="Google Shape;229;p17"/>
          <p:cNvSpPr txBox="1"/>
          <p:nvPr>
            <p:ph type="title"/>
          </p:nvPr>
        </p:nvSpPr>
        <p:spPr>
          <a:xfrm>
            <a:off x="1431882" y="0"/>
            <a:ext cx="5921375" cy="622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a:solidFill>
                  <a:srgbClr val="FFFF00"/>
                </a:solidFill>
                <a:latin typeface="Times New Roman"/>
                <a:ea typeface="Times New Roman"/>
                <a:cs typeface="Times New Roman"/>
                <a:sym typeface="Times New Roman"/>
              </a:rPr>
              <a:t>DBMS Interface </a:t>
            </a:r>
            <a:endParaRPr/>
          </a:p>
        </p:txBody>
      </p:sp>
      <p:sp>
        <p:nvSpPr>
          <p:cNvPr id="230" name="Google Shape;230;p17"/>
          <p:cNvSpPr txBox="1"/>
          <p:nvPr>
            <p:ph idx="1" type="body"/>
          </p:nvPr>
        </p:nvSpPr>
        <p:spPr>
          <a:xfrm>
            <a:off x="609600" y="1452563"/>
            <a:ext cx="7823200" cy="508635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imes New Roman"/>
              <a:buChar char="•"/>
            </a:pPr>
            <a:r>
              <a:rPr lang="en-US">
                <a:latin typeface="Times New Roman"/>
                <a:ea typeface="Times New Roman"/>
                <a:cs typeface="Times New Roman"/>
                <a:sym typeface="Times New Roman"/>
              </a:rPr>
              <a:t>Provides users means to interact with database:</a:t>
            </a:r>
            <a:endParaRPr/>
          </a:p>
          <a:p>
            <a:pPr indent="-285750" lvl="1" marL="742950" rtl="0" algn="l">
              <a:spcBef>
                <a:spcPts val="480"/>
              </a:spcBef>
              <a:spcAft>
                <a:spcPts val="0"/>
              </a:spcAft>
              <a:buSzPts val="2400"/>
              <a:buChar char="▪"/>
            </a:pPr>
            <a:r>
              <a:rPr lang="en-US">
                <a:latin typeface="Times New Roman"/>
                <a:ea typeface="Times New Roman"/>
                <a:cs typeface="Times New Roman"/>
                <a:sym typeface="Times New Roman"/>
              </a:rPr>
              <a:t>Menu driven interface</a:t>
            </a:r>
            <a:endParaRPr/>
          </a:p>
          <a:p>
            <a:pPr indent="-285750" lvl="1" marL="742950" rtl="0" algn="l">
              <a:spcBef>
                <a:spcPts val="480"/>
              </a:spcBef>
              <a:spcAft>
                <a:spcPts val="0"/>
              </a:spcAft>
              <a:buSzPts val="2400"/>
              <a:buChar char="▪"/>
            </a:pPr>
            <a:r>
              <a:rPr lang="en-US">
                <a:latin typeface="Times New Roman"/>
                <a:ea typeface="Times New Roman"/>
                <a:cs typeface="Times New Roman"/>
                <a:sym typeface="Times New Roman"/>
              </a:rPr>
              <a:t>Forms based interface</a:t>
            </a:r>
            <a:endParaRPr/>
          </a:p>
          <a:p>
            <a:pPr indent="-285750" lvl="1" marL="742950" rtl="0" algn="l">
              <a:spcBef>
                <a:spcPts val="480"/>
              </a:spcBef>
              <a:spcAft>
                <a:spcPts val="0"/>
              </a:spcAft>
              <a:buSzPts val="2400"/>
              <a:buChar char="▪"/>
            </a:pPr>
            <a:r>
              <a:rPr lang="en-US">
                <a:latin typeface="Times New Roman"/>
                <a:ea typeface="Times New Roman"/>
                <a:cs typeface="Times New Roman"/>
                <a:sym typeface="Times New Roman"/>
              </a:rPr>
              <a:t>Using SQL</a:t>
            </a:r>
            <a:endParaRPr>
              <a:latin typeface="Times New Roman"/>
              <a:ea typeface="Times New Roman"/>
              <a:cs typeface="Times New Roman"/>
              <a:sym typeface="Times New Roman"/>
            </a:endParaRPr>
          </a:p>
          <a:p>
            <a:pPr indent="-285750" lvl="1" marL="742950" rtl="0" algn="l">
              <a:spcBef>
                <a:spcPts val="480"/>
              </a:spcBef>
              <a:spcAft>
                <a:spcPts val="0"/>
              </a:spcAft>
              <a:buSzPts val="2400"/>
              <a:buChar char="▪"/>
            </a:pPr>
            <a:r>
              <a:rPr lang="en-US">
                <a:latin typeface="Times New Roman"/>
                <a:ea typeface="Times New Roman"/>
                <a:cs typeface="Times New Roman"/>
                <a:sym typeface="Times New Roman"/>
              </a:rPr>
              <a:t>WWW connectivity.</a:t>
            </a:r>
            <a:endParaRPr/>
          </a:p>
        </p:txBody>
      </p:sp>
    </p:spTree>
  </p:cSld>
  <p:clrMapOvr>
    <a:masterClrMapping/>
  </p:clrMapOvr>
  <p:transition>
    <p:pu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8"/>
          <p:cNvSpPr txBox="1"/>
          <p:nvPr>
            <p:ph idx="12" type="sldNum"/>
          </p:nvPr>
        </p:nvSpPr>
        <p:spPr>
          <a:xfrm>
            <a:off x="7010400" y="6337300"/>
            <a:ext cx="1905000" cy="355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Times New Roman"/>
                <a:ea typeface="Times New Roman"/>
                <a:cs typeface="Times New Roman"/>
                <a:sym typeface="Times New Roman"/>
              </a:rPr>
              <a:t>‹#›</a:t>
            </a:fld>
            <a:endParaRPr sz="2400">
              <a:solidFill>
                <a:schemeClr val="dk1"/>
              </a:solidFill>
              <a:latin typeface="Times New Roman"/>
              <a:ea typeface="Times New Roman"/>
              <a:cs typeface="Times New Roman"/>
              <a:sym typeface="Times New Roman"/>
            </a:endParaRPr>
          </a:p>
        </p:txBody>
      </p:sp>
      <p:sp>
        <p:nvSpPr>
          <p:cNvPr id="237" name="Google Shape;237;p18"/>
          <p:cNvSpPr txBox="1"/>
          <p:nvPr>
            <p:ph type="title"/>
          </p:nvPr>
        </p:nvSpPr>
        <p:spPr>
          <a:xfrm>
            <a:off x="592083" y="0"/>
            <a:ext cx="8229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a:solidFill>
                  <a:srgbClr val="FFFF00"/>
                </a:solidFill>
                <a:latin typeface="Times New Roman"/>
                <a:ea typeface="Times New Roman"/>
                <a:cs typeface="Times New Roman"/>
                <a:sym typeface="Times New Roman"/>
              </a:rPr>
              <a:t>DBMS Languages</a:t>
            </a:r>
            <a:endParaRPr/>
          </a:p>
        </p:txBody>
      </p:sp>
      <p:sp>
        <p:nvSpPr>
          <p:cNvPr id="238" name="Google Shape;238;p18"/>
          <p:cNvSpPr txBox="1"/>
          <p:nvPr>
            <p:ph idx="1" type="body"/>
          </p:nvPr>
        </p:nvSpPr>
        <p:spPr>
          <a:xfrm>
            <a:off x="609600" y="1066800"/>
            <a:ext cx="8128000" cy="508635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imes New Roman"/>
              <a:buChar char="•"/>
            </a:pPr>
            <a:r>
              <a:rPr lang="en-US">
                <a:latin typeface="Times New Roman"/>
                <a:ea typeface="Times New Roman"/>
                <a:cs typeface="Times New Roman"/>
                <a:sym typeface="Times New Roman"/>
              </a:rPr>
              <a:t>Data Definition Language (DDL)</a:t>
            </a:r>
            <a:endParaRPr/>
          </a:p>
          <a:p>
            <a:pPr indent="-285750" lvl="1" marL="742950" rtl="0" algn="l">
              <a:spcBef>
                <a:spcPts val="480"/>
              </a:spcBef>
              <a:spcAft>
                <a:spcPts val="0"/>
              </a:spcAft>
              <a:buSzPts val="2400"/>
              <a:buChar char="▪"/>
            </a:pPr>
            <a:r>
              <a:rPr lang="en-US" sz="2400">
                <a:latin typeface="Times New Roman"/>
                <a:ea typeface="Times New Roman"/>
                <a:cs typeface="Times New Roman"/>
                <a:sym typeface="Times New Roman"/>
              </a:rPr>
              <a:t>Used to describe a schema</a:t>
            </a:r>
            <a:endParaRPr/>
          </a:p>
          <a:p>
            <a:pPr indent="-285750" lvl="1" marL="742950" rtl="0" algn="l">
              <a:spcBef>
                <a:spcPts val="400"/>
              </a:spcBef>
              <a:spcAft>
                <a:spcPts val="0"/>
              </a:spcAft>
              <a:buSzPts val="2000"/>
              <a:buChar char="▪"/>
            </a:pPr>
            <a:r>
              <a:rPr lang="en-US" sz="2000">
                <a:latin typeface="Times New Roman"/>
                <a:ea typeface="Times New Roman"/>
                <a:cs typeface="Times New Roman"/>
                <a:sym typeface="Times New Roman"/>
              </a:rPr>
              <a:t>Eg: Create table, drop table, alter table etc</a:t>
            </a:r>
            <a:endParaRPr sz="2400">
              <a:latin typeface="Times New Roman"/>
              <a:ea typeface="Times New Roman"/>
              <a:cs typeface="Times New Roman"/>
              <a:sym typeface="Times New Roman"/>
            </a:endParaRPr>
          </a:p>
          <a:p>
            <a:pPr indent="-342900" lvl="0" marL="342900" rtl="0" algn="l">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Data Manipulation Language (DML)</a:t>
            </a:r>
            <a:endParaRPr/>
          </a:p>
          <a:p>
            <a:pPr indent="-285750" lvl="1" marL="742950" rtl="0" algn="l">
              <a:spcBef>
                <a:spcPts val="480"/>
              </a:spcBef>
              <a:spcAft>
                <a:spcPts val="0"/>
              </a:spcAft>
              <a:buSzPts val="2400"/>
              <a:buChar char="▪"/>
            </a:pPr>
            <a:r>
              <a:rPr lang="en-US" sz="2400">
                <a:latin typeface="Times New Roman"/>
                <a:ea typeface="Times New Roman"/>
                <a:cs typeface="Times New Roman"/>
                <a:sym typeface="Times New Roman"/>
              </a:rPr>
              <a:t>Used by users to query the DB and change the data</a:t>
            </a:r>
            <a:endParaRPr/>
          </a:p>
          <a:p>
            <a:pPr indent="-285750" lvl="1" marL="742950" rtl="0" algn="l">
              <a:spcBef>
                <a:spcPts val="400"/>
              </a:spcBef>
              <a:spcAft>
                <a:spcPts val="0"/>
              </a:spcAft>
              <a:buSzPts val="2000"/>
              <a:buChar char="▪"/>
            </a:pPr>
            <a:r>
              <a:rPr lang="en-US" sz="2000">
                <a:latin typeface="Times New Roman"/>
                <a:ea typeface="Times New Roman"/>
                <a:cs typeface="Times New Roman"/>
                <a:sym typeface="Times New Roman"/>
              </a:rPr>
              <a:t>Eg: Insert into, update, delete etc</a:t>
            </a:r>
            <a:endParaRPr sz="2400">
              <a:latin typeface="Times New Roman"/>
              <a:ea typeface="Times New Roman"/>
              <a:cs typeface="Times New Roman"/>
              <a:sym typeface="Times New Roman"/>
            </a:endParaRPr>
          </a:p>
          <a:p>
            <a:pPr indent="-342900" lvl="0" marL="342900" rtl="0" algn="l">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Data Control Language (DCL)</a:t>
            </a:r>
            <a:endParaRPr>
              <a:latin typeface="Times New Roman"/>
              <a:ea typeface="Times New Roman"/>
              <a:cs typeface="Times New Roman"/>
              <a:sym typeface="Times New Roman"/>
            </a:endParaRPr>
          </a:p>
          <a:p>
            <a:pPr indent="-285750" lvl="1" marL="742950" rtl="0" algn="l">
              <a:spcBef>
                <a:spcPts val="480"/>
              </a:spcBef>
              <a:spcAft>
                <a:spcPts val="0"/>
              </a:spcAft>
              <a:buSzPts val="2400"/>
              <a:buChar char="▪"/>
            </a:pPr>
            <a:r>
              <a:rPr lang="en-US" sz="2400">
                <a:latin typeface="Times New Roman"/>
                <a:ea typeface="Times New Roman"/>
                <a:cs typeface="Times New Roman"/>
                <a:sym typeface="Times New Roman"/>
              </a:rPr>
              <a:t>Used to specify access control on data</a:t>
            </a:r>
            <a:endParaRPr/>
          </a:p>
          <a:p>
            <a:pPr indent="-285750" lvl="1" marL="742950" rtl="0" algn="l">
              <a:spcBef>
                <a:spcPts val="400"/>
              </a:spcBef>
              <a:spcAft>
                <a:spcPts val="0"/>
              </a:spcAft>
              <a:buSzPts val="2000"/>
              <a:buChar char="▪"/>
            </a:pPr>
            <a:r>
              <a:rPr lang="en-US" sz="2000">
                <a:latin typeface="Times New Roman"/>
                <a:ea typeface="Times New Roman"/>
                <a:cs typeface="Times New Roman"/>
                <a:sym typeface="Times New Roman"/>
              </a:rPr>
              <a:t>Eg: Grant, Revoke etc</a:t>
            </a:r>
            <a:endParaRPr sz="2000">
              <a:latin typeface="Times New Roman"/>
              <a:ea typeface="Times New Roman"/>
              <a:cs typeface="Times New Roman"/>
              <a:sym typeface="Times New Roman"/>
            </a:endParaRPr>
          </a:p>
          <a:p>
            <a:pPr indent="-342900" lvl="0" marL="342900" rtl="0" algn="l">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View Definition Language (VDL)</a:t>
            </a:r>
            <a:endParaRPr/>
          </a:p>
          <a:p>
            <a:pPr indent="-285750" lvl="1" marL="742950" rtl="0" algn="l">
              <a:spcBef>
                <a:spcPts val="480"/>
              </a:spcBef>
              <a:spcAft>
                <a:spcPts val="0"/>
              </a:spcAft>
              <a:buSzPts val="2400"/>
              <a:buChar char="▪"/>
            </a:pPr>
            <a:r>
              <a:rPr lang="en-US" sz="2400">
                <a:latin typeface="Times New Roman"/>
                <a:ea typeface="Times New Roman"/>
                <a:cs typeface="Times New Roman"/>
                <a:sym typeface="Times New Roman"/>
              </a:rPr>
              <a:t>Define views</a:t>
            </a:r>
            <a:endParaRPr/>
          </a:p>
          <a:p>
            <a:pPr indent="-285750" lvl="1" marL="742950" rtl="0" algn="l">
              <a:spcBef>
                <a:spcPts val="400"/>
              </a:spcBef>
              <a:spcAft>
                <a:spcPts val="0"/>
              </a:spcAft>
              <a:buSzPts val="2000"/>
              <a:buChar char="▪"/>
            </a:pPr>
            <a:r>
              <a:rPr lang="en-US" sz="2000">
                <a:latin typeface="Times New Roman"/>
                <a:ea typeface="Times New Roman"/>
                <a:cs typeface="Times New Roman"/>
                <a:sym typeface="Times New Roman"/>
              </a:rPr>
              <a:t>Eg: Create view etc</a:t>
            </a:r>
            <a:endParaRPr sz="2000">
              <a:latin typeface="Times New Roman"/>
              <a:ea typeface="Times New Roman"/>
              <a:cs typeface="Times New Roman"/>
              <a:sym typeface="Times New Roman"/>
            </a:endParaRPr>
          </a:p>
        </p:txBody>
      </p:sp>
    </p:spTree>
  </p:cSld>
  <p:clrMapOvr>
    <a:masterClrMapping/>
  </p:clrMapOvr>
  <p:transition>
    <p:push/>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9"/>
          <p:cNvSpPr txBox="1"/>
          <p:nvPr/>
        </p:nvSpPr>
        <p:spPr>
          <a:xfrm>
            <a:off x="1371600" y="69850"/>
            <a:ext cx="7772400" cy="766763"/>
          </a:xfrm>
          <a:prstGeom prst="rect">
            <a:avLst/>
          </a:prstGeom>
          <a:noFill/>
          <a:ln>
            <a:noFill/>
          </a:ln>
        </p:spPr>
        <p:txBody>
          <a:bodyPr anchorCtr="1" anchor="t" bIns="45700" lIns="91425" spcFirstLastPara="1" rIns="91425" wrap="square" tIns="45700">
            <a:noAutofit/>
          </a:bodyPr>
          <a:lstStyle/>
          <a:p>
            <a:pPr indent="0" lvl="0" marL="0" marR="0" rtl="0" algn="ctr">
              <a:spcBef>
                <a:spcPts val="0"/>
              </a:spcBef>
              <a:spcAft>
                <a:spcPts val="0"/>
              </a:spcAft>
              <a:buNone/>
            </a:pPr>
            <a:r>
              <a:rPr lang="en-US" sz="3200">
                <a:solidFill>
                  <a:srgbClr val="FFFF00"/>
                </a:solidFill>
                <a:latin typeface="Tahoma"/>
                <a:ea typeface="Tahoma"/>
                <a:cs typeface="Tahoma"/>
                <a:sym typeface="Tahoma"/>
              </a:rPr>
              <a:t>Data Model</a:t>
            </a:r>
            <a:endParaRPr b="1" sz="3000">
              <a:solidFill>
                <a:srgbClr val="FFFF00"/>
              </a:solidFill>
              <a:latin typeface="Tahoma"/>
              <a:ea typeface="Tahoma"/>
              <a:cs typeface="Tahoma"/>
              <a:sym typeface="Tahoma"/>
            </a:endParaRPr>
          </a:p>
        </p:txBody>
      </p:sp>
      <p:sp>
        <p:nvSpPr>
          <p:cNvPr id="244" name="Google Shape;244;p19"/>
          <p:cNvSpPr/>
          <p:nvPr/>
        </p:nvSpPr>
        <p:spPr>
          <a:xfrm>
            <a:off x="336492" y="1055655"/>
            <a:ext cx="8471016" cy="5693866"/>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Concepts and tools used to describe DB schemas</a:t>
            </a:r>
            <a:endParaRPr/>
          </a:p>
          <a:p>
            <a:pPr indent="0" lvl="0" marL="0" marR="0" rtl="0" algn="l">
              <a:spcBef>
                <a:spcPts val="0"/>
              </a:spcBef>
              <a:spcAft>
                <a:spcPts val="0"/>
              </a:spcAft>
              <a:buClr>
                <a:schemeClr val="dk1"/>
              </a:buClr>
              <a:buSzPts val="2800"/>
              <a:buFont typeface="Arial"/>
              <a:buNone/>
            </a:pPr>
            <a:r>
              <a:t/>
            </a:r>
            <a:endParaRPr sz="2800">
              <a:solidFill>
                <a:schemeClr val="dk1"/>
              </a:solidFill>
              <a:latin typeface="Times New Roman"/>
              <a:ea typeface="Times New Roman"/>
              <a:cs typeface="Times New Roman"/>
              <a:sym typeface="Times New Roman"/>
            </a:endParaRPr>
          </a:p>
          <a:p>
            <a:pPr indent="-177800" lvl="0" marL="0" marR="0" rtl="0" algn="l">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A Data Model is a mechanism that provides abstraction  for database applications. Different models provide different abstraction levels</a:t>
            </a:r>
            <a:endParaRPr/>
          </a:p>
          <a:p>
            <a:pPr indent="0" lvl="0" marL="0" marR="0" rtl="0" algn="l">
              <a:spcBef>
                <a:spcPts val="0"/>
              </a:spcBef>
              <a:spcAft>
                <a:spcPts val="0"/>
              </a:spcAft>
              <a:buClr>
                <a:schemeClr val="dk1"/>
              </a:buClr>
              <a:buSzPts val="2800"/>
              <a:buFont typeface="Arial"/>
              <a:buNone/>
            </a:pPr>
            <a:r>
              <a:t/>
            </a:r>
            <a:endParaRPr sz="2800">
              <a:solidFill>
                <a:schemeClr val="dk1"/>
              </a:solidFill>
              <a:latin typeface="Times New Roman"/>
              <a:ea typeface="Times New Roman"/>
              <a:cs typeface="Times New Roman"/>
              <a:sym typeface="Times New Roman"/>
            </a:endParaRPr>
          </a:p>
          <a:p>
            <a:pPr indent="-177800" lvl="0" marL="0" marR="0" rtl="0" algn="l">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Data modeling is used for representing entities of interest and their relationships in the database.</a:t>
            </a:r>
            <a:endParaRPr/>
          </a:p>
          <a:p>
            <a:pPr indent="0" lvl="0" marL="0" marR="0" rtl="0" algn="l">
              <a:spcBef>
                <a:spcPts val="0"/>
              </a:spcBef>
              <a:spcAft>
                <a:spcPts val="0"/>
              </a:spcAft>
              <a:buClr>
                <a:schemeClr val="dk1"/>
              </a:buClr>
              <a:buSzPts val="2800"/>
              <a:buFont typeface="Arial"/>
              <a:buNone/>
            </a:pPr>
            <a:r>
              <a:t/>
            </a:r>
            <a:endParaRPr sz="2800">
              <a:solidFill>
                <a:schemeClr val="dk1"/>
              </a:solidFill>
              <a:latin typeface="Times New Roman"/>
              <a:ea typeface="Times New Roman"/>
              <a:cs typeface="Times New Roman"/>
              <a:sym typeface="Times New Roman"/>
            </a:endParaRPr>
          </a:p>
          <a:p>
            <a:pPr indent="-177800" lvl="0" marL="0" marR="0" rtl="0" algn="l">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It allows the conceptualization of the association between various entities and their attributes.</a:t>
            </a:r>
            <a:endParaRPr/>
          </a:p>
          <a:p>
            <a:pPr indent="0" lvl="0" marL="0" marR="0" rtl="0" algn="l">
              <a:spcBef>
                <a:spcPts val="0"/>
              </a:spcBef>
              <a:spcAft>
                <a:spcPts val="0"/>
              </a:spcAft>
              <a:buClr>
                <a:schemeClr val="dk1"/>
              </a:buClr>
              <a:buSzPts val="2800"/>
              <a:buFont typeface="Arial"/>
              <a:buNone/>
            </a:pPr>
            <a:r>
              <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800"/>
              <a:buFont typeface="Arial"/>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ctrTitle"/>
          </p:nvPr>
        </p:nvSpPr>
        <p:spPr>
          <a:xfrm>
            <a:off x="1577975" y="109538"/>
            <a:ext cx="7566025" cy="690562"/>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b="1" lang="en-US" sz="3200">
                <a:latin typeface="Tahoma"/>
                <a:ea typeface="Tahoma"/>
                <a:cs typeface="Tahoma"/>
                <a:sym typeface="Tahoma"/>
              </a:rPr>
              <a:t>Data Base Management System</a:t>
            </a:r>
            <a:endParaRPr/>
          </a:p>
        </p:txBody>
      </p:sp>
      <p:sp>
        <p:nvSpPr>
          <p:cNvPr id="91" name="Google Shape;91;p2"/>
          <p:cNvSpPr txBox="1"/>
          <p:nvPr>
            <p:ph idx="1" type="subTitle"/>
          </p:nvPr>
        </p:nvSpPr>
        <p:spPr>
          <a:xfrm>
            <a:off x="468313" y="1092200"/>
            <a:ext cx="8207375" cy="500062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500"/>
              <a:buFont typeface="Times New Roman"/>
              <a:buNone/>
            </a:pPr>
            <a:r>
              <a:rPr b="1" lang="en-US" sz="2500">
                <a:latin typeface="Times New Roman"/>
                <a:ea typeface="Times New Roman"/>
                <a:cs typeface="Times New Roman"/>
                <a:sym typeface="Times New Roman"/>
              </a:rPr>
              <a:t>Data:  </a:t>
            </a:r>
            <a:r>
              <a:rPr lang="en-US" sz="2500">
                <a:latin typeface="Times New Roman"/>
                <a:ea typeface="Times New Roman"/>
                <a:cs typeface="Times New Roman"/>
                <a:sym typeface="Times New Roman"/>
              </a:rPr>
              <a:t>Data is the basic raw facts and figures</a:t>
            </a:r>
            <a:endParaRPr/>
          </a:p>
          <a:p>
            <a:pPr indent="0" lvl="0" marL="0" rtl="0" algn="l">
              <a:lnSpc>
                <a:spcPct val="90000"/>
              </a:lnSpc>
              <a:spcBef>
                <a:spcPts val="500"/>
              </a:spcBef>
              <a:spcAft>
                <a:spcPts val="0"/>
              </a:spcAft>
              <a:buClr>
                <a:schemeClr val="dk1"/>
              </a:buClr>
              <a:buSzPts val="2500"/>
              <a:buFont typeface="Times New Roman"/>
              <a:buNone/>
            </a:pPr>
            <a:r>
              <a:rPr lang="en-US" sz="25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Ex: a name, a digit, a picture etc.</a:t>
            </a:r>
            <a:endParaRPr/>
          </a:p>
          <a:p>
            <a:pPr indent="0" lvl="0" marL="0" rtl="0" algn="l">
              <a:lnSpc>
                <a:spcPct val="90000"/>
              </a:lnSpc>
              <a:spcBef>
                <a:spcPts val="400"/>
              </a:spcBef>
              <a:spcAft>
                <a:spcPts val="0"/>
              </a:spcAft>
              <a:buClr>
                <a:schemeClr val="dk1"/>
              </a:buClr>
              <a:buSzPts val="2000"/>
              <a:buFont typeface="Arial"/>
              <a:buNone/>
            </a:pPr>
            <a:r>
              <a:t/>
            </a:r>
            <a:endParaRPr b="1" sz="2000">
              <a:latin typeface="Times New Roman"/>
              <a:ea typeface="Times New Roman"/>
              <a:cs typeface="Times New Roman"/>
              <a:sym typeface="Times New Roman"/>
            </a:endParaRPr>
          </a:p>
          <a:p>
            <a:pPr indent="0" lvl="0" marL="0" rtl="0" algn="l">
              <a:lnSpc>
                <a:spcPct val="90000"/>
              </a:lnSpc>
              <a:spcBef>
                <a:spcPts val="500"/>
              </a:spcBef>
              <a:spcAft>
                <a:spcPts val="0"/>
              </a:spcAft>
              <a:buClr>
                <a:schemeClr val="dk1"/>
              </a:buClr>
              <a:buSzPts val="2500"/>
              <a:buFont typeface="Times New Roman"/>
              <a:buNone/>
            </a:pPr>
            <a:r>
              <a:rPr b="1" lang="en-US" sz="2500">
                <a:latin typeface="Times New Roman"/>
                <a:ea typeface="Times New Roman"/>
                <a:cs typeface="Times New Roman"/>
                <a:sym typeface="Times New Roman"/>
              </a:rPr>
              <a:t>Data Base:</a:t>
            </a:r>
            <a:r>
              <a:rPr lang="en-US" sz="25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Collection of related data</a:t>
            </a:r>
            <a:endParaRPr/>
          </a:p>
          <a:p>
            <a:pPr indent="-285750" lvl="1" marL="742950" rtl="0" algn="l">
              <a:lnSpc>
                <a:spcPct val="90000"/>
              </a:lnSpc>
              <a:spcBef>
                <a:spcPts val="660"/>
              </a:spcBef>
              <a:spcAft>
                <a:spcPts val="0"/>
              </a:spcAft>
              <a:buSzPts val="2200"/>
              <a:buNone/>
            </a:pPr>
            <a:r>
              <a:rPr lang="en-US" sz="2200">
                <a:latin typeface="Times New Roman"/>
                <a:ea typeface="Times New Roman"/>
                <a:cs typeface="Times New Roman"/>
                <a:sym typeface="Times New Roman"/>
              </a:rPr>
              <a:t>    Ex. the names, telephone numbers and addresses of all the people you know</a:t>
            </a:r>
            <a:endParaRPr>
              <a:latin typeface="Times New Roman"/>
              <a:ea typeface="Times New Roman"/>
              <a:cs typeface="Times New Roman"/>
              <a:sym typeface="Times New Roman"/>
            </a:endParaRPr>
          </a:p>
          <a:p>
            <a:pPr indent="0" lvl="0" marL="0" rtl="0" algn="l">
              <a:lnSpc>
                <a:spcPct val="90000"/>
              </a:lnSpc>
              <a:spcBef>
                <a:spcPts val="500"/>
              </a:spcBef>
              <a:spcAft>
                <a:spcPts val="0"/>
              </a:spcAft>
              <a:buClr>
                <a:schemeClr val="dk1"/>
              </a:buClr>
              <a:buSzPts val="2500"/>
              <a:buFont typeface="Arial"/>
              <a:buNone/>
            </a:pPr>
            <a:r>
              <a:t/>
            </a:r>
            <a:endParaRPr b="1" sz="2500">
              <a:latin typeface="Times New Roman"/>
              <a:ea typeface="Times New Roman"/>
              <a:cs typeface="Times New Roman"/>
              <a:sym typeface="Times New Roman"/>
            </a:endParaRPr>
          </a:p>
          <a:p>
            <a:pPr indent="0" lvl="0" marL="0" rtl="0" algn="l">
              <a:lnSpc>
                <a:spcPct val="90000"/>
              </a:lnSpc>
              <a:spcBef>
                <a:spcPts val="500"/>
              </a:spcBef>
              <a:spcAft>
                <a:spcPts val="0"/>
              </a:spcAft>
              <a:buClr>
                <a:schemeClr val="dk1"/>
              </a:buClr>
              <a:buSzPts val="2500"/>
              <a:buFont typeface="Times New Roman"/>
              <a:buNone/>
            </a:pPr>
            <a:r>
              <a:rPr b="1" lang="en-US" sz="2500">
                <a:latin typeface="Times New Roman"/>
                <a:ea typeface="Times New Roman"/>
                <a:cs typeface="Times New Roman"/>
                <a:sym typeface="Times New Roman"/>
              </a:rPr>
              <a:t>Data Base Management System: </a:t>
            </a:r>
            <a:endParaRPr/>
          </a:p>
          <a:p>
            <a:pPr indent="0" lvl="0" marL="0" rtl="0" algn="l">
              <a:lnSpc>
                <a:spcPct val="90000"/>
              </a:lnSpc>
              <a:spcBef>
                <a:spcPts val="560"/>
              </a:spcBef>
              <a:spcAft>
                <a:spcPts val="0"/>
              </a:spcAft>
              <a:buClr>
                <a:schemeClr val="dk1"/>
              </a:buClr>
              <a:buSzPts val="2500"/>
              <a:buFont typeface="Times New Roman"/>
              <a:buNone/>
            </a:pPr>
            <a:r>
              <a:rPr lang="en-US" sz="2500">
                <a:latin typeface="Times New Roman"/>
                <a:ea typeface="Times New Roman"/>
                <a:cs typeface="Times New Roman"/>
                <a:sym typeface="Times New Roman"/>
              </a:rPr>
              <a:t>A DBMS is a set of programs that controls creation, storage, management, and retrieval of data in a database.</a:t>
            </a:r>
            <a:r>
              <a:rPr lang="en-US">
                <a:latin typeface="Times New Roman"/>
                <a:ea typeface="Times New Roman"/>
                <a:cs typeface="Times New Roman"/>
                <a:sym typeface="Times New Roman"/>
              </a:rPr>
              <a:t> </a:t>
            </a:r>
            <a:r>
              <a:rPr lang="en-US" sz="2000">
                <a:latin typeface="Times New Roman"/>
                <a:ea typeface="Times New Roman"/>
                <a:cs typeface="Times New Roman"/>
                <a:sym typeface="Times New Roman"/>
              </a:rPr>
              <a:t>	</a:t>
            </a:r>
            <a:endParaRPr/>
          </a:p>
          <a:p>
            <a:pPr indent="0" lvl="0" marL="0" rtl="0" algn="l">
              <a:lnSpc>
                <a:spcPct val="9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0" lvl="0" marL="0" rtl="0" algn="l">
              <a:lnSpc>
                <a:spcPct val="90000"/>
              </a:lnSpc>
              <a:spcBef>
                <a:spcPts val="40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	Ex: MS-Access, Oracle, MY SQL, Sybase, IBM DB2, Ingres etc</a:t>
            </a:r>
            <a:endParaRPr sz="25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0"/>
          <p:cNvSpPr txBox="1"/>
          <p:nvPr>
            <p:ph idx="1" type="subTitle"/>
          </p:nvPr>
        </p:nvSpPr>
        <p:spPr>
          <a:xfrm>
            <a:off x="519113" y="1201737"/>
            <a:ext cx="7772400" cy="4381529"/>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Clr>
                <a:schemeClr val="dk1"/>
              </a:buClr>
              <a:buSzPts val="2800"/>
              <a:buFont typeface="Arial"/>
              <a:buChar char="•"/>
            </a:pPr>
            <a:r>
              <a:rPr lang="en-US">
                <a:latin typeface="Times New Roman"/>
                <a:ea typeface="Times New Roman"/>
                <a:cs typeface="Times New Roman"/>
                <a:sym typeface="Times New Roman"/>
              </a:rPr>
              <a:t>Flat file (Primitive model)</a:t>
            </a:r>
            <a:endParaRPr/>
          </a:p>
          <a:p>
            <a:pPr indent="-514350" lvl="0" marL="514350" rtl="0" algn="l">
              <a:spcBef>
                <a:spcPts val="560"/>
              </a:spcBef>
              <a:spcAft>
                <a:spcPts val="0"/>
              </a:spcAft>
              <a:buClr>
                <a:schemeClr val="dk1"/>
              </a:buClr>
              <a:buSzPts val="2800"/>
              <a:buFont typeface="Arial"/>
              <a:buChar char="•"/>
            </a:pPr>
            <a:r>
              <a:rPr lang="en-US">
                <a:latin typeface="Times New Roman"/>
                <a:ea typeface="Times New Roman"/>
                <a:cs typeface="Times New Roman"/>
                <a:sym typeface="Times New Roman"/>
              </a:rPr>
              <a:t>Traditional Models</a:t>
            </a:r>
            <a:endParaRPr/>
          </a:p>
          <a:p>
            <a:pPr indent="-457200" lvl="1" marL="914400" rtl="0" algn="l">
              <a:spcBef>
                <a:spcPts val="480"/>
              </a:spcBef>
              <a:spcAft>
                <a:spcPts val="0"/>
              </a:spcAft>
              <a:buSzPts val="2400"/>
              <a:buFont typeface="Arial"/>
              <a:buChar char="•"/>
            </a:pPr>
            <a:r>
              <a:rPr lang="en-US">
                <a:latin typeface="Times New Roman"/>
                <a:ea typeface="Times New Roman"/>
                <a:cs typeface="Times New Roman"/>
                <a:sym typeface="Times New Roman"/>
              </a:rPr>
              <a:t> Hierarchical Data Model</a:t>
            </a:r>
            <a:endParaRPr/>
          </a:p>
          <a:p>
            <a:pPr indent="-457200" lvl="1" marL="914400" rtl="0" algn="l">
              <a:spcBef>
                <a:spcPts val="480"/>
              </a:spcBef>
              <a:spcAft>
                <a:spcPts val="0"/>
              </a:spcAft>
              <a:buSzPts val="2400"/>
              <a:buFont typeface="Arial"/>
              <a:buChar char="•"/>
            </a:pPr>
            <a:r>
              <a:rPr lang="en-US">
                <a:latin typeface="Times New Roman"/>
                <a:ea typeface="Times New Roman"/>
                <a:cs typeface="Times New Roman"/>
                <a:sym typeface="Times New Roman"/>
              </a:rPr>
              <a:t> Network Data model</a:t>
            </a:r>
            <a:endParaRPr/>
          </a:p>
          <a:p>
            <a:pPr indent="-457200" lvl="1" marL="914400" rtl="0" algn="l">
              <a:spcBef>
                <a:spcPts val="480"/>
              </a:spcBef>
              <a:spcAft>
                <a:spcPts val="0"/>
              </a:spcAft>
              <a:buSzPts val="2400"/>
              <a:buFont typeface="Arial"/>
              <a:buChar char="•"/>
            </a:pPr>
            <a:r>
              <a:rPr lang="en-US">
                <a:latin typeface="Times New Roman"/>
                <a:ea typeface="Times New Roman"/>
                <a:cs typeface="Times New Roman"/>
                <a:sym typeface="Times New Roman"/>
              </a:rPr>
              <a:t> Relational Data model</a:t>
            </a:r>
            <a:endParaRPr/>
          </a:p>
          <a:p>
            <a:pPr indent="-171450" lvl="0" marL="171450" rtl="0" algn="l">
              <a:spcBef>
                <a:spcPts val="560"/>
              </a:spcBef>
              <a:spcAft>
                <a:spcPts val="0"/>
              </a:spcAft>
              <a:buClr>
                <a:schemeClr val="dk1"/>
              </a:buClr>
              <a:buSzPts val="2800"/>
              <a:buFont typeface="Arial"/>
              <a:buChar char="•"/>
            </a:pPr>
            <a:r>
              <a:rPr lang="en-US">
                <a:latin typeface="Times New Roman"/>
                <a:ea typeface="Times New Roman"/>
                <a:cs typeface="Times New Roman"/>
                <a:sym typeface="Times New Roman"/>
              </a:rPr>
              <a:t>Object Based Models</a:t>
            </a:r>
            <a:endParaRPr/>
          </a:p>
          <a:p>
            <a:pPr indent="-457200" lvl="1" marL="914400" rtl="0" algn="l">
              <a:spcBef>
                <a:spcPts val="480"/>
              </a:spcBef>
              <a:spcAft>
                <a:spcPts val="0"/>
              </a:spcAft>
              <a:buSzPts val="2400"/>
              <a:buFont typeface="Arial"/>
              <a:buChar char="•"/>
            </a:pPr>
            <a:r>
              <a:rPr lang="en-US">
                <a:latin typeface="Times New Roman"/>
                <a:ea typeface="Times New Roman"/>
                <a:cs typeface="Times New Roman"/>
                <a:sym typeface="Times New Roman"/>
              </a:rPr>
              <a:t>Entity-Relationship Model</a:t>
            </a:r>
            <a:endParaRPr/>
          </a:p>
          <a:p>
            <a:pPr indent="-457200" lvl="1" marL="914400" rtl="0" algn="l">
              <a:spcBef>
                <a:spcPts val="480"/>
              </a:spcBef>
              <a:spcAft>
                <a:spcPts val="0"/>
              </a:spcAft>
              <a:buSzPts val="2400"/>
              <a:buFont typeface="Arial"/>
              <a:buChar char="•"/>
            </a:pPr>
            <a:r>
              <a:rPr lang="en-US">
                <a:latin typeface="Times New Roman"/>
                <a:ea typeface="Times New Roman"/>
                <a:cs typeface="Times New Roman"/>
                <a:sym typeface="Times New Roman"/>
              </a:rPr>
              <a:t>Object- Oriented Models</a:t>
            </a:r>
            <a:endParaRPr/>
          </a:p>
          <a:p>
            <a:pPr indent="-171450" lvl="0" marL="171450" rtl="0" algn="l">
              <a:spcBef>
                <a:spcPts val="560"/>
              </a:spcBef>
              <a:spcAft>
                <a:spcPts val="0"/>
              </a:spcAft>
              <a:buClr>
                <a:schemeClr val="dk1"/>
              </a:buClr>
              <a:buSzPts val="2800"/>
              <a:buFont typeface="Arial"/>
              <a:buChar char="•"/>
            </a:pPr>
            <a:r>
              <a:rPr lang="en-US">
                <a:latin typeface="Times New Roman"/>
                <a:ea typeface="Times New Roman"/>
                <a:cs typeface="Times New Roman"/>
                <a:sym typeface="Times New Roman"/>
              </a:rPr>
              <a:t>Semi structured Data Model  </a:t>
            </a:r>
            <a:endParaRPr/>
          </a:p>
        </p:txBody>
      </p:sp>
      <p:sp>
        <p:nvSpPr>
          <p:cNvPr id="250" name="Google Shape;250;p20"/>
          <p:cNvSpPr txBox="1"/>
          <p:nvPr/>
        </p:nvSpPr>
        <p:spPr>
          <a:xfrm>
            <a:off x="1371600" y="69850"/>
            <a:ext cx="7772400" cy="766763"/>
          </a:xfrm>
          <a:prstGeom prst="rect">
            <a:avLst/>
          </a:prstGeom>
          <a:noFill/>
          <a:ln>
            <a:noFill/>
          </a:ln>
        </p:spPr>
        <p:txBody>
          <a:bodyPr anchorCtr="1" anchor="t" bIns="45700" lIns="91425" spcFirstLastPara="1" rIns="91425" wrap="square" tIns="45700">
            <a:noAutofit/>
          </a:bodyPr>
          <a:lstStyle/>
          <a:p>
            <a:pPr indent="0" lvl="0" marL="0" marR="0" rtl="0" algn="ctr">
              <a:spcBef>
                <a:spcPts val="0"/>
              </a:spcBef>
              <a:spcAft>
                <a:spcPts val="0"/>
              </a:spcAft>
              <a:buNone/>
            </a:pPr>
            <a:r>
              <a:rPr b="1" lang="en-US" sz="3200">
                <a:solidFill>
                  <a:srgbClr val="FFFF00"/>
                </a:solidFill>
                <a:latin typeface="Tahoma"/>
                <a:ea typeface="Tahoma"/>
                <a:cs typeface="Tahoma"/>
                <a:sym typeface="Tahoma"/>
              </a:rPr>
              <a:t>Data Model Classification </a:t>
            </a:r>
            <a:endParaRPr b="1" sz="3000">
              <a:solidFill>
                <a:srgbClr val="FFFF00"/>
              </a:solidFill>
              <a:latin typeface="Tahoma"/>
              <a:ea typeface="Tahoma"/>
              <a:cs typeface="Tahoma"/>
              <a:sym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1"/>
          <p:cNvSpPr txBox="1"/>
          <p:nvPr>
            <p:ph idx="1" type="subTitle"/>
          </p:nvPr>
        </p:nvSpPr>
        <p:spPr>
          <a:xfrm>
            <a:off x="373063" y="1019175"/>
            <a:ext cx="8026400" cy="2312988"/>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800"/>
              <a:buFont typeface="Times New Roman"/>
              <a:buNone/>
            </a:pPr>
            <a:r>
              <a:rPr lang="en-US">
                <a:latin typeface="Times New Roman"/>
                <a:ea typeface="Times New Roman"/>
                <a:cs typeface="Times New Roman"/>
                <a:sym typeface="Times New Roman"/>
              </a:rPr>
              <a:t>A </a:t>
            </a:r>
            <a:r>
              <a:rPr i="1" lang="en-US">
                <a:latin typeface="Times New Roman"/>
                <a:ea typeface="Times New Roman"/>
                <a:cs typeface="Times New Roman"/>
                <a:sym typeface="Times New Roman"/>
              </a:rPr>
              <a:t>flat file database</a:t>
            </a:r>
            <a:r>
              <a:rPr lang="en-US">
                <a:latin typeface="Times New Roman"/>
                <a:ea typeface="Times New Roman"/>
                <a:cs typeface="Times New Roman"/>
                <a:sym typeface="Times New Roman"/>
              </a:rPr>
              <a:t> is a type of </a:t>
            </a:r>
            <a:r>
              <a:rPr i="1" lang="en-US">
                <a:latin typeface="Times New Roman"/>
                <a:ea typeface="Times New Roman"/>
                <a:cs typeface="Times New Roman"/>
                <a:sym typeface="Times New Roman"/>
              </a:rPr>
              <a:t>database</a:t>
            </a:r>
            <a:r>
              <a:rPr lang="en-US">
                <a:latin typeface="Times New Roman"/>
                <a:ea typeface="Times New Roman"/>
                <a:cs typeface="Times New Roman"/>
                <a:sym typeface="Times New Roman"/>
              </a:rPr>
              <a:t> that stores data in a single table or a file. Placing data in a flat file offers following advantages:</a:t>
            </a:r>
            <a:endParaRPr/>
          </a:p>
          <a:p>
            <a:pPr indent="0" lvl="0" marL="0" rtl="0" algn="just">
              <a:lnSpc>
                <a:spcPct val="90000"/>
              </a:lnSpc>
              <a:spcBef>
                <a:spcPts val="560"/>
              </a:spcBef>
              <a:spcAft>
                <a:spcPts val="0"/>
              </a:spcAft>
              <a:buClr>
                <a:schemeClr val="dk1"/>
              </a:buClr>
              <a:buSzPts val="2800"/>
              <a:buFont typeface="Arial"/>
              <a:buNone/>
            </a:pPr>
            <a:r>
              <a:t/>
            </a:r>
            <a:endParaRPr>
              <a:latin typeface="Times New Roman"/>
              <a:ea typeface="Times New Roman"/>
              <a:cs typeface="Times New Roman"/>
              <a:sym typeface="Times New Roman"/>
            </a:endParaRPr>
          </a:p>
          <a:p>
            <a:pPr indent="-177800" lvl="0" marL="0" rtl="0" algn="just">
              <a:lnSpc>
                <a:spcPct val="90000"/>
              </a:lnSpc>
              <a:spcBef>
                <a:spcPts val="560"/>
              </a:spcBef>
              <a:spcAft>
                <a:spcPts val="0"/>
              </a:spcAft>
              <a:buClr>
                <a:schemeClr val="dk1"/>
              </a:buClr>
              <a:buSzPts val="2800"/>
              <a:buFont typeface="Arial"/>
              <a:buChar char="•"/>
            </a:pPr>
            <a:r>
              <a:rPr lang="en-US">
                <a:latin typeface="Times New Roman"/>
                <a:ea typeface="Times New Roman"/>
                <a:cs typeface="Times New Roman"/>
                <a:sym typeface="Times New Roman"/>
              </a:rPr>
              <a:t> All records are stored at one place</a:t>
            </a:r>
            <a:endParaRPr/>
          </a:p>
          <a:p>
            <a:pPr indent="-177800" lvl="0" marL="0" rtl="0" algn="just">
              <a:lnSpc>
                <a:spcPct val="90000"/>
              </a:lnSpc>
              <a:spcBef>
                <a:spcPts val="560"/>
              </a:spcBef>
              <a:spcAft>
                <a:spcPts val="0"/>
              </a:spcAft>
              <a:buClr>
                <a:schemeClr val="dk1"/>
              </a:buClr>
              <a:buSzPts val="2800"/>
              <a:buFont typeface="Arial"/>
              <a:buChar char="•"/>
            </a:pPr>
            <a:r>
              <a:rPr lang="en-US">
                <a:latin typeface="Times New Roman"/>
                <a:ea typeface="Times New Roman"/>
                <a:cs typeface="Times New Roman"/>
                <a:sym typeface="Times New Roman"/>
              </a:rPr>
              <a:t> Easy to set up using different office applications</a:t>
            </a:r>
            <a:endParaRPr/>
          </a:p>
          <a:p>
            <a:pPr indent="-177800" lvl="0" marL="0" rtl="0" algn="just">
              <a:lnSpc>
                <a:spcPct val="90000"/>
              </a:lnSpc>
              <a:spcBef>
                <a:spcPts val="560"/>
              </a:spcBef>
              <a:spcAft>
                <a:spcPts val="0"/>
              </a:spcAft>
              <a:buClr>
                <a:schemeClr val="dk1"/>
              </a:buClr>
              <a:buSzPts val="2800"/>
              <a:buFont typeface="Arial"/>
              <a:buChar char="•"/>
            </a:pPr>
            <a:r>
              <a:rPr lang="en-US">
                <a:latin typeface="Times New Roman"/>
                <a:ea typeface="Times New Roman"/>
                <a:cs typeface="Times New Roman"/>
                <a:sym typeface="Times New Roman"/>
              </a:rPr>
              <a:t> Easy to understand</a:t>
            </a:r>
            <a:endParaRPr/>
          </a:p>
          <a:p>
            <a:pPr indent="-177800" lvl="0" marL="0" rtl="0" algn="just">
              <a:lnSpc>
                <a:spcPct val="90000"/>
              </a:lnSpc>
              <a:spcBef>
                <a:spcPts val="560"/>
              </a:spcBef>
              <a:spcAft>
                <a:spcPts val="0"/>
              </a:spcAft>
              <a:buClr>
                <a:schemeClr val="dk1"/>
              </a:buClr>
              <a:buSzPts val="2800"/>
              <a:buFont typeface="Arial"/>
              <a:buChar char="•"/>
            </a:pPr>
            <a:r>
              <a:rPr lang="en-US">
                <a:latin typeface="Times New Roman"/>
                <a:ea typeface="Times New Roman"/>
                <a:cs typeface="Times New Roman"/>
                <a:sym typeface="Times New Roman"/>
              </a:rPr>
              <a:t> Records can be viewed or extracted based on simple criteria</a:t>
            </a:r>
            <a:endParaRPr/>
          </a:p>
          <a:p>
            <a:pPr indent="0" lvl="0" marL="0" rtl="0" algn="just">
              <a:lnSpc>
                <a:spcPct val="90000"/>
              </a:lnSpc>
              <a:spcBef>
                <a:spcPts val="560"/>
              </a:spcBef>
              <a:spcAft>
                <a:spcPts val="0"/>
              </a:spcAft>
              <a:buClr>
                <a:schemeClr val="dk1"/>
              </a:buClr>
              <a:buSzPts val="2800"/>
              <a:buFont typeface="Arial"/>
              <a:buNone/>
            </a:pPr>
            <a:r>
              <a:t/>
            </a:r>
            <a:endParaRPr>
              <a:latin typeface="Times New Roman"/>
              <a:ea typeface="Times New Roman"/>
              <a:cs typeface="Times New Roman"/>
              <a:sym typeface="Times New Roman"/>
            </a:endParaRPr>
          </a:p>
        </p:txBody>
      </p:sp>
      <p:sp>
        <p:nvSpPr>
          <p:cNvPr id="256" name="Google Shape;256;p21"/>
          <p:cNvSpPr txBox="1"/>
          <p:nvPr/>
        </p:nvSpPr>
        <p:spPr>
          <a:xfrm>
            <a:off x="1371600" y="69850"/>
            <a:ext cx="7772400" cy="766763"/>
          </a:xfrm>
          <a:prstGeom prst="rect">
            <a:avLst/>
          </a:prstGeom>
          <a:noFill/>
          <a:ln>
            <a:noFill/>
          </a:ln>
        </p:spPr>
        <p:txBody>
          <a:bodyPr anchorCtr="1" anchor="t" bIns="45700" lIns="91425" spcFirstLastPara="1" rIns="91425" wrap="square" tIns="45700">
            <a:noAutofit/>
          </a:bodyPr>
          <a:lstStyle/>
          <a:p>
            <a:pPr indent="0" lvl="0" marL="0" marR="0" rtl="0" algn="ctr">
              <a:spcBef>
                <a:spcPts val="0"/>
              </a:spcBef>
              <a:spcAft>
                <a:spcPts val="0"/>
              </a:spcAft>
              <a:buNone/>
            </a:pPr>
            <a:r>
              <a:rPr lang="en-US" sz="3200">
                <a:solidFill>
                  <a:srgbClr val="FFFF00"/>
                </a:solidFill>
                <a:latin typeface="Tahoma"/>
                <a:ea typeface="Tahoma"/>
                <a:cs typeface="Tahoma"/>
                <a:sym typeface="Tahoma"/>
              </a:rPr>
              <a:t>Features of Flat Files </a:t>
            </a:r>
            <a:endParaRPr b="1" sz="3000">
              <a:solidFill>
                <a:srgbClr val="FFFF00"/>
              </a:solidFill>
              <a:latin typeface="Tahoma"/>
              <a:ea typeface="Tahoma"/>
              <a:cs typeface="Tahoma"/>
              <a:sym typeface="Tahom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2"/>
          <p:cNvSpPr txBox="1"/>
          <p:nvPr>
            <p:ph type="ctrTitle"/>
          </p:nvPr>
        </p:nvSpPr>
        <p:spPr>
          <a:xfrm>
            <a:off x="1577934" y="0"/>
            <a:ext cx="7566066" cy="873090"/>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b="1" lang="en-US"/>
              <a:t>Disadvantages of flat files</a:t>
            </a:r>
            <a:endParaRPr b="1"/>
          </a:p>
        </p:txBody>
      </p:sp>
      <p:sp>
        <p:nvSpPr>
          <p:cNvPr id="262" name="Google Shape;262;p22"/>
          <p:cNvSpPr txBox="1"/>
          <p:nvPr>
            <p:ph idx="1" type="subTitle"/>
          </p:nvPr>
        </p:nvSpPr>
        <p:spPr>
          <a:xfrm>
            <a:off x="373005" y="1347759"/>
            <a:ext cx="8471016" cy="4491099"/>
          </a:xfrm>
          <a:prstGeom prst="rect">
            <a:avLst/>
          </a:prstGeom>
          <a:noFill/>
          <a:ln>
            <a:noFill/>
          </a:ln>
        </p:spPr>
        <p:txBody>
          <a:bodyPr anchorCtr="0" anchor="t" bIns="45700" lIns="91425" spcFirstLastPara="1" rIns="91425" wrap="square" tIns="45700">
            <a:noAutofit/>
          </a:bodyPr>
          <a:lstStyle/>
          <a:p>
            <a:pPr indent="-177800" lvl="0" marL="0" rtl="0" algn="l">
              <a:spcBef>
                <a:spcPts val="0"/>
              </a:spcBef>
              <a:spcAft>
                <a:spcPts val="0"/>
              </a:spcAft>
              <a:buClr>
                <a:schemeClr val="dk1"/>
              </a:buClr>
              <a:buSzPts val="2800"/>
              <a:buFont typeface="Arial"/>
              <a:buChar char="•"/>
            </a:pPr>
            <a:r>
              <a:rPr lang="en-US">
                <a:latin typeface="Times New Roman"/>
                <a:ea typeface="Times New Roman"/>
                <a:cs typeface="Times New Roman"/>
                <a:sym typeface="Times New Roman"/>
              </a:rPr>
              <a:t> Potential duplication</a:t>
            </a:r>
            <a:endParaRPr/>
          </a:p>
          <a:p>
            <a:pPr indent="-177800" lvl="0" marL="0" rtl="0" algn="l">
              <a:spcBef>
                <a:spcPts val="560"/>
              </a:spcBef>
              <a:spcAft>
                <a:spcPts val="0"/>
              </a:spcAft>
              <a:buClr>
                <a:schemeClr val="dk1"/>
              </a:buClr>
              <a:buSzPts val="2800"/>
              <a:buFont typeface="Arial"/>
              <a:buChar char="•"/>
            </a:pPr>
            <a:r>
              <a:rPr lang="en-US">
                <a:latin typeface="Times New Roman"/>
                <a:ea typeface="Times New Roman"/>
                <a:cs typeface="Times New Roman"/>
                <a:sym typeface="Times New Roman"/>
              </a:rPr>
              <a:t> Data Inconsistency</a:t>
            </a:r>
            <a:endParaRPr/>
          </a:p>
          <a:p>
            <a:pPr indent="-177800" lvl="0" marL="0" rtl="0" algn="l">
              <a:spcBef>
                <a:spcPts val="560"/>
              </a:spcBef>
              <a:spcAft>
                <a:spcPts val="0"/>
              </a:spcAft>
              <a:buClr>
                <a:schemeClr val="dk1"/>
              </a:buClr>
              <a:buSzPts val="2800"/>
              <a:buFont typeface="Arial"/>
              <a:buChar char="•"/>
            </a:pPr>
            <a:r>
              <a:rPr lang="en-US">
                <a:latin typeface="Times New Roman"/>
                <a:ea typeface="Times New Roman"/>
                <a:cs typeface="Times New Roman"/>
                <a:sym typeface="Times New Roman"/>
              </a:rPr>
              <a:t> No centralized access</a:t>
            </a:r>
            <a:endParaRPr/>
          </a:p>
          <a:p>
            <a:pPr indent="-177800" lvl="0" marL="0" rtl="0" algn="l">
              <a:spcBef>
                <a:spcPts val="560"/>
              </a:spcBef>
              <a:spcAft>
                <a:spcPts val="0"/>
              </a:spcAft>
              <a:buClr>
                <a:schemeClr val="dk1"/>
              </a:buClr>
              <a:buSzPts val="2800"/>
              <a:buFont typeface="Arial"/>
              <a:buChar char="•"/>
            </a:pPr>
            <a:r>
              <a:rPr lang="en-US">
                <a:latin typeface="Times New Roman"/>
                <a:ea typeface="Times New Roman"/>
                <a:cs typeface="Times New Roman"/>
                <a:sym typeface="Times New Roman"/>
              </a:rPr>
              <a:t> Harder to change data format</a:t>
            </a:r>
            <a:endParaRPr/>
          </a:p>
          <a:p>
            <a:pPr indent="-177800" lvl="0" marL="0" rtl="0" algn="l">
              <a:spcBef>
                <a:spcPts val="560"/>
              </a:spcBef>
              <a:spcAft>
                <a:spcPts val="0"/>
              </a:spcAft>
              <a:buClr>
                <a:schemeClr val="dk1"/>
              </a:buClr>
              <a:buSzPts val="2800"/>
              <a:buFont typeface="Arial"/>
              <a:buChar char="•"/>
            </a:pPr>
            <a:r>
              <a:rPr lang="en-US">
                <a:latin typeface="Times New Roman"/>
                <a:ea typeface="Times New Roman"/>
                <a:cs typeface="Times New Roman"/>
                <a:sym typeface="Times New Roman"/>
              </a:rPr>
              <a:t> Poor at complex queries</a:t>
            </a:r>
            <a:endParaRPr/>
          </a:p>
          <a:p>
            <a:pPr indent="-177800" lvl="0" marL="0" rtl="0" algn="l">
              <a:spcBef>
                <a:spcPts val="560"/>
              </a:spcBef>
              <a:spcAft>
                <a:spcPts val="0"/>
              </a:spcAft>
              <a:buClr>
                <a:schemeClr val="dk1"/>
              </a:buClr>
              <a:buSzPts val="2800"/>
              <a:buFont typeface="Arial"/>
              <a:buChar char="•"/>
            </a:pPr>
            <a:r>
              <a:rPr lang="en-US">
                <a:latin typeface="Times New Roman"/>
                <a:ea typeface="Times New Roman"/>
                <a:cs typeface="Times New Roman"/>
                <a:sym typeface="Times New Roman"/>
              </a:rPr>
              <a:t> Poor at authorized access</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3"/>
          <p:cNvSpPr txBox="1"/>
          <p:nvPr>
            <p:ph idx="1" type="subTitle"/>
          </p:nvPr>
        </p:nvSpPr>
        <p:spPr>
          <a:xfrm>
            <a:off x="373063" y="982663"/>
            <a:ext cx="8208962" cy="20970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Times New Roman"/>
              <a:buNone/>
            </a:pPr>
            <a:r>
              <a:rPr lang="en-US">
                <a:latin typeface="Times New Roman"/>
                <a:ea typeface="Times New Roman"/>
                <a:cs typeface="Times New Roman"/>
                <a:sym typeface="Times New Roman"/>
              </a:rPr>
              <a:t>   In this model data is organized into a tree-like structure, implying a single upward link in each record to describe the nesting, and a sort field to keep the records in a particular order in each same-level list. </a:t>
            </a:r>
            <a:endParaRPr/>
          </a:p>
        </p:txBody>
      </p:sp>
      <p:pic>
        <p:nvPicPr>
          <p:cNvPr id="268" name="Google Shape;268;p23"/>
          <p:cNvPicPr preferRelativeResize="0"/>
          <p:nvPr/>
        </p:nvPicPr>
        <p:blipFill rotWithShape="1">
          <a:blip r:embed="rId3">
            <a:alphaModFix/>
          </a:blip>
          <a:srcRect b="0" l="0" r="0" t="0"/>
          <a:stretch/>
        </p:blipFill>
        <p:spPr>
          <a:xfrm>
            <a:off x="900113" y="3100388"/>
            <a:ext cx="7416800" cy="3168650"/>
          </a:xfrm>
          <a:prstGeom prst="rect">
            <a:avLst/>
          </a:prstGeom>
          <a:noFill/>
          <a:ln>
            <a:noFill/>
          </a:ln>
        </p:spPr>
      </p:pic>
      <p:sp>
        <p:nvSpPr>
          <p:cNvPr id="269" name="Google Shape;269;p23"/>
          <p:cNvSpPr txBox="1"/>
          <p:nvPr/>
        </p:nvSpPr>
        <p:spPr>
          <a:xfrm>
            <a:off x="1371600" y="69850"/>
            <a:ext cx="7772400" cy="766763"/>
          </a:xfrm>
          <a:prstGeom prst="rect">
            <a:avLst/>
          </a:prstGeom>
          <a:noFill/>
          <a:ln>
            <a:noFill/>
          </a:ln>
        </p:spPr>
        <p:txBody>
          <a:bodyPr anchorCtr="1" anchor="t" bIns="45700" lIns="91425" spcFirstLastPara="1" rIns="91425" wrap="square" tIns="45700">
            <a:noAutofit/>
          </a:bodyPr>
          <a:lstStyle/>
          <a:p>
            <a:pPr indent="0" lvl="0" marL="0" marR="0" rtl="0" algn="ctr">
              <a:spcBef>
                <a:spcPts val="0"/>
              </a:spcBef>
              <a:spcAft>
                <a:spcPts val="0"/>
              </a:spcAft>
              <a:buNone/>
            </a:pPr>
            <a:r>
              <a:rPr lang="en-US" sz="3200">
                <a:solidFill>
                  <a:srgbClr val="FFFF00"/>
                </a:solidFill>
                <a:latin typeface="Tahoma"/>
                <a:ea typeface="Tahoma"/>
                <a:cs typeface="Tahoma"/>
                <a:sym typeface="Tahoma"/>
              </a:rPr>
              <a:t>Hierarchical Data Model</a:t>
            </a:r>
            <a:endParaRPr b="1" sz="3000">
              <a:solidFill>
                <a:srgbClr val="FFFF00"/>
              </a:solidFill>
              <a:latin typeface="Tahoma"/>
              <a:ea typeface="Tahoma"/>
              <a:cs typeface="Tahoma"/>
              <a:sym typeface="Tahom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4"/>
          <p:cNvSpPr txBox="1"/>
          <p:nvPr>
            <p:ph type="ctrTitle"/>
          </p:nvPr>
        </p:nvSpPr>
        <p:spPr>
          <a:xfrm>
            <a:off x="1577934" y="0"/>
            <a:ext cx="7566066" cy="873090"/>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t/>
            </a:r>
            <a:endParaRPr/>
          </a:p>
        </p:txBody>
      </p:sp>
      <p:pic>
        <p:nvPicPr>
          <p:cNvPr descr="Hierarchical Model of database" id="275" name="Google Shape;275;p24"/>
          <p:cNvPicPr preferRelativeResize="0"/>
          <p:nvPr/>
        </p:nvPicPr>
        <p:blipFill rotWithShape="1">
          <a:blip r:embed="rId3">
            <a:alphaModFix/>
          </a:blip>
          <a:srcRect b="0" l="0" r="0" t="0"/>
          <a:stretch/>
        </p:blipFill>
        <p:spPr>
          <a:xfrm>
            <a:off x="442546" y="990600"/>
            <a:ext cx="7766536" cy="4572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5"/>
          <p:cNvSpPr txBox="1"/>
          <p:nvPr>
            <p:ph type="ctrTitle"/>
          </p:nvPr>
        </p:nvSpPr>
        <p:spPr>
          <a:xfrm>
            <a:off x="1371600" y="0"/>
            <a:ext cx="7772400" cy="785813"/>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lang="en-US">
                <a:latin typeface="Tahoma"/>
                <a:ea typeface="Tahoma"/>
                <a:cs typeface="Tahoma"/>
                <a:sym typeface="Tahoma"/>
              </a:rPr>
              <a:t>Drawbacks: Hierarchical DBMS</a:t>
            </a:r>
            <a:endParaRPr/>
          </a:p>
        </p:txBody>
      </p:sp>
      <p:sp>
        <p:nvSpPr>
          <p:cNvPr id="281" name="Google Shape;281;p25"/>
          <p:cNvSpPr txBox="1"/>
          <p:nvPr>
            <p:ph idx="1" type="subTitle"/>
          </p:nvPr>
        </p:nvSpPr>
        <p:spPr>
          <a:xfrm>
            <a:off x="336550" y="1092200"/>
            <a:ext cx="8616950" cy="4418013"/>
          </a:xfrm>
          <a:prstGeom prst="rect">
            <a:avLst/>
          </a:prstGeom>
          <a:noFill/>
          <a:ln>
            <a:noFill/>
          </a:ln>
        </p:spPr>
        <p:txBody>
          <a:bodyPr anchorCtr="0" anchor="t" bIns="45700" lIns="91425" spcFirstLastPara="1" rIns="91425" wrap="square" tIns="45700">
            <a:noAutofit/>
          </a:bodyPr>
          <a:lstStyle/>
          <a:p>
            <a:pPr indent="-177800" lvl="0" marL="0" rtl="0" algn="l">
              <a:spcBef>
                <a:spcPts val="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Can not handle Many-Many relationships.</a:t>
            </a:r>
            <a:endParaRPr/>
          </a:p>
          <a:p>
            <a:pPr indent="0" lvl="0" marL="0" rtl="0" algn="l">
              <a:spcBef>
                <a:spcPts val="560"/>
              </a:spcBef>
              <a:spcAft>
                <a:spcPts val="0"/>
              </a:spcAft>
              <a:buClr>
                <a:schemeClr val="dk1"/>
              </a:buClr>
              <a:buSzPts val="2800"/>
              <a:buFont typeface="Noto Sans Symbols"/>
              <a:buNone/>
            </a:pPr>
            <a:r>
              <a:t/>
            </a:r>
            <a:endParaRPr>
              <a:latin typeface="Times New Roman"/>
              <a:ea typeface="Times New Roman"/>
              <a:cs typeface="Times New Roman"/>
              <a:sym typeface="Times New Roman"/>
            </a:endParaRPr>
          </a:p>
          <a:p>
            <a:pPr indent="-177800" lvl="0" marL="0" rtl="0" algn="l">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Can not reflect all real life situations</a:t>
            </a:r>
            <a:endParaRPr/>
          </a:p>
          <a:p>
            <a:pPr indent="0" lvl="0" marL="0" rtl="0" algn="l">
              <a:spcBef>
                <a:spcPts val="560"/>
              </a:spcBef>
              <a:spcAft>
                <a:spcPts val="0"/>
              </a:spcAft>
              <a:buClr>
                <a:schemeClr val="dk1"/>
              </a:buClr>
              <a:buSzPts val="2800"/>
              <a:buFont typeface="Arial"/>
              <a:buNone/>
            </a:pPr>
            <a:r>
              <a:t/>
            </a:r>
            <a:endParaRPr>
              <a:latin typeface="Times New Roman"/>
              <a:ea typeface="Times New Roman"/>
              <a:cs typeface="Times New Roman"/>
              <a:sym typeface="Times New Roman"/>
            </a:endParaRPr>
          </a:p>
          <a:p>
            <a:pPr indent="-177800" lvl="0" marL="0" rtl="0" algn="l">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Difficult to perform insert, delete and update operations.</a:t>
            </a:r>
            <a:endParaRPr/>
          </a:p>
          <a:p>
            <a:pPr indent="0" lvl="0" marL="0" rtl="0" algn="ctr">
              <a:spcBef>
                <a:spcPts val="560"/>
              </a:spcBef>
              <a:spcAft>
                <a:spcPts val="0"/>
              </a:spcAft>
              <a:buClr>
                <a:schemeClr val="dk1"/>
              </a:buClr>
              <a:buSzPts val="2800"/>
              <a:buFont typeface="Arial"/>
              <a:buNone/>
            </a:pPr>
            <a:r>
              <a:t/>
            </a:r>
            <a:endParaRPr>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6"/>
          <p:cNvSpPr txBox="1"/>
          <p:nvPr>
            <p:ph type="ctrTitle"/>
          </p:nvPr>
        </p:nvSpPr>
        <p:spPr>
          <a:xfrm>
            <a:off x="1504950" y="0"/>
            <a:ext cx="7265988" cy="720725"/>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lang="en-US">
                <a:latin typeface="Tahoma"/>
                <a:ea typeface="Tahoma"/>
                <a:cs typeface="Tahoma"/>
                <a:sym typeface="Tahoma"/>
              </a:rPr>
              <a:t>Network Data Model</a:t>
            </a:r>
            <a:endParaRPr/>
          </a:p>
        </p:txBody>
      </p:sp>
      <p:sp>
        <p:nvSpPr>
          <p:cNvPr id="287" name="Google Shape;287;p26"/>
          <p:cNvSpPr txBox="1"/>
          <p:nvPr>
            <p:ph idx="1" type="subTitle"/>
          </p:nvPr>
        </p:nvSpPr>
        <p:spPr>
          <a:xfrm>
            <a:off x="665163" y="982663"/>
            <a:ext cx="7772400" cy="159385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800"/>
              <a:buFont typeface="Arial"/>
              <a:buNone/>
            </a:pPr>
            <a:r>
              <a:rPr lang="en-US" sz="1800"/>
              <a:t>In the network model, entities are organised in a graph in which some entities can be accessed through several path.</a:t>
            </a:r>
            <a:endParaRPr/>
          </a:p>
          <a:p>
            <a:pPr indent="0" lvl="0" marL="0" rtl="0" algn="just">
              <a:lnSpc>
                <a:spcPct val="90000"/>
              </a:lnSpc>
              <a:spcBef>
                <a:spcPts val="360"/>
              </a:spcBef>
              <a:spcAft>
                <a:spcPts val="0"/>
              </a:spcAft>
              <a:buClr>
                <a:schemeClr val="dk1"/>
              </a:buClr>
              <a:buSzPts val="1800"/>
              <a:buFont typeface="Arial"/>
              <a:buNone/>
            </a:pPr>
            <a:r>
              <a:t/>
            </a:r>
            <a:endParaRPr sz="1800"/>
          </a:p>
          <a:p>
            <a:pPr indent="0" lvl="0" marL="0" rtl="0" algn="just">
              <a:lnSpc>
                <a:spcPct val="90000"/>
              </a:lnSpc>
              <a:spcBef>
                <a:spcPts val="360"/>
              </a:spcBef>
              <a:spcAft>
                <a:spcPts val="0"/>
              </a:spcAft>
              <a:buClr>
                <a:schemeClr val="dk1"/>
              </a:buClr>
              <a:buSzPts val="1800"/>
              <a:buFont typeface="Arial"/>
              <a:buNone/>
            </a:pPr>
            <a:r>
              <a:rPr lang="en-US" sz="1800"/>
              <a:t>The basic data modeling construct in the network model is the set construct. A set consists of an owner record type, a set name, and a member record type. A member record type can have that role in more than one set, hence the multi-parent concept is supported. An owner record type can also be a member or owner in another set.</a:t>
            </a:r>
            <a:endParaRPr sz="1800">
              <a:latin typeface="Times New Roman"/>
              <a:ea typeface="Times New Roman"/>
              <a:cs typeface="Times New Roman"/>
              <a:sym typeface="Times New Roman"/>
            </a:endParaRPr>
          </a:p>
        </p:txBody>
      </p:sp>
      <p:pic>
        <p:nvPicPr>
          <p:cNvPr id="288" name="Google Shape;288;p26"/>
          <p:cNvPicPr preferRelativeResize="0"/>
          <p:nvPr/>
        </p:nvPicPr>
        <p:blipFill rotWithShape="1">
          <a:blip r:embed="rId3">
            <a:alphaModFix/>
          </a:blip>
          <a:srcRect b="0" l="0" r="0" t="0"/>
          <a:stretch/>
        </p:blipFill>
        <p:spPr>
          <a:xfrm>
            <a:off x="3347864" y="3906058"/>
            <a:ext cx="4824586" cy="221693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7"/>
          <p:cNvSpPr txBox="1"/>
          <p:nvPr>
            <p:ph type="ctrTitle"/>
          </p:nvPr>
        </p:nvSpPr>
        <p:spPr>
          <a:xfrm>
            <a:off x="1577934" y="0"/>
            <a:ext cx="7566066" cy="873090"/>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t/>
            </a:r>
            <a:endParaRPr/>
          </a:p>
        </p:txBody>
      </p:sp>
      <p:pic>
        <p:nvPicPr>
          <p:cNvPr descr="Network Model of database" id="294" name="Google Shape;294;p27"/>
          <p:cNvPicPr preferRelativeResize="0"/>
          <p:nvPr/>
        </p:nvPicPr>
        <p:blipFill rotWithShape="1">
          <a:blip r:embed="rId3">
            <a:alphaModFix/>
          </a:blip>
          <a:srcRect b="0" l="0" r="0" t="0"/>
          <a:stretch/>
        </p:blipFill>
        <p:spPr>
          <a:xfrm>
            <a:off x="457200" y="1371600"/>
            <a:ext cx="8298493" cy="4572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8"/>
          <p:cNvSpPr txBox="1"/>
          <p:nvPr>
            <p:ph type="ctrTitle"/>
          </p:nvPr>
        </p:nvSpPr>
        <p:spPr>
          <a:xfrm>
            <a:off x="1614488" y="0"/>
            <a:ext cx="7529512" cy="836613"/>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lang="en-US">
                <a:latin typeface="Tahoma"/>
                <a:ea typeface="Tahoma"/>
                <a:cs typeface="Tahoma"/>
                <a:sym typeface="Tahoma"/>
              </a:rPr>
              <a:t>Relational Data Model</a:t>
            </a:r>
            <a:endParaRPr/>
          </a:p>
        </p:txBody>
      </p:sp>
      <p:sp>
        <p:nvSpPr>
          <p:cNvPr id="300" name="Google Shape;300;p28"/>
          <p:cNvSpPr txBox="1"/>
          <p:nvPr>
            <p:ph idx="1" type="subTitle"/>
          </p:nvPr>
        </p:nvSpPr>
        <p:spPr>
          <a:xfrm>
            <a:off x="336550" y="1092200"/>
            <a:ext cx="8027988" cy="1773238"/>
          </a:xfrm>
          <a:prstGeom prst="rect">
            <a:avLst/>
          </a:prstGeom>
          <a:noFill/>
          <a:ln>
            <a:noFill/>
          </a:ln>
        </p:spPr>
        <p:txBody>
          <a:bodyPr anchorCtr="0" anchor="t" bIns="45700" lIns="91425" spcFirstLastPara="1" rIns="91425" wrap="square" tIns="45700">
            <a:noAutofit/>
          </a:bodyPr>
          <a:lstStyle/>
          <a:p>
            <a:pPr indent="-152400" lvl="0" marL="0" rtl="0" algn="l">
              <a:lnSpc>
                <a:spcPct val="90000"/>
              </a:lnSpc>
              <a:spcBef>
                <a:spcPts val="0"/>
              </a:spcBef>
              <a:spcAft>
                <a:spcPts val="0"/>
              </a:spcAft>
              <a:buClr>
                <a:schemeClr val="dk1"/>
              </a:buClr>
              <a:buSzPts val="2400"/>
              <a:buFont typeface="Noto Sans Symbols"/>
              <a:buChar char="❖"/>
            </a:pPr>
            <a:r>
              <a:rPr lang="en-US" sz="2400">
                <a:latin typeface="Tahoma"/>
                <a:ea typeface="Tahoma"/>
                <a:cs typeface="Tahoma"/>
                <a:sym typeface="Tahoma"/>
              </a:rPr>
              <a:t> Relational model is based on relations construct.</a:t>
            </a:r>
            <a:endParaRPr/>
          </a:p>
          <a:p>
            <a:pPr indent="-152400" lvl="0" marL="0" rtl="0" algn="l">
              <a:lnSpc>
                <a:spcPct val="90000"/>
              </a:lnSpc>
              <a:spcBef>
                <a:spcPts val="480"/>
              </a:spcBef>
              <a:spcAft>
                <a:spcPts val="0"/>
              </a:spcAft>
              <a:buClr>
                <a:schemeClr val="dk1"/>
              </a:buClr>
              <a:buSzPts val="2400"/>
              <a:buFont typeface="Noto Sans Symbols"/>
              <a:buChar char="❖"/>
            </a:pPr>
            <a:r>
              <a:rPr lang="en-US" sz="2400">
                <a:latin typeface="Tahoma"/>
                <a:ea typeface="Tahoma"/>
                <a:cs typeface="Tahoma"/>
                <a:sym typeface="Tahoma"/>
              </a:rPr>
              <a:t> It is bounded with 12 codd ’s rules.</a:t>
            </a:r>
            <a:endParaRPr/>
          </a:p>
          <a:p>
            <a:pPr indent="-152400" lvl="0" marL="0" rtl="0" algn="l">
              <a:lnSpc>
                <a:spcPct val="90000"/>
              </a:lnSpc>
              <a:spcBef>
                <a:spcPts val="480"/>
              </a:spcBef>
              <a:spcAft>
                <a:spcPts val="0"/>
              </a:spcAft>
              <a:buClr>
                <a:schemeClr val="dk1"/>
              </a:buClr>
              <a:buSzPts val="2400"/>
              <a:buFont typeface="Noto Sans Symbols"/>
              <a:buChar char="❖"/>
            </a:pPr>
            <a:r>
              <a:rPr lang="en-US" sz="2400">
                <a:latin typeface="Tahoma"/>
                <a:ea typeface="Tahoma"/>
                <a:cs typeface="Tahoma"/>
                <a:sym typeface="Tahoma"/>
              </a:rPr>
              <a:t> Every information is stored in the form of columns 	and rows.</a:t>
            </a:r>
            <a:endParaRPr/>
          </a:p>
        </p:txBody>
      </p:sp>
      <p:pic>
        <p:nvPicPr>
          <p:cNvPr id="301" name="Google Shape;301;p28"/>
          <p:cNvPicPr preferRelativeResize="0"/>
          <p:nvPr/>
        </p:nvPicPr>
        <p:blipFill rotWithShape="1">
          <a:blip r:embed="rId3">
            <a:alphaModFix/>
          </a:blip>
          <a:srcRect b="0" l="0" r="0" t="0"/>
          <a:stretch/>
        </p:blipFill>
        <p:spPr>
          <a:xfrm>
            <a:off x="1150938" y="3105150"/>
            <a:ext cx="7308850" cy="3190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9"/>
          <p:cNvSpPr txBox="1"/>
          <p:nvPr>
            <p:ph type="ctrTitle"/>
          </p:nvPr>
        </p:nvSpPr>
        <p:spPr>
          <a:xfrm>
            <a:off x="1577934" y="0"/>
            <a:ext cx="7566066" cy="873090"/>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t/>
            </a:r>
            <a:endParaRPr/>
          </a:p>
        </p:txBody>
      </p:sp>
      <p:pic>
        <p:nvPicPr>
          <p:cNvPr descr="Relational Model of database" id="307" name="Google Shape;307;p29"/>
          <p:cNvPicPr preferRelativeResize="0"/>
          <p:nvPr/>
        </p:nvPicPr>
        <p:blipFill rotWithShape="1">
          <a:blip r:embed="rId3">
            <a:alphaModFix/>
          </a:blip>
          <a:srcRect b="0" l="0" r="0" t="0"/>
          <a:stretch/>
        </p:blipFill>
        <p:spPr>
          <a:xfrm>
            <a:off x="381000" y="1066800"/>
            <a:ext cx="8001000" cy="5181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ctrTitle"/>
          </p:nvPr>
        </p:nvSpPr>
        <p:spPr>
          <a:xfrm>
            <a:off x="1371600" y="73025"/>
            <a:ext cx="7772400" cy="800100"/>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b="1" lang="en-US" sz="3200">
                <a:latin typeface="Tahoma"/>
                <a:ea typeface="Tahoma"/>
                <a:cs typeface="Tahoma"/>
                <a:sym typeface="Tahoma"/>
              </a:rPr>
              <a:t>Use of DBMS</a:t>
            </a:r>
            <a:endParaRPr/>
          </a:p>
        </p:txBody>
      </p:sp>
      <p:sp>
        <p:nvSpPr>
          <p:cNvPr id="97" name="Google Shape;97;p3"/>
          <p:cNvSpPr txBox="1"/>
          <p:nvPr>
            <p:ph idx="1" type="subTitle"/>
          </p:nvPr>
        </p:nvSpPr>
        <p:spPr>
          <a:xfrm>
            <a:off x="957213" y="1238220"/>
            <a:ext cx="5623002" cy="4648200"/>
          </a:xfrm>
          <a:prstGeom prst="rect">
            <a:avLst/>
          </a:prstGeom>
          <a:noFill/>
          <a:ln>
            <a:noFill/>
          </a:ln>
        </p:spPr>
        <p:txBody>
          <a:bodyPr anchorCtr="0" anchor="t" bIns="45700" lIns="91425" spcFirstLastPara="1" rIns="91425" wrap="square" tIns="45700">
            <a:noAutofit/>
          </a:bodyPr>
          <a:lstStyle/>
          <a:p>
            <a:pPr indent="-177800" lvl="0" marL="0" rtl="0" algn="l">
              <a:spcBef>
                <a:spcPts val="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Corporate </a:t>
            </a:r>
            <a:endParaRPr/>
          </a:p>
          <a:p>
            <a:pPr indent="-177800" lvl="0" marL="0" rtl="0" algn="l">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Airlines</a:t>
            </a:r>
            <a:endParaRPr/>
          </a:p>
          <a:p>
            <a:pPr indent="-177800" lvl="0" marL="0" rtl="0" algn="l">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Hotels</a:t>
            </a:r>
            <a:endParaRPr/>
          </a:p>
          <a:p>
            <a:pPr indent="-177800" lvl="0" marL="0" rtl="0" algn="l">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Banks</a:t>
            </a:r>
            <a:endParaRPr/>
          </a:p>
          <a:p>
            <a:pPr indent="-177800" lvl="0" marL="0" rtl="0" algn="l">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Colleges /University</a:t>
            </a:r>
            <a:endParaRPr/>
          </a:p>
          <a:p>
            <a:pPr indent="-177800" lvl="0" marL="0" rtl="0" algn="l">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Railway reservation</a:t>
            </a:r>
            <a:endParaRPr/>
          </a:p>
          <a:p>
            <a:pPr indent="-177800" lvl="0" marL="0" rtl="0" algn="l">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Telecommunication Industry</a:t>
            </a:r>
            <a:endParaRPr/>
          </a:p>
          <a:p>
            <a:pPr indent="-177800" lvl="0" marL="0" rtl="0" algn="l">
              <a:spcBef>
                <a:spcPts val="560"/>
              </a:spcBef>
              <a:spcAft>
                <a:spcPts val="0"/>
              </a:spcAft>
              <a:buClr>
                <a:schemeClr val="dk1"/>
              </a:buClr>
              <a:buSzPts val="2800"/>
              <a:buFont typeface="Noto Sans Symbols"/>
              <a:buChar char="❖"/>
            </a:pPr>
            <a:r>
              <a:rPr lang="en-US"/>
              <a:t>Data mining</a:t>
            </a:r>
            <a:endParaRPr/>
          </a:p>
          <a:p>
            <a:pPr indent="-177800" lvl="0" marL="0" rtl="0" algn="l">
              <a:spcBef>
                <a:spcPts val="560"/>
              </a:spcBef>
              <a:spcAft>
                <a:spcPts val="0"/>
              </a:spcAft>
              <a:buClr>
                <a:schemeClr val="dk1"/>
              </a:buClr>
              <a:buSzPts val="2800"/>
              <a:buFont typeface="Noto Sans Symbols"/>
              <a:buChar char="❖"/>
            </a:pPr>
            <a:r>
              <a:rPr lang="en-US"/>
              <a:t>Libraries</a:t>
            </a:r>
            <a:endParaRPr/>
          </a:p>
          <a:p>
            <a:pPr indent="0" lvl="0" marL="0" rtl="0" algn="l">
              <a:spcBef>
                <a:spcPts val="560"/>
              </a:spcBef>
              <a:spcAft>
                <a:spcPts val="0"/>
              </a:spcAft>
              <a:buClr>
                <a:schemeClr val="dk1"/>
              </a:buClr>
              <a:buSzPts val="2800"/>
              <a:buFont typeface="Noto Sans Symbols"/>
              <a:buNone/>
            </a:pPr>
            <a:r>
              <a:t/>
            </a:r>
            <a:endParaRPr>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0"/>
          <p:cNvSpPr txBox="1"/>
          <p:nvPr>
            <p:ph type="ctrTitle"/>
          </p:nvPr>
        </p:nvSpPr>
        <p:spPr>
          <a:xfrm>
            <a:off x="1371600" y="0"/>
            <a:ext cx="7772400" cy="800100"/>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lang="en-US">
                <a:latin typeface="Tahoma"/>
                <a:ea typeface="Tahoma"/>
                <a:cs typeface="Tahoma"/>
                <a:sym typeface="Tahoma"/>
              </a:rPr>
              <a:t>Relational Data Model</a:t>
            </a:r>
            <a:endParaRPr/>
          </a:p>
        </p:txBody>
      </p:sp>
      <p:sp>
        <p:nvSpPr>
          <p:cNvPr id="313" name="Google Shape;313;p30"/>
          <p:cNvSpPr txBox="1"/>
          <p:nvPr>
            <p:ph idx="1" type="subTitle"/>
          </p:nvPr>
        </p:nvSpPr>
        <p:spPr>
          <a:xfrm>
            <a:off x="628650" y="1019175"/>
            <a:ext cx="7772400" cy="646113"/>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800"/>
              <a:buFont typeface="Tahoma"/>
              <a:buNone/>
            </a:pPr>
            <a:r>
              <a:rPr lang="en-US">
                <a:latin typeface="Tahoma"/>
                <a:ea typeface="Tahoma"/>
                <a:cs typeface="Tahoma"/>
                <a:sym typeface="Tahoma"/>
              </a:rPr>
              <a:t>Example of tabular data in the relational model</a:t>
            </a:r>
            <a:endParaRPr/>
          </a:p>
        </p:txBody>
      </p:sp>
      <p:sp>
        <p:nvSpPr>
          <p:cNvPr id="314" name="Google Shape;314;p30"/>
          <p:cNvSpPr/>
          <p:nvPr/>
        </p:nvSpPr>
        <p:spPr>
          <a:xfrm>
            <a:off x="903288" y="2814638"/>
            <a:ext cx="7515225" cy="555625"/>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2"/>
              </a:solidFill>
              <a:latin typeface="Helvetica Neue"/>
              <a:ea typeface="Helvetica Neue"/>
              <a:cs typeface="Helvetica Neue"/>
              <a:sym typeface="Helvetica Neue"/>
            </a:endParaRPr>
          </a:p>
        </p:txBody>
      </p:sp>
      <p:sp>
        <p:nvSpPr>
          <p:cNvPr id="315" name="Google Shape;315;p30"/>
          <p:cNvSpPr/>
          <p:nvPr/>
        </p:nvSpPr>
        <p:spPr>
          <a:xfrm>
            <a:off x="895350" y="3433763"/>
            <a:ext cx="7515225" cy="2516187"/>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16" name="Google Shape;316;p30"/>
          <p:cNvSpPr txBox="1"/>
          <p:nvPr/>
        </p:nvSpPr>
        <p:spPr>
          <a:xfrm>
            <a:off x="2609850" y="2838450"/>
            <a:ext cx="1084263" cy="581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a:solidFill>
                  <a:schemeClr val="dk1"/>
                </a:solidFill>
                <a:latin typeface="Helvetica Neue"/>
                <a:ea typeface="Helvetica Neue"/>
                <a:cs typeface="Helvetica Neue"/>
                <a:sym typeface="Helvetica Neue"/>
              </a:rPr>
              <a:t>customer-</a:t>
            </a:r>
            <a:endParaRPr/>
          </a:p>
          <a:p>
            <a:pPr indent="0" lvl="0" marL="0" marR="0" rtl="0" algn="l">
              <a:spcBef>
                <a:spcPts val="0"/>
              </a:spcBef>
              <a:spcAft>
                <a:spcPts val="0"/>
              </a:spcAft>
              <a:buNone/>
            </a:pPr>
            <a:r>
              <a:rPr i="1" lang="en-US" sz="1600">
                <a:solidFill>
                  <a:schemeClr val="dk1"/>
                </a:solidFill>
                <a:latin typeface="Helvetica Neue"/>
                <a:ea typeface="Helvetica Neue"/>
                <a:cs typeface="Helvetica Neue"/>
                <a:sym typeface="Helvetica Neue"/>
              </a:rPr>
              <a:t>name</a:t>
            </a:r>
            <a:endParaRPr/>
          </a:p>
        </p:txBody>
      </p:sp>
      <p:sp>
        <p:nvSpPr>
          <p:cNvPr id="317" name="Google Shape;317;p30"/>
          <p:cNvSpPr txBox="1"/>
          <p:nvPr/>
        </p:nvSpPr>
        <p:spPr>
          <a:xfrm>
            <a:off x="914400" y="2935288"/>
            <a:ext cx="1285875"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a:solidFill>
                  <a:schemeClr val="dk1"/>
                </a:solidFill>
                <a:latin typeface="Helvetica Neue"/>
                <a:ea typeface="Helvetica Neue"/>
                <a:cs typeface="Helvetica Neue"/>
                <a:sym typeface="Helvetica Neue"/>
              </a:rPr>
              <a:t>Customer-id</a:t>
            </a:r>
            <a:endParaRPr sz="1800">
              <a:solidFill>
                <a:schemeClr val="dk1"/>
              </a:solidFill>
              <a:latin typeface="Helvetica Neue"/>
              <a:ea typeface="Helvetica Neue"/>
              <a:cs typeface="Helvetica Neue"/>
              <a:sym typeface="Helvetica Neue"/>
            </a:endParaRPr>
          </a:p>
        </p:txBody>
      </p:sp>
      <p:sp>
        <p:nvSpPr>
          <p:cNvPr id="318" name="Google Shape;318;p30"/>
          <p:cNvSpPr txBox="1"/>
          <p:nvPr/>
        </p:nvSpPr>
        <p:spPr>
          <a:xfrm>
            <a:off x="4251325" y="2801938"/>
            <a:ext cx="1084263" cy="581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a:solidFill>
                  <a:schemeClr val="dk1"/>
                </a:solidFill>
                <a:latin typeface="Helvetica Neue"/>
                <a:ea typeface="Helvetica Neue"/>
                <a:cs typeface="Helvetica Neue"/>
                <a:sym typeface="Helvetica Neue"/>
              </a:rPr>
              <a:t>customer-</a:t>
            </a:r>
            <a:endParaRPr/>
          </a:p>
          <a:p>
            <a:pPr indent="0" lvl="0" marL="0" marR="0" rtl="0" algn="l">
              <a:spcBef>
                <a:spcPts val="0"/>
              </a:spcBef>
              <a:spcAft>
                <a:spcPts val="0"/>
              </a:spcAft>
              <a:buNone/>
            </a:pPr>
            <a:r>
              <a:rPr i="1" lang="en-US" sz="1600">
                <a:solidFill>
                  <a:schemeClr val="dk1"/>
                </a:solidFill>
                <a:latin typeface="Helvetica Neue"/>
                <a:ea typeface="Helvetica Neue"/>
                <a:cs typeface="Helvetica Neue"/>
                <a:sym typeface="Helvetica Neue"/>
              </a:rPr>
              <a:t>street</a:t>
            </a:r>
            <a:endParaRPr/>
          </a:p>
        </p:txBody>
      </p:sp>
      <p:sp>
        <p:nvSpPr>
          <p:cNvPr id="319" name="Google Shape;319;p30"/>
          <p:cNvSpPr txBox="1"/>
          <p:nvPr/>
        </p:nvSpPr>
        <p:spPr>
          <a:xfrm>
            <a:off x="5692775" y="2801938"/>
            <a:ext cx="1084263" cy="581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a:solidFill>
                  <a:schemeClr val="dk1"/>
                </a:solidFill>
                <a:latin typeface="Helvetica Neue"/>
                <a:ea typeface="Helvetica Neue"/>
                <a:cs typeface="Helvetica Neue"/>
                <a:sym typeface="Helvetica Neue"/>
              </a:rPr>
              <a:t>customer-</a:t>
            </a:r>
            <a:endParaRPr/>
          </a:p>
          <a:p>
            <a:pPr indent="0" lvl="0" marL="0" marR="0" rtl="0" algn="l">
              <a:spcBef>
                <a:spcPts val="0"/>
              </a:spcBef>
              <a:spcAft>
                <a:spcPts val="0"/>
              </a:spcAft>
              <a:buNone/>
            </a:pPr>
            <a:r>
              <a:rPr i="1" lang="en-US" sz="1600">
                <a:solidFill>
                  <a:schemeClr val="dk1"/>
                </a:solidFill>
                <a:latin typeface="Helvetica Neue"/>
                <a:ea typeface="Helvetica Neue"/>
                <a:cs typeface="Helvetica Neue"/>
                <a:sym typeface="Helvetica Neue"/>
              </a:rPr>
              <a:t>city</a:t>
            </a:r>
            <a:endParaRPr/>
          </a:p>
        </p:txBody>
      </p:sp>
      <p:sp>
        <p:nvSpPr>
          <p:cNvPr id="320" name="Google Shape;320;p30"/>
          <p:cNvSpPr txBox="1"/>
          <p:nvPr/>
        </p:nvSpPr>
        <p:spPr>
          <a:xfrm>
            <a:off x="7197725" y="2806700"/>
            <a:ext cx="963613" cy="581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a:solidFill>
                  <a:schemeClr val="dk1"/>
                </a:solidFill>
                <a:latin typeface="Helvetica Neue"/>
                <a:ea typeface="Helvetica Neue"/>
                <a:cs typeface="Helvetica Neue"/>
                <a:sym typeface="Helvetica Neue"/>
              </a:rPr>
              <a:t>account-</a:t>
            </a:r>
            <a:endParaRPr/>
          </a:p>
          <a:p>
            <a:pPr indent="0" lvl="0" marL="0" marR="0" rtl="0" algn="l">
              <a:spcBef>
                <a:spcPts val="0"/>
              </a:spcBef>
              <a:spcAft>
                <a:spcPts val="0"/>
              </a:spcAft>
              <a:buNone/>
            </a:pPr>
            <a:r>
              <a:rPr i="1" lang="en-US" sz="1600">
                <a:solidFill>
                  <a:schemeClr val="dk1"/>
                </a:solidFill>
                <a:latin typeface="Helvetica Neue"/>
                <a:ea typeface="Helvetica Neue"/>
                <a:cs typeface="Helvetica Neue"/>
                <a:sym typeface="Helvetica Neue"/>
              </a:rPr>
              <a:t>number</a:t>
            </a:r>
            <a:endParaRPr/>
          </a:p>
        </p:txBody>
      </p:sp>
      <p:cxnSp>
        <p:nvCxnSpPr>
          <p:cNvPr id="321" name="Google Shape;321;p30"/>
          <p:cNvCxnSpPr/>
          <p:nvPr/>
        </p:nvCxnSpPr>
        <p:spPr>
          <a:xfrm>
            <a:off x="2312988" y="2825750"/>
            <a:ext cx="0" cy="525463"/>
          </a:xfrm>
          <a:prstGeom prst="straightConnector1">
            <a:avLst/>
          </a:prstGeom>
          <a:noFill/>
          <a:ln cap="flat" cmpd="sng" w="9525">
            <a:solidFill>
              <a:schemeClr val="dk2"/>
            </a:solidFill>
            <a:prstDash val="solid"/>
            <a:round/>
            <a:headEnd len="med" w="med" type="none"/>
            <a:tailEnd len="med" w="med" type="none"/>
          </a:ln>
        </p:spPr>
      </p:cxnSp>
      <p:cxnSp>
        <p:nvCxnSpPr>
          <p:cNvPr id="322" name="Google Shape;322;p30"/>
          <p:cNvCxnSpPr/>
          <p:nvPr/>
        </p:nvCxnSpPr>
        <p:spPr>
          <a:xfrm>
            <a:off x="4011613" y="2824163"/>
            <a:ext cx="0" cy="544512"/>
          </a:xfrm>
          <a:prstGeom prst="straightConnector1">
            <a:avLst/>
          </a:prstGeom>
          <a:noFill/>
          <a:ln cap="flat" cmpd="sng" w="9525">
            <a:solidFill>
              <a:schemeClr val="dk2"/>
            </a:solidFill>
            <a:prstDash val="solid"/>
            <a:round/>
            <a:headEnd len="med" w="med" type="none"/>
            <a:tailEnd len="med" w="med" type="none"/>
          </a:ln>
        </p:spPr>
      </p:cxnSp>
      <p:cxnSp>
        <p:nvCxnSpPr>
          <p:cNvPr id="323" name="Google Shape;323;p30"/>
          <p:cNvCxnSpPr/>
          <p:nvPr/>
        </p:nvCxnSpPr>
        <p:spPr>
          <a:xfrm>
            <a:off x="6927850" y="2822575"/>
            <a:ext cx="0" cy="536575"/>
          </a:xfrm>
          <a:prstGeom prst="straightConnector1">
            <a:avLst/>
          </a:prstGeom>
          <a:noFill/>
          <a:ln cap="flat" cmpd="sng" w="9525">
            <a:solidFill>
              <a:schemeClr val="dk2"/>
            </a:solidFill>
            <a:prstDash val="solid"/>
            <a:round/>
            <a:headEnd len="med" w="med" type="none"/>
            <a:tailEnd len="med" w="med" type="none"/>
          </a:ln>
        </p:spPr>
      </p:cxnSp>
      <p:sp>
        <p:nvSpPr>
          <p:cNvPr id="324" name="Google Shape;324;p30"/>
          <p:cNvSpPr txBox="1"/>
          <p:nvPr/>
        </p:nvSpPr>
        <p:spPr>
          <a:xfrm>
            <a:off x="2647950" y="3500438"/>
            <a:ext cx="950913" cy="2292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Johnson</a:t>
            </a:r>
            <a:endParaRPr/>
          </a:p>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Smith</a:t>
            </a:r>
            <a:endParaRPr/>
          </a:p>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Johnson</a:t>
            </a:r>
            <a:endParaRPr/>
          </a:p>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Jones</a:t>
            </a:r>
            <a:endParaRPr/>
          </a:p>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Smith</a:t>
            </a:r>
            <a:endParaRPr/>
          </a:p>
        </p:txBody>
      </p:sp>
      <p:cxnSp>
        <p:nvCxnSpPr>
          <p:cNvPr id="325" name="Google Shape;325;p30"/>
          <p:cNvCxnSpPr/>
          <p:nvPr/>
        </p:nvCxnSpPr>
        <p:spPr>
          <a:xfrm>
            <a:off x="2317750" y="3438525"/>
            <a:ext cx="0" cy="2498725"/>
          </a:xfrm>
          <a:prstGeom prst="straightConnector1">
            <a:avLst/>
          </a:prstGeom>
          <a:noFill/>
          <a:ln cap="flat" cmpd="sng" w="9525">
            <a:solidFill>
              <a:schemeClr val="dk2"/>
            </a:solidFill>
            <a:prstDash val="solid"/>
            <a:round/>
            <a:headEnd len="med" w="med" type="none"/>
            <a:tailEnd len="med" w="med" type="none"/>
          </a:ln>
        </p:spPr>
      </p:cxnSp>
      <p:cxnSp>
        <p:nvCxnSpPr>
          <p:cNvPr id="326" name="Google Shape;326;p30"/>
          <p:cNvCxnSpPr/>
          <p:nvPr/>
        </p:nvCxnSpPr>
        <p:spPr>
          <a:xfrm>
            <a:off x="3994150" y="3432175"/>
            <a:ext cx="0" cy="2495550"/>
          </a:xfrm>
          <a:prstGeom prst="straightConnector1">
            <a:avLst/>
          </a:prstGeom>
          <a:noFill/>
          <a:ln cap="flat" cmpd="sng" w="9525">
            <a:solidFill>
              <a:schemeClr val="dk2"/>
            </a:solidFill>
            <a:prstDash val="solid"/>
            <a:round/>
            <a:headEnd len="med" w="med" type="none"/>
            <a:tailEnd len="med" w="med" type="none"/>
          </a:ln>
        </p:spPr>
      </p:cxnSp>
      <p:cxnSp>
        <p:nvCxnSpPr>
          <p:cNvPr id="327" name="Google Shape;327;p30"/>
          <p:cNvCxnSpPr/>
          <p:nvPr/>
        </p:nvCxnSpPr>
        <p:spPr>
          <a:xfrm>
            <a:off x="5480050" y="3448050"/>
            <a:ext cx="0" cy="2481263"/>
          </a:xfrm>
          <a:prstGeom prst="straightConnector1">
            <a:avLst/>
          </a:prstGeom>
          <a:noFill/>
          <a:ln cap="flat" cmpd="sng" w="9525">
            <a:solidFill>
              <a:schemeClr val="dk2"/>
            </a:solidFill>
            <a:prstDash val="solid"/>
            <a:round/>
            <a:headEnd len="med" w="med" type="none"/>
            <a:tailEnd len="med" w="med" type="none"/>
          </a:ln>
        </p:spPr>
      </p:cxnSp>
      <p:cxnSp>
        <p:nvCxnSpPr>
          <p:cNvPr id="328" name="Google Shape;328;p30"/>
          <p:cNvCxnSpPr/>
          <p:nvPr/>
        </p:nvCxnSpPr>
        <p:spPr>
          <a:xfrm>
            <a:off x="6934200" y="3446463"/>
            <a:ext cx="0" cy="2497137"/>
          </a:xfrm>
          <a:prstGeom prst="straightConnector1">
            <a:avLst/>
          </a:prstGeom>
          <a:noFill/>
          <a:ln cap="flat" cmpd="sng" w="9525">
            <a:solidFill>
              <a:schemeClr val="dk2"/>
            </a:solidFill>
            <a:prstDash val="solid"/>
            <a:round/>
            <a:headEnd len="med" w="med" type="none"/>
            <a:tailEnd len="med" w="med" type="none"/>
          </a:ln>
        </p:spPr>
      </p:cxnSp>
      <p:sp>
        <p:nvSpPr>
          <p:cNvPr id="329" name="Google Shape;329;p30"/>
          <p:cNvSpPr txBox="1"/>
          <p:nvPr/>
        </p:nvSpPr>
        <p:spPr>
          <a:xfrm>
            <a:off x="914400" y="3508375"/>
            <a:ext cx="1335088" cy="2292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192-83-7465</a:t>
            </a:r>
            <a:endParaRPr/>
          </a:p>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019-28-3746</a:t>
            </a:r>
            <a:endParaRPr/>
          </a:p>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192-83-7465</a:t>
            </a:r>
            <a:endParaRPr/>
          </a:p>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321-12-3123</a:t>
            </a:r>
            <a:endParaRPr/>
          </a:p>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019-28-3746</a:t>
            </a:r>
            <a:endParaRPr/>
          </a:p>
        </p:txBody>
      </p:sp>
      <p:sp>
        <p:nvSpPr>
          <p:cNvPr id="330" name="Google Shape;330;p30"/>
          <p:cNvSpPr txBox="1"/>
          <p:nvPr/>
        </p:nvSpPr>
        <p:spPr>
          <a:xfrm>
            <a:off x="4371975" y="3603625"/>
            <a:ext cx="681038" cy="2292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Alma</a:t>
            </a:r>
            <a:endParaRPr/>
          </a:p>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North</a:t>
            </a:r>
            <a:endParaRPr/>
          </a:p>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Alma</a:t>
            </a:r>
            <a:endParaRPr/>
          </a:p>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Main</a:t>
            </a:r>
            <a:endParaRPr/>
          </a:p>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North</a:t>
            </a:r>
            <a:endParaRPr/>
          </a:p>
        </p:txBody>
      </p:sp>
      <p:sp>
        <p:nvSpPr>
          <p:cNvPr id="331" name="Google Shape;331;p30"/>
          <p:cNvSpPr txBox="1"/>
          <p:nvPr/>
        </p:nvSpPr>
        <p:spPr>
          <a:xfrm>
            <a:off x="5680075" y="3609975"/>
            <a:ext cx="995363" cy="2292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Palo Alto</a:t>
            </a:r>
            <a:endParaRPr/>
          </a:p>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Rye</a:t>
            </a:r>
            <a:endParaRPr/>
          </a:p>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Palo Alto</a:t>
            </a:r>
            <a:endParaRPr/>
          </a:p>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Harrison</a:t>
            </a:r>
            <a:endParaRPr/>
          </a:p>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Rye</a:t>
            </a:r>
            <a:endParaRPr/>
          </a:p>
        </p:txBody>
      </p:sp>
      <p:sp>
        <p:nvSpPr>
          <p:cNvPr id="332" name="Google Shape;332;p30"/>
          <p:cNvSpPr txBox="1"/>
          <p:nvPr/>
        </p:nvSpPr>
        <p:spPr>
          <a:xfrm>
            <a:off x="7261225" y="3603625"/>
            <a:ext cx="725488" cy="2292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A-101</a:t>
            </a:r>
            <a:endParaRPr/>
          </a:p>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A-215</a:t>
            </a:r>
            <a:endParaRPr/>
          </a:p>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A-201</a:t>
            </a:r>
            <a:endParaRPr/>
          </a:p>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A-217</a:t>
            </a:r>
            <a:endParaRPr/>
          </a:p>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A-201</a:t>
            </a:r>
            <a:endParaRPr/>
          </a:p>
        </p:txBody>
      </p:sp>
      <p:cxnSp>
        <p:nvCxnSpPr>
          <p:cNvPr id="333" name="Google Shape;333;p30"/>
          <p:cNvCxnSpPr/>
          <p:nvPr/>
        </p:nvCxnSpPr>
        <p:spPr>
          <a:xfrm>
            <a:off x="5505450" y="2814638"/>
            <a:ext cx="0" cy="544512"/>
          </a:xfrm>
          <a:prstGeom prst="straightConnector1">
            <a:avLst/>
          </a:prstGeom>
          <a:noFill/>
          <a:ln cap="flat" cmpd="sng" w="9525">
            <a:solidFill>
              <a:schemeClr val="dk2"/>
            </a:solidFill>
            <a:prstDash val="solid"/>
            <a:round/>
            <a:headEnd len="med" w="med" type="none"/>
            <a:tailEnd len="med" w="med" type="none"/>
          </a:ln>
        </p:spPr>
      </p:cxnSp>
      <p:cxnSp>
        <p:nvCxnSpPr>
          <p:cNvPr id="334" name="Google Shape;334;p30"/>
          <p:cNvCxnSpPr/>
          <p:nvPr/>
        </p:nvCxnSpPr>
        <p:spPr>
          <a:xfrm flipH="1">
            <a:off x="7154863" y="2154238"/>
            <a:ext cx="857250" cy="638175"/>
          </a:xfrm>
          <a:prstGeom prst="straightConnector1">
            <a:avLst/>
          </a:prstGeom>
          <a:noFill/>
          <a:ln cap="flat" cmpd="sng" w="9525">
            <a:solidFill>
              <a:schemeClr val="dk1"/>
            </a:solidFill>
            <a:prstDash val="solid"/>
            <a:round/>
            <a:headEnd len="med" w="med" type="none"/>
            <a:tailEnd len="med" w="med" type="triangle"/>
          </a:ln>
        </p:spPr>
      </p:cxnSp>
      <p:sp>
        <p:nvSpPr>
          <p:cNvPr id="335" name="Google Shape;335;p30"/>
          <p:cNvSpPr txBox="1"/>
          <p:nvPr/>
        </p:nvSpPr>
        <p:spPr>
          <a:xfrm>
            <a:off x="7596188" y="1844675"/>
            <a:ext cx="1042987"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Attributes</a:t>
            </a:r>
            <a:endParaRPr/>
          </a:p>
        </p:txBody>
      </p:sp>
      <p:cxnSp>
        <p:nvCxnSpPr>
          <p:cNvPr id="336" name="Google Shape;336;p30"/>
          <p:cNvCxnSpPr/>
          <p:nvPr/>
        </p:nvCxnSpPr>
        <p:spPr>
          <a:xfrm flipH="1">
            <a:off x="6270625" y="2182813"/>
            <a:ext cx="1509713" cy="623887"/>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1"/>
          <p:cNvSpPr txBox="1"/>
          <p:nvPr>
            <p:ph idx="12" type="sldNum"/>
          </p:nvPr>
        </p:nvSpPr>
        <p:spPr>
          <a:xfrm>
            <a:off x="7010400" y="6337300"/>
            <a:ext cx="1905000" cy="355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Times New Roman"/>
                <a:ea typeface="Times New Roman"/>
                <a:cs typeface="Times New Roman"/>
                <a:sym typeface="Times New Roman"/>
              </a:rPr>
              <a:t>‹#›</a:t>
            </a:fld>
            <a:endParaRPr sz="2400">
              <a:solidFill>
                <a:schemeClr val="dk1"/>
              </a:solidFill>
              <a:latin typeface="Times New Roman"/>
              <a:ea typeface="Times New Roman"/>
              <a:cs typeface="Times New Roman"/>
              <a:sym typeface="Times New Roman"/>
            </a:endParaRPr>
          </a:p>
        </p:txBody>
      </p:sp>
      <p:sp>
        <p:nvSpPr>
          <p:cNvPr id="342" name="Google Shape;342;p31"/>
          <p:cNvSpPr txBox="1"/>
          <p:nvPr>
            <p:ph type="title"/>
          </p:nvPr>
        </p:nvSpPr>
        <p:spPr>
          <a:xfrm>
            <a:off x="1650960" y="0"/>
            <a:ext cx="7048500" cy="431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a:solidFill>
                  <a:srgbClr val="FFFF00"/>
                </a:solidFill>
                <a:latin typeface="Times New Roman"/>
                <a:ea typeface="Times New Roman"/>
                <a:cs typeface="Times New Roman"/>
                <a:sym typeface="Times New Roman"/>
              </a:rPr>
              <a:t>Sample Relational Database</a:t>
            </a:r>
            <a:endParaRPr/>
          </a:p>
        </p:txBody>
      </p:sp>
      <p:pic>
        <p:nvPicPr>
          <p:cNvPr id="343" name="Google Shape;343;p31"/>
          <p:cNvPicPr preferRelativeResize="0"/>
          <p:nvPr/>
        </p:nvPicPr>
        <p:blipFill rotWithShape="1">
          <a:blip r:embed="rId3">
            <a:alphaModFix/>
          </a:blip>
          <a:srcRect b="69565" l="21919" r="21834" t="1445"/>
          <a:stretch/>
        </p:blipFill>
        <p:spPr>
          <a:xfrm>
            <a:off x="1163638" y="1449388"/>
            <a:ext cx="6310312" cy="2506662"/>
          </a:xfrm>
          <a:prstGeom prst="rect">
            <a:avLst/>
          </a:prstGeom>
          <a:noFill/>
          <a:ln>
            <a:noFill/>
          </a:ln>
        </p:spPr>
      </p:pic>
      <p:pic>
        <p:nvPicPr>
          <p:cNvPr id="344" name="Google Shape;344;p31"/>
          <p:cNvPicPr preferRelativeResize="0"/>
          <p:nvPr/>
        </p:nvPicPr>
        <p:blipFill rotWithShape="1">
          <a:blip r:embed="rId3">
            <a:alphaModFix/>
          </a:blip>
          <a:srcRect b="4889" l="35504" r="35338" t="62453"/>
          <a:stretch/>
        </p:blipFill>
        <p:spPr>
          <a:xfrm>
            <a:off x="5384800" y="3757613"/>
            <a:ext cx="3225800" cy="2566987"/>
          </a:xfrm>
          <a:prstGeom prst="rect">
            <a:avLst/>
          </a:prstGeom>
          <a:noFill/>
          <a:ln>
            <a:noFill/>
          </a:ln>
        </p:spPr>
      </p:pic>
      <p:pic>
        <p:nvPicPr>
          <p:cNvPr id="345" name="Google Shape;345;p31"/>
          <p:cNvPicPr preferRelativeResize="0"/>
          <p:nvPr/>
        </p:nvPicPr>
        <p:blipFill rotWithShape="1">
          <a:blip r:embed="rId3">
            <a:alphaModFix/>
          </a:blip>
          <a:srcRect b="39005" l="37921" r="37004" t="31004"/>
          <a:stretch/>
        </p:blipFill>
        <p:spPr>
          <a:xfrm>
            <a:off x="568325" y="3711575"/>
            <a:ext cx="2679700" cy="2601913"/>
          </a:xfrm>
          <a:prstGeom prst="rect">
            <a:avLst/>
          </a:prstGeom>
          <a:noFill/>
          <a:ln>
            <a:noFill/>
          </a:ln>
        </p:spPr>
      </p:pic>
    </p:spTree>
  </p:cSld>
  <p:clrMapOvr>
    <a:masterClrMapping/>
  </p:clrMapOvr>
  <p:transition>
    <p:push/>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2"/>
          <p:cNvSpPr txBox="1"/>
          <p:nvPr>
            <p:ph type="ctrTitle"/>
          </p:nvPr>
        </p:nvSpPr>
        <p:spPr>
          <a:xfrm>
            <a:off x="1577975" y="0"/>
            <a:ext cx="6827838" cy="800100"/>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b="1" lang="en-US" sz="3800"/>
              <a:t>Instance</a:t>
            </a:r>
            <a:endParaRPr/>
          </a:p>
        </p:txBody>
      </p:sp>
      <p:sp>
        <p:nvSpPr>
          <p:cNvPr id="351" name="Google Shape;351;p32"/>
          <p:cNvSpPr txBox="1"/>
          <p:nvPr>
            <p:ph idx="1" type="subTitle"/>
          </p:nvPr>
        </p:nvSpPr>
        <p:spPr>
          <a:xfrm>
            <a:off x="446088" y="1055688"/>
            <a:ext cx="8507412" cy="52212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t/>
            </a:r>
            <a:endParaRPr sz="3000">
              <a:latin typeface="Times New Roman"/>
              <a:ea typeface="Times New Roman"/>
              <a:cs typeface="Times New Roman"/>
              <a:sym typeface="Times New Roman"/>
            </a:endParaRPr>
          </a:p>
          <a:p>
            <a:pPr indent="0" lvl="0" marL="0" rtl="0" algn="l">
              <a:spcBef>
                <a:spcPts val="600"/>
              </a:spcBef>
              <a:spcAft>
                <a:spcPts val="0"/>
              </a:spcAft>
              <a:buClr>
                <a:schemeClr val="dk1"/>
              </a:buClr>
              <a:buSzPts val="3000"/>
              <a:buFont typeface="Times New Roman"/>
              <a:buNone/>
            </a:pPr>
            <a:r>
              <a:rPr lang="en-US" sz="3000">
                <a:latin typeface="Times New Roman"/>
                <a:ea typeface="Times New Roman"/>
                <a:cs typeface="Times New Roman"/>
                <a:sym typeface="Times New Roman"/>
              </a:rPr>
              <a:t>The collection of information stored in the database at a particular moment is called an instance of the database.</a:t>
            </a:r>
            <a:endParaRPr/>
          </a:p>
          <a:p>
            <a:pPr indent="0" lvl="0" marL="0" rtl="0" algn="l">
              <a:spcBef>
                <a:spcPts val="720"/>
              </a:spcBef>
              <a:spcAft>
                <a:spcPts val="0"/>
              </a:spcAft>
              <a:buClr>
                <a:schemeClr val="dk1"/>
              </a:buClr>
              <a:buSzPts val="3600"/>
              <a:buFont typeface="Arial"/>
              <a:buNone/>
            </a:pPr>
            <a:r>
              <a:t/>
            </a:r>
            <a:endParaRPr sz="3600">
              <a:latin typeface="Times New Roman"/>
              <a:ea typeface="Times New Roman"/>
              <a:cs typeface="Times New Roman"/>
              <a:sym typeface="Times New Roman"/>
            </a:endParaRPr>
          </a:p>
          <a:p>
            <a:pPr indent="0" lvl="0" marL="0" rtl="0" algn="l">
              <a:spcBef>
                <a:spcPts val="600"/>
              </a:spcBef>
              <a:spcAft>
                <a:spcPts val="0"/>
              </a:spcAft>
              <a:buClr>
                <a:schemeClr val="dk1"/>
              </a:buClr>
              <a:buSzPts val="3000"/>
              <a:buFont typeface="Times New Roman"/>
              <a:buNone/>
            </a:pPr>
            <a:r>
              <a:rPr lang="en-US" sz="3000">
                <a:latin typeface="Times New Roman"/>
                <a:ea typeface="Times New Roman"/>
                <a:cs typeface="Times New Roman"/>
                <a:sym typeface="Times New Roman"/>
              </a:rPr>
              <a:t>  Ex: Amit, 101 etc.</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3"/>
          <p:cNvSpPr txBox="1"/>
          <p:nvPr>
            <p:ph type="ctrTitle"/>
          </p:nvPr>
        </p:nvSpPr>
        <p:spPr>
          <a:xfrm>
            <a:off x="2271713" y="0"/>
            <a:ext cx="6003925" cy="749300"/>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b="1" lang="en-US"/>
              <a:t>Schema</a:t>
            </a:r>
            <a:endParaRPr/>
          </a:p>
        </p:txBody>
      </p:sp>
      <p:sp>
        <p:nvSpPr>
          <p:cNvPr id="357" name="Google Shape;357;p33"/>
          <p:cNvSpPr txBox="1"/>
          <p:nvPr>
            <p:ph idx="1" type="subTitle"/>
          </p:nvPr>
        </p:nvSpPr>
        <p:spPr>
          <a:xfrm>
            <a:off x="592138" y="1092200"/>
            <a:ext cx="7772400" cy="50498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000"/>
              <a:buFont typeface="Times New Roman"/>
              <a:buNone/>
            </a:pPr>
            <a:r>
              <a:rPr lang="en-US" sz="3000">
                <a:latin typeface="Times New Roman"/>
                <a:ea typeface="Times New Roman"/>
                <a:cs typeface="Times New Roman"/>
                <a:sym typeface="Times New Roman"/>
              </a:rPr>
              <a:t>The overall design of the database is called the database schema.</a:t>
            </a:r>
            <a:endParaRPr/>
          </a:p>
          <a:p>
            <a:pPr indent="0" lvl="0" marL="0" rtl="0" algn="ctr">
              <a:lnSpc>
                <a:spcPct val="90000"/>
              </a:lnSpc>
              <a:spcBef>
                <a:spcPts val="680"/>
              </a:spcBef>
              <a:spcAft>
                <a:spcPts val="0"/>
              </a:spcAft>
              <a:buClr>
                <a:schemeClr val="dk1"/>
              </a:buClr>
              <a:buSzPts val="3400"/>
              <a:buFont typeface="Arial"/>
              <a:buNone/>
            </a:pPr>
            <a:r>
              <a:t/>
            </a:r>
            <a:endParaRPr sz="3400">
              <a:latin typeface="Times New Roman"/>
              <a:ea typeface="Times New Roman"/>
              <a:cs typeface="Times New Roman"/>
              <a:sym typeface="Times New Roman"/>
            </a:endParaRPr>
          </a:p>
          <a:p>
            <a:pPr indent="0" lvl="0" marL="0" rtl="0" algn="l">
              <a:lnSpc>
                <a:spcPct val="90000"/>
              </a:lnSpc>
              <a:spcBef>
                <a:spcPts val="600"/>
              </a:spcBef>
              <a:spcAft>
                <a:spcPts val="0"/>
              </a:spcAft>
              <a:buClr>
                <a:schemeClr val="dk1"/>
              </a:buClr>
              <a:buSzPts val="3000"/>
              <a:buFont typeface="Times New Roman"/>
              <a:buNone/>
            </a:pPr>
            <a:r>
              <a:rPr lang="en-US" sz="3000">
                <a:latin typeface="Times New Roman"/>
                <a:ea typeface="Times New Roman"/>
                <a:cs typeface="Times New Roman"/>
                <a:sym typeface="Times New Roman"/>
              </a:rPr>
              <a:t>A schema is the structure of the table which is decided before storing the data.</a:t>
            </a:r>
            <a:endParaRPr/>
          </a:p>
          <a:p>
            <a:pPr indent="0" lvl="0" marL="0" rtl="0" algn="l">
              <a:lnSpc>
                <a:spcPct val="90000"/>
              </a:lnSpc>
              <a:spcBef>
                <a:spcPts val="0"/>
              </a:spcBef>
              <a:spcAft>
                <a:spcPts val="0"/>
              </a:spcAft>
              <a:buClr>
                <a:schemeClr val="dk1"/>
              </a:buClr>
              <a:buSzPts val="2800"/>
              <a:buFont typeface="Times New Roman"/>
              <a:buNone/>
            </a:pPr>
            <a:r>
              <a:rPr lang="en-US">
                <a:latin typeface="Times New Roman"/>
                <a:ea typeface="Times New Roman"/>
                <a:cs typeface="Times New Roman"/>
                <a:sym typeface="Times New Roman"/>
              </a:rPr>
              <a:t>	</a:t>
            </a:r>
            <a:r>
              <a:rPr lang="en-US" sz="2400">
                <a:latin typeface="Times New Roman"/>
                <a:ea typeface="Times New Roman"/>
                <a:cs typeface="Times New Roman"/>
                <a:sym typeface="Times New Roman"/>
              </a:rPr>
              <a:t>Example: </a:t>
            </a:r>
            <a:endParaRPr/>
          </a:p>
          <a:p>
            <a:pPr indent="0" lvl="0" marL="0" rtl="0" algn="l">
              <a:lnSpc>
                <a:spcPct val="90000"/>
              </a:lnSpc>
              <a:spcBef>
                <a:spcPts val="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Create table student</a:t>
            </a:r>
            <a:endParaRPr/>
          </a:p>
          <a:p>
            <a:pPr indent="0" lvl="0" marL="0" rtl="0" algn="l">
              <a:lnSpc>
                <a:spcPct val="90000"/>
              </a:lnSpc>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 rollno number(5),</a:t>
            </a:r>
            <a:endParaRPr/>
          </a:p>
          <a:p>
            <a:pPr indent="0" lvl="0" marL="0" rtl="0" algn="l">
              <a:lnSpc>
                <a:spcPct val="90000"/>
              </a:lnSpc>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name char(15),</a:t>
            </a:r>
            <a:endParaRPr/>
          </a:p>
          <a:p>
            <a:pPr indent="0" lvl="0" marL="0" rtl="0" algn="l">
              <a:lnSpc>
                <a:spcPct val="90000"/>
              </a:lnSpc>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address varchar2(25));</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4"/>
          <p:cNvSpPr txBox="1"/>
          <p:nvPr>
            <p:ph type="ctrTitle"/>
          </p:nvPr>
        </p:nvSpPr>
        <p:spPr>
          <a:xfrm>
            <a:off x="1577975" y="0"/>
            <a:ext cx="7566025" cy="873125"/>
          </a:xfrm>
          <a:prstGeom prst="rect">
            <a:avLst/>
          </a:prstGeom>
          <a:noFill/>
          <a:ln>
            <a:noFill/>
          </a:ln>
        </p:spPr>
        <p:txBody>
          <a:bodyPr anchorCtr="1" anchor="t" bIns="45700" lIns="91425" spcFirstLastPara="1" rIns="91425" wrap="square" tIns="45700">
            <a:noAutofit/>
          </a:bodyPr>
          <a:lstStyle/>
          <a:p>
            <a:pPr indent="0" lvl="0" marL="0" rtl="0" algn="l">
              <a:spcBef>
                <a:spcPts val="0"/>
              </a:spcBef>
              <a:spcAft>
                <a:spcPts val="0"/>
              </a:spcAft>
              <a:buNone/>
            </a:pPr>
            <a:r>
              <a:rPr b="1" lang="en-US" sz="3400"/>
              <a:t>Tuple </a:t>
            </a:r>
            <a:endParaRPr/>
          </a:p>
        </p:txBody>
      </p:sp>
      <p:sp>
        <p:nvSpPr>
          <p:cNvPr id="363" name="Google Shape;363;p34"/>
          <p:cNvSpPr txBox="1"/>
          <p:nvPr>
            <p:ph idx="1" type="subTitle"/>
          </p:nvPr>
        </p:nvSpPr>
        <p:spPr>
          <a:xfrm>
            <a:off x="684213" y="1484313"/>
            <a:ext cx="7772400" cy="4648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imes New Roman"/>
              <a:buNone/>
            </a:pPr>
            <a:r>
              <a:rPr lang="en-US">
                <a:latin typeface="Times New Roman"/>
                <a:ea typeface="Times New Roman"/>
                <a:cs typeface="Times New Roman"/>
                <a:sym typeface="Times New Roman"/>
              </a:rPr>
              <a:t>A </a:t>
            </a:r>
            <a:r>
              <a:rPr b="1" lang="en-US">
                <a:latin typeface="Times New Roman"/>
                <a:ea typeface="Times New Roman"/>
                <a:cs typeface="Times New Roman"/>
                <a:sym typeface="Times New Roman"/>
              </a:rPr>
              <a:t>tuple</a:t>
            </a:r>
            <a:r>
              <a:rPr lang="en-US">
                <a:latin typeface="Times New Roman"/>
                <a:ea typeface="Times New Roman"/>
                <a:cs typeface="Times New Roman"/>
                <a:sym typeface="Times New Roman"/>
              </a:rPr>
              <a:t> is a related record stored in a row of the table.</a:t>
            </a:r>
            <a:endParaRPr/>
          </a:p>
          <a:p>
            <a:pPr indent="0" lvl="0" marL="0" rtl="0" algn="l">
              <a:spcBef>
                <a:spcPts val="0"/>
              </a:spcBef>
              <a:spcAft>
                <a:spcPts val="0"/>
              </a:spcAft>
              <a:buClr>
                <a:schemeClr val="dk1"/>
              </a:buClr>
              <a:buSzPts val="2800"/>
              <a:buFont typeface="Times New Roman"/>
              <a:buNone/>
            </a:pPr>
            <a:r>
              <a:rPr lang="en-US">
                <a:latin typeface="Times New Roman"/>
                <a:ea typeface="Times New Roman"/>
                <a:cs typeface="Times New Roman"/>
                <a:sym typeface="Times New Roman"/>
              </a:rPr>
              <a:t>		Ex: 101,Alok,MCA,85%</a:t>
            </a:r>
            <a:endParaRPr/>
          </a:p>
          <a:p>
            <a:pPr indent="0" lvl="0" marL="0" rtl="0" algn="l">
              <a:spcBef>
                <a:spcPts val="0"/>
              </a:spcBef>
              <a:spcAft>
                <a:spcPts val="0"/>
              </a:spcAft>
              <a:buClr>
                <a:schemeClr val="dk1"/>
              </a:buClr>
              <a:buSzPts val="2800"/>
              <a:buFont typeface="Arial"/>
              <a:buNone/>
            </a:pPr>
            <a:r>
              <a:t/>
            </a:r>
            <a:endParaRPr>
              <a:latin typeface="Times New Roman"/>
              <a:ea typeface="Times New Roman"/>
              <a:cs typeface="Times New Roman"/>
              <a:sym typeface="Times New Roman"/>
            </a:endParaRPr>
          </a:p>
          <a:p>
            <a:pPr indent="0" lvl="0" marL="0" rtl="0" algn="l">
              <a:spcBef>
                <a:spcPts val="560"/>
              </a:spcBef>
              <a:spcAft>
                <a:spcPts val="0"/>
              </a:spcAft>
              <a:buClr>
                <a:schemeClr val="dk1"/>
              </a:buClr>
              <a:buSzPts val="2800"/>
              <a:buFont typeface="Times New Roman"/>
              <a:buNone/>
            </a:pPr>
            <a:r>
              <a:rPr b="1" lang="en-US">
                <a:latin typeface="Times New Roman"/>
                <a:ea typeface="Times New Roman"/>
                <a:cs typeface="Times New Roman"/>
                <a:sym typeface="Times New Roman"/>
              </a:rPr>
              <a:t>Tuple</a:t>
            </a:r>
            <a:r>
              <a:rPr lang="en-US">
                <a:latin typeface="Times New Roman"/>
                <a:ea typeface="Times New Roman"/>
                <a:cs typeface="Times New Roman"/>
                <a:sym typeface="Times New Roman"/>
              </a:rPr>
              <a:t> :  Record </a:t>
            </a:r>
            <a:endParaRPr/>
          </a:p>
          <a:p>
            <a:pPr indent="0" lvl="0" marL="0" rtl="0" algn="l">
              <a:spcBef>
                <a:spcPts val="600"/>
              </a:spcBef>
              <a:spcAft>
                <a:spcPts val="0"/>
              </a:spcAft>
              <a:buClr>
                <a:schemeClr val="dk1"/>
              </a:buClr>
              <a:buSzPts val="3000"/>
              <a:buFont typeface="Times New Roman"/>
              <a:buNone/>
            </a:pPr>
            <a:r>
              <a:rPr b="1" lang="en-US" sz="3000">
                <a:latin typeface="Times New Roman"/>
                <a:ea typeface="Times New Roman"/>
                <a:cs typeface="Times New Roman"/>
                <a:sym typeface="Times New Roman"/>
              </a:rPr>
              <a:t>Attributes: </a:t>
            </a:r>
            <a:r>
              <a:rPr lang="en-US" sz="3000">
                <a:latin typeface="Times New Roman"/>
                <a:ea typeface="Times New Roman"/>
                <a:cs typeface="Times New Roman"/>
                <a:sym typeface="Times New Roman"/>
              </a:rPr>
              <a:t>columns</a:t>
            </a:r>
            <a:endParaRPr/>
          </a:p>
          <a:p>
            <a:pPr indent="0" lvl="0" marL="0" rtl="0" algn="l">
              <a:spcBef>
                <a:spcPts val="600"/>
              </a:spcBef>
              <a:spcAft>
                <a:spcPts val="0"/>
              </a:spcAft>
              <a:buClr>
                <a:schemeClr val="dk1"/>
              </a:buClr>
              <a:buSzPts val="3000"/>
              <a:buFont typeface="Times New Roman"/>
              <a:buNone/>
            </a:pPr>
            <a:r>
              <a:rPr b="1" lang="en-US" sz="3000">
                <a:latin typeface="Times New Roman"/>
                <a:ea typeface="Times New Roman"/>
                <a:cs typeface="Times New Roman"/>
                <a:sym typeface="Times New Roman"/>
              </a:rPr>
              <a:t>Entity </a:t>
            </a:r>
            <a:r>
              <a:rPr lang="en-US" sz="3000">
                <a:latin typeface="Times New Roman"/>
                <a:ea typeface="Times New Roman"/>
                <a:cs typeface="Times New Roman"/>
                <a:sym typeface="Times New Roman"/>
              </a:rPr>
              <a:t>: Tables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5"/>
          <p:cNvSpPr txBox="1"/>
          <p:nvPr>
            <p:ph type="ctrTitle"/>
          </p:nvPr>
        </p:nvSpPr>
        <p:spPr>
          <a:xfrm>
            <a:off x="1577934" y="0"/>
            <a:ext cx="7566066" cy="873090"/>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lang="en-US"/>
              <a:t>Semi-Structured Data Model</a:t>
            </a:r>
            <a:endParaRPr/>
          </a:p>
        </p:txBody>
      </p:sp>
      <p:sp>
        <p:nvSpPr>
          <p:cNvPr id="369" name="Google Shape;369;p35"/>
          <p:cNvSpPr txBox="1"/>
          <p:nvPr>
            <p:ph idx="1" type="subTitle"/>
          </p:nvPr>
        </p:nvSpPr>
        <p:spPr>
          <a:xfrm>
            <a:off x="373005" y="1092167"/>
            <a:ext cx="8471016" cy="4491099"/>
          </a:xfrm>
          <a:prstGeom prst="rect">
            <a:avLst/>
          </a:prstGeom>
          <a:noFill/>
          <a:ln>
            <a:noFill/>
          </a:ln>
        </p:spPr>
        <p:txBody>
          <a:bodyPr anchorCtr="0" anchor="t" bIns="45700" lIns="91425" spcFirstLastPara="1" rIns="91425" wrap="square" tIns="45700">
            <a:noAutofit/>
          </a:bodyPr>
          <a:lstStyle/>
          <a:p>
            <a:pPr indent="-127000" lvl="0" marL="0" rtl="0" algn="just">
              <a:spcBef>
                <a:spcPts val="0"/>
              </a:spcBef>
              <a:spcAft>
                <a:spcPts val="0"/>
              </a:spcAft>
              <a:buClr>
                <a:schemeClr val="dk1"/>
              </a:buClr>
              <a:buSzPts val="2000"/>
              <a:buFont typeface="Arial"/>
              <a:buChar char="•"/>
            </a:pPr>
            <a:r>
              <a:rPr lang="en-US" sz="2000">
                <a:latin typeface="Times New Roman"/>
                <a:ea typeface="Times New Roman"/>
                <a:cs typeface="Times New Roman"/>
                <a:sym typeface="Times New Roman"/>
              </a:rPr>
              <a:t> Semi structured data model is a self describing data model, in this the information that is normally associated with a scheme is contained within the data and this property is called as the self describing property.</a:t>
            </a:r>
            <a:endParaRPr/>
          </a:p>
          <a:p>
            <a:pPr indent="0" lvl="0" marL="0" rtl="0" algn="just">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127000" lvl="0" marL="0" rtl="0" algn="just">
              <a:spcBef>
                <a:spcPts val="400"/>
              </a:spcBef>
              <a:spcAft>
                <a:spcPts val="0"/>
              </a:spcAft>
              <a:buClr>
                <a:schemeClr val="dk1"/>
              </a:buClr>
              <a:buSzPts val="2000"/>
              <a:buFont typeface="Arial"/>
              <a:buChar char="•"/>
            </a:pPr>
            <a:r>
              <a:rPr lang="en-US" sz="2000">
                <a:latin typeface="Times New Roman"/>
                <a:ea typeface="Times New Roman"/>
                <a:cs typeface="Times New Roman"/>
                <a:sym typeface="Times New Roman"/>
              </a:rPr>
              <a:t> In such database there is no clear separation between the data and the schema, and the degree to which it is structured depends on the application. In some forms of semistructured data there is no separate schema, in others it exists but only places loose constraints on the data.</a:t>
            </a:r>
            <a:endParaRPr/>
          </a:p>
          <a:p>
            <a:pPr indent="0" lvl="0" marL="0" rtl="0" algn="just">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127000" lvl="0" marL="0" rtl="0" algn="just">
              <a:spcBef>
                <a:spcPts val="400"/>
              </a:spcBef>
              <a:spcAft>
                <a:spcPts val="0"/>
              </a:spcAft>
              <a:buClr>
                <a:schemeClr val="dk1"/>
              </a:buClr>
              <a:buSzPts val="2000"/>
              <a:buFont typeface="Arial"/>
              <a:buChar char="•"/>
            </a:pPr>
            <a:r>
              <a:rPr lang="en-US" sz="2000">
                <a:latin typeface="Times New Roman"/>
                <a:ea typeface="Times New Roman"/>
                <a:cs typeface="Times New Roman"/>
                <a:sym typeface="Times New Roman"/>
              </a:rPr>
              <a:t> Semistructured data has recently emerged as an important topic of study for a variety of reasons. First, there are data sources such as the Web, which we would like to treat as databases but which cannot be constrained by a schema. Second, it may be desirable to have an extremely flexible format for data exchange between disparate databases.</a:t>
            </a:r>
            <a:endParaRPr sz="2000">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6"/>
          <p:cNvSpPr txBox="1"/>
          <p:nvPr>
            <p:ph type="ctrTitle"/>
          </p:nvPr>
        </p:nvSpPr>
        <p:spPr>
          <a:xfrm>
            <a:off x="1577934" y="0"/>
            <a:ext cx="7566066" cy="873090"/>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lang="en-US"/>
              <a:t>Object Based Models</a:t>
            </a:r>
            <a:endParaRPr/>
          </a:p>
        </p:txBody>
      </p:sp>
      <p:sp>
        <p:nvSpPr>
          <p:cNvPr id="375" name="Google Shape;375;p36"/>
          <p:cNvSpPr txBox="1"/>
          <p:nvPr>
            <p:ph idx="1" type="subTitle"/>
          </p:nvPr>
        </p:nvSpPr>
        <p:spPr>
          <a:xfrm>
            <a:off x="373005" y="1092167"/>
            <a:ext cx="8471016" cy="4491099"/>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It is designed using the entities in the real world, attributes of each entity and their relationship. It picks up each thing/object in the real world which is involved in the requirement.</a:t>
            </a:r>
            <a:endParaRPr/>
          </a:p>
          <a:p>
            <a:pPr indent="0" lvl="0" marL="0" rtl="0" algn="just">
              <a:spcBef>
                <a:spcPts val="480"/>
              </a:spcBef>
              <a:spcAft>
                <a:spcPts val="0"/>
              </a:spcAft>
              <a:buClr>
                <a:schemeClr val="dk1"/>
              </a:buClr>
              <a:buSzPts val="2400"/>
              <a:buFont typeface="Times New Roman"/>
              <a:buNone/>
            </a:pPr>
            <a:r>
              <a:rPr b="1" i="1" lang="en-US" sz="2400">
                <a:latin typeface="Times New Roman"/>
                <a:ea typeface="Times New Roman"/>
                <a:cs typeface="Times New Roman"/>
                <a:sym typeface="Times New Roman"/>
              </a:rPr>
              <a:t>There are two types of object based data Models – Entity Relationship Model and Object oriented data model</a:t>
            </a:r>
            <a:r>
              <a:rPr lang="en-US" sz="2400">
                <a:latin typeface="Times New Roman"/>
                <a:ea typeface="Times New Roman"/>
                <a:cs typeface="Times New Roman"/>
                <a:sym typeface="Times New Roman"/>
              </a:rPr>
              <a:t>. </a:t>
            </a:r>
            <a:endParaRPr/>
          </a:p>
          <a:p>
            <a:pPr indent="0" lvl="0" marL="0" rtl="0" algn="just">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ER data model is one of the important data model which forms the basis for the all the designs in the database world. It defines the mapping between the entities in the database.</a:t>
            </a:r>
            <a:endParaRPr/>
          </a:p>
          <a:p>
            <a:pPr indent="0" lvl="0" marL="0" rtl="0" algn="just">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Object oriented data model, along with the mapping between the entities, describes the state of each entity and the tasks performed by them.</a:t>
            </a:r>
            <a:endParaRPr/>
          </a:p>
          <a:p>
            <a:pPr indent="0" lvl="0" marL="0" rtl="0" algn="just">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7"/>
          <p:cNvSpPr txBox="1"/>
          <p:nvPr>
            <p:ph type="ctrTitle"/>
          </p:nvPr>
        </p:nvSpPr>
        <p:spPr>
          <a:xfrm>
            <a:off x="1577934" y="0"/>
            <a:ext cx="7566066" cy="873090"/>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lang="en-US"/>
              <a:t>Object-Oriented Model</a:t>
            </a:r>
            <a:endParaRPr/>
          </a:p>
        </p:txBody>
      </p:sp>
      <p:sp>
        <p:nvSpPr>
          <p:cNvPr id="381" name="Google Shape;381;p37"/>
          <p:cNvSpPr txBox="1"/>
          <p:nvPr>
            <p:ph idx="1" type="subTitle"/>
          </p:nvPr>
        </p:nvSpPr>
        <p:spPr>
          <a:xfrm>
            <a:off x="373005" y="1092167"/>
            <a:ext cx="8471016" cy="4491099"/>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This data model is another method of representing real world objects. It considers each object in the world as objects and isolates it from each other. It groups its related functionalities together and allows inheriting its functionality to other related sub-groups.</a:t>
            </a:r>
            <a:endParaRPr/>
          </a:p>
          <a:p>
            <a:pPr indent="0" lvl="0" marL="0" rtl="0" algn="just">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Let us consider an Employee database to understand this model better. In this database we have different types of employees – Engineer, Accountant, Manager, Clark. But all these employees belong to Person group. Person can have different attributes like name, address, age and phone</a:t>
            </a:r>
            <a:endParaRPr/>
          </a:p>
          <a:p>
            <a:pPr indent="0" lvl="0" marL="0" rtl="0" algn="just">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8"/>
          <p:cNvSpPr txBox="1"/>
          <p:nvPr>
            <p:ph type="ctrTitle"/>
          </p:nvPr>
        </p:nvSpPr>
        <p:spPr>
          <a:xfrm>
            <a:off x="1577934" y="0"/>
            <a:ext cx="7566066" cy="873090"/>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t/>
            </a:r>
            <a:endParaRPr/>
          </a:p>
        </p:txBody>
      </p:sp>
      <p:pic>
        <p:nvPicPr>
          <p:cNvPr descr="https://www.tutorialcup.com/images/dbms/object-based-data-models/object-oriented-data-models.png" id="387" name="Google Shape;387;p38"/>
          <p:cNvPicPr preferRelativeResize="0"/>
          <p:nvPr/>
        </p:nvPicPr>
        <p:blipFill rotWithShape="1">
          <a:blip r:embed="rId3">
            <a:alphaModFix/>
          </a:blip>
          <a:srcRect b="0" l="0" r="0" t="0"/>
          <a:stretch/>
        </p:blipFill>
        <p:spPr>
          <a:xfrm>
            <a:off x="762000" y="1143000"/>
            <a:ext cx="7675530" cy="47244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9"/>
          <p:cNvSpPr txBox="1"/>
          <p:nvPr>
            <p:ph type="ctrTitle"/>
          </p:nvPr>
        </p:nvSpPr>
        <p:spPr>
          <a:xfrm>
            <a:off x="1577934" y="0"/>
            <a:ext cx="7566066" cy="873090"/>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t/>
            </a:r>
            <a:endParaRPr/>
          </a:p>
        </p:txBody>
      </p:sp>
      <p:sp>
        <p:nvSpPr>
          <p:cNvPr id="393" name="Google Shape;393;p39"/>
          <p:cNvSpPr txBox="1"/>
          <p:nvPr>
            <p:ph idx="1" type="subTitle"/>
          </p:nvPr>
        </p:nvSpPr>
        <p:spPr>
          <a:xfrm>
            <a:off x="304800" y="990600"/>
            <a:ext cx="8471016" cy="4491099"/>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2000"/>
              <a:buFont typeface="Times New Roman"/>
              <a:buNone/>
            </a:pPr>
            <a:r>
              <a:rPr b="1" lang="en-US" sz="2000">
                <a:latin typeface="Times New Roman"/>
                <a:ea typeface="Times New Roman"/>
                <a:cs typeface="Times New Roman"/>
                <a:sym typeface="Times New Roman"/>
              </a:rPr>
              <a:t>Advantages</a:t>
            </a:r>
            <a:endParaRPr/>
          </a:p>
          <a:p>
            <a:pPr indent="0" lvl="0" marL="0" rtl="0" algn="just">
              <a:spcBef>
                <a:spcPts val="40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Because of its inheritance property, we can re-use the attributes and functionalities. It reduces the cost of maintaining the same data multiple times. Also, these informations are encapsulated and, there is no fear being misused by other objects. If we need any new feature we can easily add new class inherited from parent class and adds new features. Hence it reduces the overhead and maintenance costs.</a:t>
            </a:r>
            <a:endParaRPr/>
          </a:p>
          <a:p>
            <a:pPr indent="0" lvl="0" marL="0" rtl="0" algn="just">
              <a:spcBef>
                <a:spcPts val="40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Because of the above feature, it becomes more flexible in the case of any changes.</a:t>
            </a:r>
            <a:endParaRPr/>
          </a:p>
          <a:p>
            <a:pPr indent="0" lvl="0" marL="0" rtl="0" algn="just">
              <a:spcBef>
                <a:spcPts val="40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Codes are re-used because of inheritance.</a:t>
            </a:r>
            <a:endParaRPr/>
          </a:p>
          <a:p>
            <a:pPr indent="0" lvl="0" marL="0" rtl="0" algn="just">
              <a:spcBef>
                <a:spcPts val="40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Since each class binds its attributes and its functionality, it is same as representing the real world object. We can see each object as a real entity. Hence it is more understandable.</a:t>
            </a:r>
            <a:endParaRPr/>
          </a:p>
          <a:p>
            <a:pPr indent="0" lvl="0" marL="0" rtl="0" algn="just">
              <a:spcBef>
                <a:spcPts val="400"/>
              </a:spcBef>
              <a:spcAft>
                <a:spcPts val="0"/>
              </a:spcAft>
              <a:buClr>
                <a:schemeClr val="dk1"/>
              </a:buClr>
              <a:buSzPts val="2000"/>
              <a:buFont typeface="Times New Roman"/>
              <a:buNone/>
            </a:pPr>
            <a:r>
              <a:rPr b="1" lang="en-US" sz="2000">
                <a:latin typeface="Times New Roman"/>
                <a:ea typeface="Times New Roman"/>
                <a:cs typeface="Times New Roman"/>
                <a:sym typeface="Times New Roman"/>
              </a:rPr>
              <a:t>Disadvantages</a:t>
            </a:r>
            <a:endParaRPr/>
          </a:p>
          <a:p>
            <a:pPr indent="0" lvl="0" marL="0" rtl="0" algn="just">
              <a:spcBef>
                <a:spcPts val="40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It is not widely developed and complete to use it in the database systems. Hence it is not accepted by the users.</a:t>
            </a:r>
            <a:endParaRPr/>
          </a:p>
          <a:p>
            <a:pPr indent="0" lvl="0" marL="0" rtl="0" algn="just">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idx="1" type="subTitle"/>
          </p:nvPr>
        </p:nvSpPr>
        <p:spPr>
          <a:xfrm>
            <a:off x="701675" y="1274763"/>
            <a:ext cx="6400800" cy="3975100"/>
          </a:xfrm>
          <a:prstGeom prst="rect">
            <a:avLst/>
          </a:prstGeom>
          <a:noFill/>
          <a:ln>
            <a:noFill/>
          </a:ln>
        </p:spPr>
        <p:txBody>
          <a:bodyPr anchorCtr="0" anchor="t" bIns="45700" lIns="91425" spcFirstLastPara="1" rIns="91425" wrap="square" tIns="45700">
            <a:noAutofit/>
          </a:bodyPr>
          <a:lstStyle/>
          <a:p>
            <a:pPr indent="-177800" lvl="0" marL="0" rtl="0" algn="l">
              <a:lnSpc>
                <a:spcPct val="90000"/>
              </a:lnSpc>
              <a:spcBef>
                <a:spcPts val="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No centralized control</a:t>
            </a:r>
            <a:endParaRPr/>
          </a:p>
          <a:p>
            <a:pPr indent="-177800" lvl="0" marL="0" rtl="0" algn="l">
              <a:lnSpc>
                <a:spcPct val="90000"/>
              </a:lnSpc>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Data Redundancy </a:t>
            </a:r>
            <a:endParaRPr/>
          </a:p>
          <a:p>
            <a:pPr indent="-177800" lvl="0" marL="0" rtl="0" algn="l">
              <a:lnSpc>
                <a:spcPct val="90000"/>
              </a:lnSpc>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Data Inconsistency </a:t>
            </a:r>
            <a:endParaRPr/>
          </a:p>
          <a:p>
            <a:pPr indent="-177800" lvl="0" marL="0" rtl="0" algn="l">
              <a:lnSpc>
                <a:spcPct val="90000"/>
              </a:lnSpc>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Data can not be shared</a:t>
            </a:r>
            <a:endParaRPr/>
          </a:p>
          <a:p>
            <a:pPr indent="-177800" lvl="0" marL="0" rtl="0" algn="l">
              <a:lnSpc>
                <a:spcPct val="90000"/>
              </a:lnSpc>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Standards can  not be enforced</a:t>
            </a:r>
            <a:endParaRPr/>
          </a:p>
          <a:p>
            <a:pPr indent="-177800" lvl="0" marL="0" rtl="0" algn="l">
              <a:lnSpc>
                <a:spcPct val="90000"/>
              </a:lnSpc>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Security issues </a:t>
            </a:r>
            <a:endParaRPr/>
          </a:p>
          <a:p>
            <a:pPr indent="-177800" lvl="0" marL="0" rtl="0" algn="l">
              <a:lnSpc>
                <a:spcPct val="90000"/>
              </a:lnSpc>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Integrity can not be maintained</a:t>
            </a:r>
            <a:endParaRPr/>
          </a:p>
          <a:p>
            <a:pPr indent="-177800" lvl="0" marL="0" rtl="0" algn="l">
              <a:lnSpc>
                <a:spcPct val="90000"/>
              </a:lnSpc>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Data Dependence</a:t>
            </a:r>
            <a:endParaRPr/>
          </a:p>
        </p:txBody>
      </p:sp>
      <p:sp>
        <p:nvSpPr>
          <p:cNvPr id="103" name="Google Shape;103;p4"/>
          <p:cNvSpPr txBox="1"/>
          <p:nvPr/>
        </p:nvSpPr>
        <p:spPr>
          <a:xfrm>
            <a:off x="1371600" y="69850"/>
            <a:ext cx="7772400" cy="766763"/>
          </a:xfrm>
          <a:prstGeom prst="rect">
            <a:avLst/>
          </a:prstGeom>
          <a:noFill/>
          <a:ln>
            <a:noFill/>
          </a:ln>
        </p:spPr>
        <p:txBody>
          <a:bodyPr anchorCtr="1" anchor="t"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rgbClr val="FFFF00"/>
                </a:solidFill>
                <a:latin typeface="Tahoma"/>
                <a:ea typeface="Tahoma"/>
                <a:cs typeface="Tahoma"/>
                <a:sym typeface="Tahoma"/>
              </a:rPr>
              <a:t>Disadvantages of Flat File Systems</a:t>
            </a:r>
            <a:endParaRPr b="1" i="0" sz="3000" u="none" cap="none" strike="noStrike">
              <a:solidFill>
                <a:srgbClr val="FFFF00"/>
              </a:solidFill>
              <a:latin typeface="Tahoma"/>
              <a:ea typeface="Tahoma"/>
              <a:cs typeface="Tahoma"/>
              <a:sym typeface="Tahom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0"/>
          <p:cNvSpPr txBox="1"/>
          <p:nvPr>
            <p:ph type="title"/>
          </p:nvPr>
        </p:nvSpPr>
        <p:spPr>
          <a:xfrm>
            <a:off x="1371600" y="0"/>
            <a:ext cx="7772400" cy="77628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3600">
                <a:solidFill>
                  <a:srgbClr val="FFFF00"/>
                </a:solidFill>
                <a:latin typeface="Times New Roman"/>
                <a:ea typeface="Times New Roman"/>
                <a:cs typeface="Times New Roman"/>
                <a:sym typeface="Times New Roman"/>
              </a:rPr>
              <a:t>Entity/Relationship (E/R) Model</a:t>
            </a:r>
            <a:endParaRPr/>
          </a:p>
        </p:txBody>
      </p:sp>
      <p:sp>
        <p:nvSpPr>
          <p:cNvPr id="399" name="Google Shape;399;p40"/>
          <p:cNvSpPr txBox="1"/>
          <p:nvPr>
            <p:ph idx="1" type="body"/>
          </p:nvPr>
        </p:nvSpPr>
        <p:spPr>
          <a:xfrm>
            <a:off x="409518" y="1128681"/>
            <a:ext cx="8418512" cy="487838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Entities: objects</a:t>
            </a:r>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Relationships: associate entities</a:t>
            </a:r>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Roles of entities in a relationship</a:t>
            </a:r>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Constraints on entities:</a:t>
            </a:r>
            <a:endParaRPr/>
          </a:p>
          <a:p>
            <a:pPr indent="-285750" lvl="1" marL="742950" rtl="0" algn="l">
              <a:spcBef>
                <a:spcPts val="400"/>
              </a:spcBef>
              <a:spcAft>
                <a:spcPts val="0"/>
              </a:spcAft>
              <a:buSzPts val="2000"/>
              <a:buChar char="▪"/>
            </a:pPr>
            <a:r>
              <a:rPr lang="en-US" sz="2000">
                <a:latin typeface="Times New Roman"/>
                <a:ea typeface="Times New Roman"/>
                <a:cs typeface="Times New Roman"/>
                <a:sym typeface="Times New Roman"/>
              </a:rPr>
              <a:t>domain constraints</a:t>
            </a:r>
            <a:endParaRPr/>
          </a:p>
          <a:p>
            <a:pPr indent="-285750" lvl="1" marL="742950" rtl="0" algn="l">
              <a:spcBef>
                <a:spcPts val="400"/>
              </a:spcBef>
              <a:spcAft>
                <a:spcPts val="0"/>
              </a:spcAft>
              <a:buSzPts val="2000"/>
              <a:buChar char="▪"/>
            </a:pPr>
            <a:r>
              <a:rPr lang="en-US" sz="2000">
                <a:latin typeface="Times New Roman"/>
                <a:ea typeface="Times New Roman"/>
                <a:cs typeface="Times New Roman"/>
                <a:sym typeface="Times New Roman"/>
              </a:rPr>
              <a:t>key constraints</a:t>
            </a:r>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Constraints on relationships:</a:t>
            </a:r>
            <a:endParaRPr/>
          </a:p>
          <a:p>
            <a:pPr indent="-285750" lvl="1" marL="742950" rtl="0" algn="l">
              <a:spcBef>
                <a:spcPts val="400"/>
              </a:spcBef>
              <a:spcAft>
                <a:spcPts val="0"/>
              </a:spcAft>
              <a:buSzPts val="2000"/>
              <a:buChar char="▪"/>
            </a:pPr>
            <a:r>
              <a:rPr lang="en-US" sz="2000">
                <a:latin typeface="Times New Roman"/>
                <a:ea typeface="Times New Roman"/>
                <a:cs typeface="Times New Roman"/>
                <a:sym typeface="Times New Roman"/>
              </a:rPr>
              <a:t>Cardinality constraints</a:t>
            </a:r>
            <a:endParaRPr/>
          </a:p>
          <a:p>
            <a:pPr indent="-285750" lvl="1" marL="742950" rtl="0" algn="l">
              <a:spcBef>
                <a:spcPts val="400"/>
              </a:spcBef>
              <a:spcAft>
                <a:spcPts val="0"/>
              </a:spcAft>
              <a:buSzPts val="2000"/>
              <a:buChar char="▪"/>
            </a:pPr>
            <a:r>
              <a:rPr lang="en-US" sz="2000">
                <a:latin typeface="Times New Roman"/>
                <a:ea typeface="Times New Roman"/>
                <a:cs typeface="Times New Roman"/>
                <a:sym typeface="Times New Roman"/>
              </a:rPr>
              <a:t>Participation constraints</a:t>
            </a:r>
            <a:endParaRPr/>
          </a:p>
          <a:p>
            <a:pPr indent="-285750" lvl="1" marL="742950" rtl="0" algn="l">
              <a:spcBef>
                <a:spcPts val="360"/>
              </a:spcBef>
              <a:spcAft>
                <a:spcPts val="0"/>
              </a:spcAft>
              <a:buSzPts val="1800"/>
              <a:buChar char="▪"/>
            </a:pPr>
            <a:r>
              <a:rPr lang="en-US" sz="1800">
                <a:latin typeface="Times New Roman"/>
                <a:ea typeface="Times New Roman"/>
                <a:cs typeface="Times New Roman"/>
                <a:sym typeface="Times New Roman"/>
              </a:rPr>
              <a:t>Weak Entity Sets</a:t>
            </a:r>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Multiway relationships</a:t>
            </a:r>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Subclass/superclass Relationships</a:t>
            </a:r>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Aggregation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1"/>
          <p:cNvSpPr txBox="1"/>
          <p:nvPr>
            <p:ph type="ctrTitle"/>
          </p:nvPr>
        </p:nvSpPr>
        <p:spPr>
          <a:xfrm>
            <a:off x="1076325" y="-31750"/>
            <a:ext cx="8067675" cy="711200"/>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lang="en-US">
                <a:latin typeface="Tahoma"/>
                <a:ea typeface="Tahoma"/>
                <a:cs typeface="Tahoma"/>
                <a:sym typeface="Tahoma"/>
              </a:rPr>
              <a:t>Symbols Used in E-R Notation</a:t>
            </a:r>
            <a:endParaRPr/>
          </a:p>
        </p:txBody>
      </p:sp>
      <p:pic>
        <p:nvPicPr>
          <p:cNvPr id="405" name="Google Shape;405;p41"/>
          <p:cNvPicPr preferRelativeResize="0"/>
          <p:nvPr/>
        </p:nvPicPr>
        <p:blipFill rotWithShape="1">
          <a:blip r:embed="rId3">
            <a:alphaModFix/>
          </a:blip>
          <a:srcRect b="53848" l="22081" r="22781" t="1401"/>
          <a:stretch/>
        </p:blipFill>
        <p:spPr>
          <a:xfrm>
            <a:off x="482544" y="1128681"/>
            <a:ext cx="8148637" cy="4968875"/>
          </a:xfrm>
          <a:prstGeom prst="rect">
            <a:avLst/>
          </a:prstGeom>
          <a:noFill/>
          <a:ln cap="flat" cmpd="tri" w="76200">
            <a:solidFill>
              <a:schemeClr val="dk2"/>
            </a:solidFill>
            <a:prstDash val="solid"/>
            <a:miter lim="800000"/>
            <a:headEnd len="sm" w="sm" type="none"/>
            <a:tailEnd len="sm" w="sm" type="none"/>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2"/>
          <p:cNvSpPr txBox="1"/>
          <p:nvPr>
            <p:ph type="title"/>
          </p:nvPr>
        </p:nvSpPr>
        <p:spPr>
          <a:xfrm>
            <a:off x="482544" y="0"/>
            <a:ext cx="8229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4000">
                <a:solidFill>
                  <a:srgbClr val="FFFF00"/>
                </a:solidFill>
                <a:latin typeface="Times New Roman"/>
                <a:ea typeface="Times New Roman"/>
                <a:cs typeface="Times New Roman"/>
                <a:sym typeface="Times New Roman"/>
              </a:rPr>
              <a:t>Entities and Entity Sets</a:t>
            </a:r>
            <a:endParaRPr/>
          </a:p>
        </p:txBody>
      </p:sp>
      <p:sp>
        <p:nvSpPr>
          <p:cNvPr id="412" name="Google Shape;412;p42"/>
          <p:cNvSpPr txBox="1"/>
          <p:nvPr/>
        </p:nvSpPr>
        <p:spPr>
          <a:xfrm>
            <a:off x="2190750" y="2392363"/>
            <a:ext cx="989013" cy="349250"/>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Customer</a:t>
            </a:r>
            <a:endParaRPr/>
          </a:p>
        </p:txBody>
      </p:sp>
      <p:grpSp>
        <p:nvGrpSpPr>
          <p:cNvPr id="413" name="Google Shape;413;p42"/>
          <p:cNvGrpSpPr/>
          <p:nvPr/>
        </p:nvGrpSpPr>
        <p:grpSpPr>
          <a:xfrm>
            <a:off x="1647825" y="1631950"/>
            <a:ext cx="1011238" cy="387350"/>
            <a:chOff x="616" y="1388"/>
            <a:chExt cx="637" cy="244"/>
          </a:xfrm>
        </p:grpSpPr>
        <p:sp>
          <p:nvSpPr>
            <p:cNvPr id="414" name="Google Shape;414;p42"/>
            <p:cNvSpPr/>
            <p:nvPr/>
          </p:nvSpPr>
          <p:spPr>
            <a:xfrm>
              <a:off x="616" y="1410"/>
              <a:ext cx="637" cy="222"/>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15" name="Google Shape;415;p42"/>
            <p:cNvSpPr txBox="1"/>
            <p:nvPr/>
          </p:nvSpPr>
          <p:spPr>
            <a:xfrm>
              <a:off x="702" y="1388"/>
              <a:ext cx="394"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name</a:t>
              </a:r>
              <a:endParaRPr/>
            </a:p>
          </p:txBody>
        </p:sp>
      </p:grpSp>
      <p:grpSp>
        <p:nvGrpSpPr>
          <p:cNvPr id="416" name="Google Shape;416;p42"/>
          <p:cNvGrpSpPr/>
          <p:nvPr/>
        </p:nvGrpSpPr>
        <p:grpSpPr>
          <a:xfrm>
            <a:off x="2693988" y="1725613"/>
            <a:ext cx="863600" cy="387350"/>
            <a:chOff x="1455" y="1298"/>
            <a:chExt cx="544" cy="244"/>
          </a:xfrm>
        </p:grpSpPr>
        <p:sp>
          <p:nvSpPr>
            <p:cNvPr id="417" name="Google Shape;417;p42"/>
            <p:cNvSpPr/>
            <p:nvPr/>
          </p:nvSpPr>
          <p:spPr>
            <a:xfrm>
              <a:off x="1455" y="1320"/>
              <a:ext cx="544" cy="222"/>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18" name="Google Shape;418;p42"/>
            <p:cNvSpPr txBox="1"/>
            <p:nvPr/>
          </p:nvSpPr>
          <p:spPr>
            <a:xfrm>
              <a:off x="1467" y="1298"/>
              <a:ext cx="395"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street</a:t>
              </a:r>
              <a:endParaRPr/>
            </a:p>
          </p:txBody>
        </p:sp>
      </p:grpSp>
      <p:grpSp>
        <p:nvGrpSpPr>
          <p:cNvPr id="419" name="Google Shape;419;p42"/>
          <p:cNvGrpSpPr/>
          <p:nvPr/>
        </p:nvGrpSpPr>
        <p:grpSpPr>
          <a:xfrm>
            <a:off x="5032375" y="1708150"/>
            <a:ext cx="1301750" cy="417513"/>
            <a:chOff x="3065" y="1305"/>
            <a:chExt cx="820" cy="263"/>
          </a:xfrm>
        </p:grpSpPr>
        <p:sp>
          <p:nvSpPr>
            <p:cNvPr id="420" name="Google Shape;420;p42"/>
            <p:cNvSpPr/>
            <p:nvPr/>
          </p:nvSpPr>
          <p:spPr>
            <a:xfrm>
              <a:off x="3065" y="1326"/>
              <a:ext cx="777" cy="242"/>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21" name="Google Shape;421;p42"/>
            <p:cNvSpPr txBox="1"/>
            <p:nvPr/>
          </p:nvSpPr>
          <p:spPr>
            <a:xfrm>
              <a:off x="3162" y="1305"/>
              <a:ext cx="723"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number</a:t>
              </a:r>
              <a:endParaRPr/>
            </a:p>
          </p:txBody>
        </p:sp>
      </p:grpSp>
      <p:grpSp>
        <p:nvGrpSpPr>
          <p:cNvPr id="422" name="Google Shape;422;p42"/>
          <p:cNvGrpSpPr/>
          <p:nvPr/>
        </p:nvGrpSpPr>
        <p:grpSpPr>
          <a:xfrm>
            <a:off x="1150938" y="2157413"/>
            <a:ext cx="688975" cy="396875"/>
            <a:chOff x="378" y="1818"/>
            <a:chExt cx="434" cy="250"/>
          </a:xfrm>
        </p:grpSpPr>
        <p:sp>
          <p:nvSpPr>
            <p:cNvPr id="423" name="Google Shape;423;p42"/>
            <p:cNvSpPr/>
            <p:nvPr/>
          </p:nvSpPr>
          <p:spPr>
            <a:xfrm>
              <a:off x="378" y="1852"/>
              <a:ext cx="434" cy="216"/>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24" name="Google Shape;424;p42"/>
            <p:cNvSpPr txBox="1"/>
            <p:nvPr/>
          </p:nvSpPr>
          <p:spPr>
            <a:xfrm>
              <a:off x="483" y="1818"/>
              <a:ext cx="216"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id</a:t>
              </a:r>
              <a:endParaRPr/>
            </a:p>
          </p:txBody>
        </p:sp>
      </p:grpSp>
      <p:cxnSp>
        <p:nvCxnSpPr>
          <p:cNvPr id="425" name="Google Shape;425;p42"/>
          <p:cNvCxnSpPr/>
          <p:nvPr/>
        </p:nvCxnSpPr>
        <p:spPr>
          <a:xfrm rot="10800000">
            <a:off x="1865313" y="2414588"/>
            <a:ext cx="304800" cy="68262"/>
          </a:xfrm>
          <a:prstGeom prst="straightConnector1">
            <a:avLst/>
          </a:prstGeom>
          <a:noFill/>
          <a:ln cap="flat" cmpd="sng" w="12700">
            <a:solidFill>
              <a:schemeClr val="dk1"/>
            </a:solidFill>
            <a:prstDash val="solid"/>
            <a:miter lim="800000"/>
            <a:headEnd len="med" w="med" type="none"/>
            <a:tailEnd len="med" w="med" type="none"/>
          </a:ln>
        </p:spPr>
      </p:cxnSp>
      <p:cxnSp>
        <p:nvCxnSpPr>
          <p:cNvPr id="426" name="Google Shape;426;p42"/>
          <p:cNvCxnSpPr/>
          <p:nvPr/>
        </p:nvCxnSpPr>
        <p:spPr>
          <a:xfrm rot="10800000">
            <a:off x="2292350" y="2044700"/>
            <a:ext cx="188913" cy="304800"/>
          </a:xfrm>
          <a:prstGeom prst="straightConnector1">
            <a:avLst/>
          </a:prstGeom>
          <a:noFill/>
          <a:ln cap="flat" cmpd="sng" w="12700">
            <a:solidFill>
              <a:schemeClr val="dk1"/>
            </a:solidFill>
            <a:prstDash val="solid"/>
            <a:miter lim="800000"/>
            <a:headEnd len="med" w="med" type="none"/>
            <a:tailEnd len="med" w="med" type="none"/>
          </a:ln>
        </p:spPr>
      </p:cxnSp>
      <p:cxnSp>
        <p:nvCxnSpPr>
          <p:cNvPr id="427" name="Google Shape;427;p42"/>
          <p:cNvCxnSpPr/>
          <p:nvPr/>
        </p:nvCxnSpPr>
        <p:spPr>
          <a:xfrm flipH="1" rot="10800000">
            <a:off x="2892425" y="2114550"/>
            <a:ext cx="139700" cy="276225"/>
          </a:xfrm>
          <a:prstGeom prst="straightConnector1">
            <a:avLst/>
          </a:prstGeom>
          <a:noFill/>
          <a:ln cap="flat" cmpd="sng" w="12700">
            <a:solidFill>
              <a:schemeClr val="dk1"/>
            </a:solidFill>
            <a:prstDash val="solid"/>
            <a:miter lim="800000"/>
            <a:headEnd len="med" w="med" type="none"/>
            <a:tailEnd len="med" w="med" type="none"/>
          </a:ln>
        </p:spPr>
      </p:cxnSp>
      <p:cxnSp>
        <p:nvCxnSpPr>
          <p:cNvPr id="428" name="Google Shape;428;p42"/>
          <p:cNvCxnSpPr/>
          <p:nvPr/>
        </p:nvCxnSpPr>
        <p:spPr>
          <a:xfrm flipH="1" rot="10800000">
            <a:off x="3208338" y="2190750"/>
            <a:ext cx="363537" cy="168275"/>
          </a:xfrm>
          <a:prstGeom prst="straightConnector1">
            <a:avLst/>
          </a:prstGeom>
          <a:noFill/>
          <a:ln cap="flat" cmpd="sng" w="12700">
            <a:solidFill>
              <a:schemeClr val="dk1"/>
            </a:solidFill>
            <a:prstDash val="solid"/>
            <a:miter lim="800000"/>
            <a:headEnd len="med" w="med" type="none"/>
            <a:tailEnd len="med" w="med" type="none"/>
          </a:ln>
        </p:spPr>
      </p:cxnSp>
      <p:sp>
        <p:nvSpPr>
          <p:cNvPr id="429" name="Google Shape;429;p42"/>
          <p:cNvSpPr txBox="1"/>
          <p:nvPr/>
        </p:nvSpPr>
        <p:spPr>
          <a:xfrm>
            <a:off x="5764213" y="2436813"/>
            <a:ext cx="885825" cy="349250"/>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Account</a:t>
            </a:r>
            <a:endParaRPr/>
          </a:p>
        </p:txBody>
      </p:sp>
      <p:grpSp>
        <p:nvGrpSpPr>
          <p:cNvPr id="430" name="Google Shape;430;p42"/>
          <p:cNvGrpSpPr/>
          <p:nvPr/>
        </p:nvGrpSpPr>
        <p:grpSpPr>
          <a:xfrm>
            <a:off x="6323013" y="1790700"/>
            <a:ext cx="1258887" cy="434975"/>
            <a:chOff x="3983" y="1277"/>
            <a:chExt cx="793" cy="274"/>
          </a:xfrm>
        </p:grpSpPr>
        <p:sp>
          <p:nvSpPr>
            <p:cNvPr id="431" name="Google Shape;431;p42"/>
            <p:cNvSpPr/>
            <p:nvPr/>
          </p:nvSpPr>
          <p:spPr>
            <a:xfrm>
              <a:off x="3983" y="1299"/>
              <a:ext cx="793" cy="252"/>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32" name="Google Shape;432;p42"/>
            <p:cNvSpPr txBox="1"/>
            <p:nvPr/>
          </p:nvSpPr>
          <p:spPr>
            <a:xfrm>
              <a:off x="4069" y="1277"/>
              <a:ext cx="508"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balance</a:t>
              </a:r>
              <a:endParaRPr/>
            </a:p>
          </p:txBody>
        </p:sp>
      </p:grpSp>
      <p:grpSp>
        <p:nvGrpSpPr>
          <p:cNvPr id="433" name="Google Shape;433;p42"/>
          <p:cNvGrpSpPr/>
          <p:nvPr/>
        </p:nvGrpSpPr>
        <p:grpSpPr>
          <a:xfrm>
            <a:off x="3517900" y="1892300"/>
            <a:ext cx="815975" cy="396875"/>
            <a:chOff x="2086" y="1286"/>
            <a:chExt cx="514" cy="250"/>
          </a:xfrm>
        </p:grpSpPr>
        <p:sp>
          <p:nvSpPr>
            <p:cNvPr id="434" name="Google Shape;434;p42"/>
            <p:cNvSpPr/>
            <p:nvPr/>
          </p:nvSpPr>
          <p:spPr>
            <a:xfrm>
              <a:off x="2086" y="1308"/>
              <a:ext cx="514" cy="228"/>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35" name="Google Shape;435;p42"/>
            <p:cNvSpPr txBox="1"/>
            <p:nvPr/>
          </p:nvSpPr>
          <p:spPr>
            <a:xfrm>
              <a:off x="2172" y="1286"/>
              <a:ext cx="309"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city</a:t>
              </a:r>
              <a:endParaRPr/>
            </a:p>
          </p:txBody>
        </p:sp>
      </p:grpSp>
      <p:cxnSp>
        <p:nvCxnSpPr>
          <p:cNvPr id="436" name="Google Shape;436;p42"/>
          <p:cNvCxnSpPr/>
          <p:nvPr/>
        </p:nvCxnSpPr>
        <p:spPr>
          <a:xfrm rot="10800000">
            <a:off x="5840413" y="2119313"/>
            <a:ext cx="204787" cy="287337"/>
          </a:xfrm>
          <a:prstGeom prst="straightConnector1">
            <a:avLst/>
          </a:prstGeom>
          <a:noFill/>
          <a:ln cap="flat" cmpd="sng" w="12700">
            <a:solidFill>
              <a:schemeClr val="dk1"/>
            </a:solidFill>
            <a:prstDash val="solid"/>
            <a:miter lim="800000"/>
            <a:headEnd len="med" w="med" type="none"/>
            <a:tailEnd len="med" w="med" type="none"/>
          </a:ln>
        </p:spPr>
      </p:cxnSp>
      <p:cxnSp>
        <p:nvCxnSpPr>
          <p:cNvPr id="437" name="Google Shape;437;p42"/>
          <p:cNvCxnSpPr/>
          <p:nvPr/>
        </p:nvCxnSpPr>
        <p:spPr>
          <a:xfrm flipH="1" rot="10800000">
            <a:off x="6523038" y="2201863"/>
            <a:ext cx="254000" cy="228600"/>
          </a:xfrm>
          <a:prstGeom prst="straightConnector1">
            <a:avLst/>
          </a:prstGeom>
          <a:noFill/>
          <a:ln cap="flat" cmpd="sng" w="12700">
            <a:solidFill>
              <a:schemeClr val="dk1"/>
            </a:solidFill>
            <a:prstDash val="solid"/>
            <a:miter lim="800000"/>
            <a:headEnd len="med" w="med" type="none"/>
            <a:tailEnd len="med" w="med" type="none"/>
          </a:ln>
        </p:spPr>
      </p:cxnSp>
      <p:grpSp>
        <p:nvGrpSpPr>
          <p:cNvPr id="438" name="Google Shape;438;p42"/>
          <p:cNvGrpSpPr/>
          <p:nvPr/>
        </p:nvGrpSpPr>
        <p:grpSpPr>
          <a:xfrm>
            <a:off x="3776663" y="2270125"/>
            <a:ext cx="1582737" cy="550863"/>
            <a:chOff x="2533" y="1678"/>
            <a:chExt cx="997" cy="347"/>
          </a:xfrm>
        </p:grpSpPr>
        <p:sp>
          <p:nvSpPr>
            <p:cNvPr id="439" name="Google Shape;439;p42"/>
            <p:cNvSpPr/>
            <p:nvPr/>
          </p:nvSpPr>
          <p:spPr>
            <a:xfrm>
              <a:off x="2533" y="1678"/>
              <a:ext cx="997" cy="347"/>
            </a:xfrm>
            <a:prstGeom prst="diamond">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40" name="Google Shape;440;p42"/>
            <p:cNvSpPr txBox="1"/>
            <p:nvPr/>
          </p:nvSpPr>
          <p:spPr>
            <a:xfrm>
              <a:off x="2704" y="1736"/>
              <a:ext cx="530"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custacct</a:t>
              </a:r>
              <a:endParaRPr/>
            </a:p>
          </p:txBody>
        </p:sp>
      </p:grpSp>
      <p:cxnSp>
        <p:nvCxnSpPr>
          <p:cNvPr id="441" name="Google Shape;441;p42"/>
          <p:cNvCxnSpPr/>
          <p:nvPr/>
        </p:nvCxnSpPr>
        <p:spPr>
          <a:xfrm rot="10800000">
            <a:off x="3192463" y="2552700"/>
            <a:ext cx="561975" cy="9525"/>
          </a:xfrm>
          <a:prstGeom prst="straightConnector1">
            <a:avLst/>
          </a:prstGeom>
          <a:noFill/>
          <a:ln cap="flat" cmpd="sng" w="12700">
            <a:solidFill>
              <a:schemeClr val="dk1"/>
            </a:solidFill>
            <a:prstDash val="solid"/>
            <a:miter lim="800000"/>
            <a:headEnd len="med" w="med" type="none"/>
            <a:tailEnd len="med" w="med" type="none"/>
          </a:ln>
        </p:spPr>
      </p:cxnSp>
      <p:cxnSp>
        <p:nvCxnSpPr>
          <p:cNvPr id="442" name="Google Shape;442;p42"/>
          <p:cNvCxnSpPr/>
          <p:nvPr/>
        </p:nvCxnSpPr>
        <p:spPr>
          <a:xfrm rot="10800000">
            <a:off x="5372100" y="2557463"/>
            <a:ext cx="365125" cy="0"/>
          </a:xfrm>
          <a:prstGeom prst="straightConnector1">
            <a:avLst/>
          </a:prstGeom>
          <a:noFill/>
          <a:ln cap="flat" cmpd="sng" w="12700">
            <a:solidFill>
              <a:schemeClr val="dk1"/>
            </a:solidFill>
            <a:prstDash val="solid"/>
            <a:miter lim="800000"/>
            <a:headEnd len="med" w="med" type="none"/>
            <a:tailEnd len="med" w="med" type="none"/>
          </a:ln>
        </p:spPr>
      </p:cxnSp>
      <p:sp>
        <p:nvSpPr>
          <p:cNvPr id="443" name="Google Shape;443;p42"/>
          <p:cNvSpPr txBox="1"/>
          <p:nvPr>
            <p:ph idx="1" type="body"/>
          </p:nvPr>
        </p:nvSpPr>
        <p:spPr>
          <a:xfrm>
            <a:off x="627063" y="2995613"/>
            <a:ext cx="7891462" cy="33321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Entities: </a:t>
            </a:r>
            <a:endParaRPr/>
          </a:p>
          <a:p>
            <a:pPr indent="-285750" lvl="1" marL="742950" rtl="0" algn="l">
              <a:lnSpc>
                <a:spcPct val="90000"/>
              </a:lnSpc>
              <a:spcBef>
                <a:spcPts val="480"/>
              </a:spcBef>
              <a:spcAft>
                <a:spcPts val="0"/>
              </a:spcAft>
              <a:buSzPts val="2400"/>
              <a:buChar char="▪"/>
            </a:pPr>
            <a:r>
              <a:rPr lang="en-US">
                <a:latin typeface="Times New Roman"/>
                <a:ea typeface="Times New Roman"/>
                <a:cs typeface="Times New Roman"/>
                <a:sym typeface="Times New Roman"/>
              </a:rPr>
              <a:t>nouns, “things” in the world</a:t>
            </a:r>
            <a:endParaRPr/>
          </a:p>
          <a:p>
            <a:pPr indent="-285750" lvl="1" marL="742950" rtl="0" algn="l">
              <a:lnSpc>
                <a:spcPct val="90000"/>
              </a:lnSpc>
              <a:spcBef>
                <a:spcPts val="480"/>
              </a:spcBef>
              <a:spcAft>
                <a:spcPts val="0"/>
              </a:spcAft>
              <a:buSzPts val="2400"/>
              <a:buChar char="▪"/>
            </a:pPr>
            <a:r>
              <a:rPr lang="en-US">
                <a:latin typeface="Times New Roman"/>
                <a:ea typeface="Times New Roman"/>
                <a:cs typeface="Times New Roman"/>
                <a:sym typeface="Times New Roman"/>
              </a:rPr>
              <a:t>Have attributes: course name, id, address, dept, age, room, …</a:t>
            </a:r>
            <a:endParaRPr/>
          </a:p>
          <a:p>
            <a:pPr indent="-342900" lvl="0" marL="342900" rtl="0" algn="l">
              <a:lnSpc>
                <a:spcPct val="90000"/>
              </a:lnSpc>
              <a:spcBef>
                <a:spcPts val="56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Entity sets: a set of entities</a:t>
            </a:r>
            <a:endParaRPr>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3"/>
          <p:cNvSpPr txBox="1"/>
          <p:nvPr>
            <p:ph type="title"/>
          </p:nvPr>
        </p:nvSpPr>
        <p:spPr>
          <a:xfrm>
            <a:off x="446031" y="0"/>
            <a:ext cx="8229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a:solidFill>
                  <a:srgbClr val="FFFF00"/>
                </a:solidFill>
                <a:latin typeface="Times New Roman"/>
                <a:ea typeface="Times New Roman"/>
                <a:cs typeface="Times New Roman"/>
                <a:sym typeface="Times New Roman"/>
              </a:rPr>
              <a:t>Attributes</a:t>
            </a:r>
            <a:endParaRPr/>
          </a:p>
        </p:txBody>
      </p:sp>
      <p:sp>
        <p:nvSpPr>
          <p:cNvPr id="449" name="Google Shape;449;p43"/>
          <p:cNvSpPr txBox="1"/>
          <p:nvPr>
            <p:ph idx="1" type="body"/>
          </p:nvPr>
        </p:nvSpPr>
        <p:spPr>
          <a:xfrm>
            <a:off x="665109" y="1238220"/>
            <a:ext cx="8153400" cy="487045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Times New Roman"/>
              <a:buChar char="•"/>
            </a:pPr>
            <a:r>
              <a:rPr lang="en-US">
                <a:latin typeface="Times New Roman"/>
                <a:ea typeface="Times New Roman"/>
                <a:cs typeface="Times New Roman"/>
                <a:sym typeface="Times New Roman"/>
              </a:rPr>
              <a:t>Single-valued versus multi-valued: </a:t>
            </a:r>
            <a:endParaRPr/>
          </a:p>
          <a:p>
            <a:pPr indent="-285750" lvl="1" marL="742950" rtl="0" algn="l">
              <a:lnSpc>
                <a:spcPct val="90000"/>
              </a:lnSpc>
              <a:spcBef>
                <a:spcPts val="480"/>
              </a:spcBef>
              <a:spcAft>
                <a:spcPts val="0"/>
              </a:spcAft>
              <a:buSzPts val="2400"/>
              <a:buChar char="▪"/>
            </a:pPr>
            <a:r>
              <a:rPr lang="en-US">
                <a:latin typeface="Times New Roman"/>
                <a:ea typeface="Times New Roman"/>
                <a:cs typeface="Times New Roman"/>
                <a:sym typeface="Times New Roman"/>
              </a:rPr>
              <a:t>“telephone number”: multi-valued</a:t>
            </a:r>
            <a:endParaRPr/>
          </a:p>
          <a:p>
            <a:pPr indent="-285750" lvl="1" marL="742950" rtl="0" algn="l">
              <a:lnSpc>
                <a:spcPct val="90000"/>
              </a:lnSpc>
              <a:spcBef>
                <a:spcPts val="480"/>
              </a:spcBef>
              <a:spcAft>
                <a:spcPts val="0"/>
              </a:spcAft>
              <a:buSzPts val="2400"/>
              <a:buChar char="▪"/>
            </a:pPr>
            <a:r>
              <a:rPr lang="en-US">
                <a:latin typeface="Times New Roman"/>
                <a:ea typeface="Times New Roman"/>
                <a:cs typeface="Times New Roman"/>
                <a:sym typeface="Times New Roman"/>
              </a:rPr>
              <a:t>“Salary”: single-valued</a:t>
            </a:r>
            <a:endParaRPr/>
          </a:p>
          <a:p>
            <a:pPr indent="-342900" lvl="0" marL="342900" rtl="0" algn="l">
              <a:lnSpc>
                <a:spcPct val="90000"/>
              </a:lnSpc>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Atomic versus composite: </a:t>
            </a:r>
            <a:endParaRPr/>
          </a:p>
          <a:p>
            <a:pPr indent="-285750" lvl="1" marL="742950" rtl="0" algn="l">
              <a:lnSpc>
                <a:spcPct val="90000"/>
              </a:lnSpc>
              <a:spcBef>
                <a:spcPts val="480"/>
              </a:spcBef>
              <a:spcAft>
                <a:spcPts val="0"/>
              </a:spcAft>
              <a:buSzPts val="2400"/>
              <a:buChar char="▪"/>
            </a:pPr>
            <a:r>
              <a:rPr lang="en-US">
                <a:latin typeface="Times New Roman"/>
                <a:ea typeface="Times New Roman"/>
                <a:cs typeface="Times New Roman"/>
                <a:sym typeface="Times New Roman"/>
              </a:rPr>
              <a:t>“Age”: atomic</a:t>
            </a:r>
            <a:endParaRPr/>
          </a:p>
          <a:p>
            <a:pPr indent="-285750" lvl="1" marL="742950" rtl="0" algn="l">
              <a:lnSpc>
                <a:spcPct val="90000"/>
              </a:lnSpc>
              <a:spcBef>
                <a:spcPts val="480"/>
              </a:spcBef>
              <a:spcAft>
                <a:spcPts val="0"/>
              </a:spcAft>
              <a:buSzPts val="2400"/>
              <a:buChar char="▪"/>
            </a:pPr>
            <a:r>
              <a:rPr lang="en-US">
                <a:latin typeface="Times New Roman"/>
                <a:ea typeface="Times New Roman"/>
                <a:cs typeface="Times New Roman"/>
                <a:sym typeface="Times New Roman"/>
              </a:rPr>
              <a:t>“Address”: composite</a:t>
            </a:r>
            <a:endParaRPr/>
          </a:p>
          <a:p>
            <a:pPr indent="-342900" lvl="0" marL="342900" rtl="0" algn="l">
              <a:lnSpc>
                <a:spcPct val="90000"/>
              </a:lnSpc>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Derived versus stored:</a:t>
            </a:r>
            <a:endParaRPr/>
          </a:p>
          <a:p>
            <a:pPr indent="-285750" lvl="1" marL="742950" rtl="0" algn="l">
              <a:lnSpc>
                <a:spcPct val="90000"/>
              </a:lnSpc>
              <a:spcBef>
                <a:spcPts val="480"/>
              </a:spcBef>
              <a:spcAft>
                <a:spcPts val="0"/>
              </a:spcAft>
              <a:buSzPts val="2400"/>
              <a:buChar char="▪"/>
            </a:pPr>
            <a:r>
              <a:rPr lang="en-US">
                <a:latin typeface="Times New Roman"/>
                <a:ea typeface="Times New Roman"/>
                <a:cs typeface="Times New Roman"/>
                <a:sym typeface="Times New Roman"/>
              </a:rPr>
              <a:t>Derived: derived from other attributes or entities, e.g., “age” derived from “date of birth.” </a:t>
            </a:r>
            <a:endParaRPr/>
          </a:p>
          <a:p>
            <a:pPr indent="-285750" lvl="1" marL="742950" rtl="0" algn="l">
              <a:lnSpc>
                <a:spcPct val="90000"/>
              </a:lnSpc>
              <a:spcBef>
                <a:spcPts val="480"/>
              </a:spcBef>
              <a:spcAft>
                <a:spcPts val="0"/>
              </a:spcAft>
              <a:buSzPts val="2400"/>
              <a:buChar char="▪"/>
            </a:pPr>
            <a:r>
              <a:rPr lang="en-US">
                <a:latin typeface="Times New Roman"/>
                <a:ea typeface="Times New Roman"/>
                <a:cs typeface="Times New Roman"/>
                <a:sym typeface="Times New Roman"/>
              </a:rPr>
              <a:t>Stored: all other attributes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4"/>
          <p:cNvSpPr/>
          <p:nvPr/>
        </p:nvSpPr>
        <p:spPr>
          <a:xfrm>
            <a:off x="828675" y="3946525"/>
            <a:ext cx="2197100" cy="342900"/>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Tom, 62900, Main, LA</a:t>
            </a:r>
            <a:endParaRPr/>
          </a:p>
        </p:txBody>
      </p:sp>
      <p:sp>
        <p:nvSpPr>
          <p:cNvPr id="456" name="Google Shape;456;p44"/>
          <p:cNvSpPr/>
          <p:nvPr/>
        </p:nvSpPr>
        <p:spPr>
          <a:xfrm>
            <a:off x="817563" y="4413250"/>
            <a:ext cx="2247900" cy="357188"/>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Jane, 62901, North, Irvine</a:t>
            </a:r>
            <a:endParaRPr/>
          </a:p>
        </p:txBody>
      </p:sp>
      <p:sp>
        <p:nvSpPr>
          <p:cNvPr id="457" name="Google Shape;457;p44"/>
          <p:cNvSpPr/>
          <p:nvPr/>
        </p:nvSpPr>
        <p:spPr>
          <a:xfrm>
            <a:off x="6475413" y="3768725"/>
            <a:ext cx="933450" cy="247650"/>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259, 10K</a:t>
            </a:r>
            <a:endParaRPr/>
          </a:p>
        </p:txBody>
      </p:sp>
      <p:sp>
        <p:nvSpPr>
          <p:cNvPr id="458" name="Google Shape;458;p44"/>
          <p:cNvSpPr/>
          <p:nvPr/>
        </p:nvSpPr>
        <p:spPr>
          <a:xfrm>
            <a:off x="6480175" y="4689475"/>
            <a:ext cx="941388" cy="247650"/>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245, 2400</a:t>
            </a:r>
            <a:endParaRPr/>
          </a:p>
        </p:txBody>
      </p:sp>
      <p:sp>
        <p:nvSpPr>
          <p:cNvPr id="459" name="Google Shape;459;p44"/>
          <p:cNvSpPr/>
          <p:nvPr/>
        </p:nvSpPr>
        <p:spPr>
          <a:xfrm>
            <a:off x="6500813" y="4291013"/>
            <a:ext cx="922337" cy="247650"/>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305, 20K</a:t>
            </a:r>
            <a:endParaRPr/>
          </a:p>
        </p:txBody>
      </p:sp>
      <p:sp>
        <p:nvSpPr>
          <p:cNvPr id="460" name="Google Shape;460;p44"/>
          <p:cNvSpPr/>
          <p:nvPr/>
        </p:nvSpPr>
        <p:spPr>
          <a:xfrm>
            <a:off x="1679575" y="3249613"/>
            <a:ext cx="931863" cy="3365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customer</a:t>
            </a:r>
            <a:endParaRPr/>
          </a:p>
        </p:txBody>
      </p:sp>
      <p:sp>
        <p:nvSpPr>
          <p:cNvPr id="461" name="Google Shape;461;p44"/>
          <p:cNvSpPr/>
          <p:nvPr/>
        </p:nvSpPr>
        <p:spPr>
          <a:xfrm>
            <a:off x="6451600" y="3095625"/>
            <a:ext cx="817563" cy="3365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account</a:t>
            </a:r>
            <a:endParaRPr/>
          </a:p>
        </p:txBody>
      </p:sp>
      <p:sp>
        <p:nvSpPr>
          <p:cNvPr id="462" name="Google Shape;462;p44"/>
          <p:cNvSpPr txBox="1"/>
          <p:nvPr>
            <p:ph type="title"/>
          </p:nvPr>
        </p:nvSpPr>
        <p:spPr>
          <a:xfrm>
            <a:off x="482544" y="0"/>
            <a:ext cx="8229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a:solidFill>
                  <a:srgbClr val="FFFF00"/>
                </a:solidFill>
                <a:latin typeface="Times New Roman"/>
                <a:ea typeface="Times New Roman"/>
                <a:cs typeface="Times New Roman"/>
                <a:sym typeface="Times New Roman"/>
              </a:rPr>
              <a:t>Relationships</a:t>
            </a:r>
            <a:endParaRPr/>
          </a:p>
        </p:txBody>
      </p:sp>
      <p:sp>
        <p:nvSpPr>
          <p:cNvPr id="463" name="Google Shape;463;p44"/>
          <p:cNvSpPr txBox="1"/>
          <p:nvPr>
            <p:ph idx="1" type="body"/>
          </p:nvPr>
        </p:nvSpPr>
        <p:spPr>
          <a:xfrm>
            <a:off x="685800" y="1524000"/>
            <a:ext cx="7339013" cy="153193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Relationship: association of multiple entities</a:t>
            </a:r>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Relationship Set: </a:t>
            </a:r>
            <a:endParaRPr/>
          </a:p>
          <a:p>
            <a:pPr indent="-285750" lvl="1" marL="742950" rtl="0" algn="l">
              <a:spcBef>
                <a:spcPts val="400"/>
              </a:spcBef>
              <a:spcAft>
                <a:spcPts val="0"/>
              </a:spcAft>
              <a:buSzPts val="2000"/>
              <a:buChar char="▪"/>
            </a:pPr>
            <a:r>
              <a:rPr lang="en-US" sz="2000">
                <a:latin typeface="Times New Roman"/>
                <a:ea typeface="Times New Roman"/>
                <a:cs typeface="Times New Roman"/>
                <a:sym typeface="Times New Roman"/>
              </a:rPr>
              <a:t>set of relationships over the same entity sets</a:t>
            </a:r>
            <a:endParaRPr/>
          </a:p>
          <a:p>
            <a:pPr indent="-285750" lvl="1" marL="742950" rtl="0" algn="l">
              <a:spcBef>
                <a:spcPts val="400"/>
              </a:spcBef>
              <a:spcAft>
                <a:spcPts val="0"/>
              </a:spcAft>
              <a:buSzPts val="2000"/>
              <a:buChar char="▪"/>
            </a:pPr>
            <a:r>
              <a:rPr lang="en-US" sz="2000">
                <a:latin typeface="Times New Roman"/>
                <a:ea typeface="Times New Roman"/>
                <a:cs typeface="Times New Roman"/>
                <a:sym typeface="Times New Roman"/>
              </a:rPr>
              <a:t>binary, ternary, 4-nary, …n-nary</a:t>
            </a:r>
            <a:endParaRPr/>
          </a:p>
        </p:txBody>
      </p:sp>
      <p:sp>
        <p:nvSpPr>
          <p:cNvPr id="464" name="Google Shape;464;p44"/>
          <p:cNvSpPr/>
          <p:nvPr/>
        </p:nvSpPr>
        <p:spPr>
          <a:xfrm>
            <a:off x="4530725" y="3735388"/>
            <a:ext cx="407988" cy="1208087"/>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65" name="Google Shape;465;p44"/>
          <p:cNvSpPr/>
          <p:nvPr/>
        </p:nvSpPr>
        <p:spPr>
          <a:xfrm>
            <a:off x="4672013" y="3916363"/>
            <a:ext cx="76200" cy="762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66" name="Google Shape;466;p44"/>
          <p:cNvSpPr/>
          <p:nvPr/>
        </p:nvSpPr>
        <p:spPr>
          <a:xfrm>
            <a:off x="4672013" y="4221163"/>
            <a:ext cx="76200" cy="762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67" name="Google Shape;467;p44"/>
          <p:cNvSpPr/>
          <p:nvPr/>
        </p:nvSpPr>
        <p:spPr>
          <a:xfrm>
            <a:off x="4672013" y="4525963"/>
            <a:ext cx="76200" cy="762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68" name="Google Shape;468;p44"/>
          <p:cNvSpPr/>
          <p:nvPr/>
        </p:nvSpPr>
        <p:spPr>
          <a:xfrm>
            <a:off x="4681538" y="4699000"/>
            <a:ext cx="76200" cy="762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469" name="Google Shape;469;p44"/>
          <p:cNvCxnSpPr/>
          <p:nvPr/>
        </p:nvCxnSpPr>
        <p:spPr>
          <a:xfrm flipH="1" rot="10800000">
            <a:off x="2995613" y="3916363"/>
            <a:ext cx="1676400" cy="228600"/>
          </a:xfrm>
          <a:prstGeom prst="straightConnector1">
            <a:avLst/>
          </a:prstGeom>
          <a:noFill/>
          <a:ln cap="flat" cmpd="sng" w="19050">
            <a:solidFill>
              <a:schemeClr val="dk1"/>
            </a:solidFill>
            <a:prstDash val="solid"/>
            <a:round/>
            <a:headEnd len="sm" w="sm" type="none"/>
            <a:tailEnd len="sm" w="sm" type="none"/>
          </a:ln>
        </p:spPr>
      </p:cxnSp>
      <p:cxnSp>
        <p:nvCxnSpPr>
          <p:cNvPr id="470" name="Google Shape;470;p44"/>
          <p:cNvCxnSpPr/>
          <p:nvPr/>
        </p:nvCxnSpPr>
        <p:spPr>
          <a:xfrm>
            <a:off x="3063875" y="4516438"/>
            <a:ext cx="1647825" cy="36512"/>
          </a:xfrm>
          <a:prstGeom prst="straightConnector1">
            <a:avLst/>
          </a:prstGeom>
          <a:noFill/>
          <a:ln cap="flat" cmpd="sng" w="19050">
            <a:solidFill>
              <a:schemeClr val="dk1"/>
            </a:solidFill>
            <a:prstDash val="solid"/>
            <a:round/>
            <a:headEnd len="sm" w="sm" type="none"/>
            <a:tailEnd len="sm" w="sm" type="none"/>
          </a:ln>
        </p:spPr>
      </p:cxnSp>
      <p:cxnSp>
        <p:nvCxnSpPr>
          <p:cNvPr id="471" name="Google Shape;471;p44"/>
          <p:cNvCxnSpPr/>
          <p:nvPr/>
        </p:nvCxnSpPr>
        <p:spPr>
          <a:xfrm>
            <a:off x="3071813" y="4221163"/>
            <a:ext cx="1570037" cy="26987"/>
          </a:xfrm>
          <a:prstGeom prst="straightConnector1">
            <a:avLst/>
          </a:prstGeom>
          <a:noFill/>
          <a:ln cap="flat" cmpd="sng" w="19050">
            <a:solidFill>
              <a:schemeClr val="dk1"/>
            </a:solidFill>
            <a:prstDash val="solid"/>
            <a:round/>
            <a:headEnd len="sm" w="sm" type="none"/>
            <a:tailEnd len="sm" w="sm" type="none"/>
          </a:ln>
        </p:spPr>
      </p:cxnSp>
      <p:cxnSp>
        <p:nvCxnSpPr>
          <p:cNvPr id="472" name="Google Shape;472;p44"/>
          <p:cNvCxnSpPr/>
          <p:nvPr/>
        </p:nvCxnSpPr>
        <p:spPr>
          <a:xfrm>
            <a:off x="3063875" y="4668838"/>
            <a:ext cx="1647825" cy="57150"/>
          </a:xfrm>
          <a:prstGeom prst="straightConnector1">
            <a:avLst/>
          </a:prstGeom>
          <a:noFill/>
          <a:ln cap="flat" cmpd="sng" w="19050">
            <a:solidFill>
              <a:schemeClr val="dk1"/>
            </a:solidFill>
            <a:prstDash val="solid"/>
            <a:round/>
            <a:headEnd len="sm" w="sm" type="none"/>
            <a:tailEnd len="sm" w="sm" type="none"/>
          </a:ln>
        </p:spPr>
      </p:cxnSp>
      <p:cxnSp>
        <p:nvCxnSpPr>
          <p:cNvPr id="473" name="Google Shape;473;p44"/>
          <p:cNvCxnSpPr/>
          <p:nvPr/>
        </p:nvCxnSpPr>
        <p:spPr>
          <a:xfrm flipH="1" rot="10800000">
            <a:off x="4672013" y="3840163"/>
            <a:ext cx="1828800" cy="152400"/>
          </a:xfrm>
          <a:prstGeom prst="straightConnector1">
            <a:avLst/>
          </a:prstGeom>
          <a:noFill/>
          <a:ln cap="flat" cmpd="sng" w="19050">
            <a:solidFill>
              <a:schemeClr val="dk1"/>
            </a:solidFill>
            <a:prstDash val="solid"/>
            <a:round/>
            <a:headEnd len="sm" w="sm" type="none"/>
            <a:tailEnd len="sm" w="sm" type="none"/>
          </a:ln>
        </p:spPr>
      </p:cxnSp>
      <p:cxnSp>
        <p:nvCxnSpPr>
          <p:cNvPr id="474" name="Google Shape;474;p44"/>
          <p:cNvCxnSpPr/>
          <p:nvPr/>
        </p:nvCxnSpPr>
        <p:spPr>
          <a:xfrm>
            <a:off x="4672013" y="4248150"/>
            <a:ext cx="1782762" cy="144463"/>
          </a:xfrm>
          <a:prstGeom prst="straightConnector1">
            <a:avLst/>
          </a:prstGeom>
          <a:noFill/>
          <a:ln cap="flat" cmpd="sng" w="19050">
            <a:solidFill>
              <a:schemeClr val="dk1"/>
            </a:solidFill>
            <a:prstDash val="solid"/>
            <a:round/>
            <a:headEnd len="sm" w="sm" type="none"/>
            <a:tailEnd len="sm" w="sm" type="none"/>
          </a:ln>
        </p:spPr>
      </p:cxnSp>
      <p:cxnSp>
        <p:nvCxnSpPr>
          <p:cNvPr id="475" name="Google Shape;475;p44"/>
          <p:cNvCxnSpPr/>
          <p:nvPr/>
        </p:nvCxnSpPr>
        <p:spPr>
          <a:xfrm>
            <a:off x="4740275" y="4733925"/>
            <a:ext cx="1709738" cy="63500"/>
          </a:xfrm>
          <a:prstGeom prst="straightConnector1">
            <a:avLst/>
          </a:prstGeom>
          <a:noFill/>
          <a:ln cap="flat" cmpd="sng" w="19050">
            <a:solidFill>
              <a:schemeClr val="dk1"/>
            </a:solidFill>
            <a:prstDash val="solid"/>
            <a:round/>
            <a:headEnd len="sm" w="sm" type="none"/>
            <a:tailEnd len="sm" w="sm" type="none"/>
          </a:ln>
        </p:spPr>
      </p:cxnSp>
      <p:cxnSp>
        <p:nvCxnSpPr>
          <p:cNvPr id="476" name="Google Shape;476;p44"/>
          <p:cNvCxnSpPr/>
          <p:nvPr/>
        </p:nvCxnSpPr>
        <p:spPr>
          <a:xfrm flipH="1" rot="10800000">
            <a:off x="4681538" y="4471988"/>
            <a:ext cx="1743075" cy="109537"/>
          </a:xfrm>
          <a:prstGeom prst="straightConnector1">
            <a:avLst/>
          </a:prstGeom>
          <a:noFill/>
          <a:ln cap="flat" cmpd="sng" w="19050">
            <a:solidFill>
              <a:schemeClr val="dk1"/>
            </a:solidFill>
            <a:prstDash val="solid"/>
            <a:round/>
            <a:headEnd len="sm" w="sm" type="none"/>
            <a:tailEnd len="sm" w="sm" type="none"/>
          </a:ln>
        </p:spPr>
      </p:cxnSp>
      <p:sp>
        <p:nvSpPr>
          <p:cNvPr id="477" name="Google Shape;477;p44"/>
          <p:cNvSpPr/>
          <p:nvPr/>
        </p:nvSpPr>
        <p:spPr>
          <a:xfrm>
            <a:off x="3817938" y="3052763"/>
            <a:ext cx="1789112" cy="581025"/>
          </a:xfrm>
          <a:prstGeom prst="rect">
            <a:avLst/>
          </a:prstGeom>
          <a:noFill/>
          <a:ln>
            <a:noFill/>
          </a:ln>
        </p:spPr>
        <p:txBody>
          <a:bodyPr anchorCtr="0" anchor="t" bIns="46025" lIns="92075" spcFirstLastPara="1" rIns="92075" wrap="square" tIns="46025">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Custom-Account</a:t>
            </a:r>
            <a:endParaRPr/>
          </a:p>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 Relationship set</a:t>
            </a:r>
            <a:endParaRPr/>
          </a:p>
        </p:txBody>
      </p:sp>
      <p:sp>
        <p:nvSpPr>
          <p:cNvPr id="478" name="Google Shape;478;p44"/>
          <p:cNvSpPr txBox="1"/>
          <p:nvPr/>
        </p:nvSpPr>
        <p:spPr>
          <a:xfrm>
            <a:off x="3917950" y="5213350"/>
            <a:ext cx="3482975" cy="915988"/>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Visualizing relationships as a table. Each row: pair of entities participating in the relationship</a:t>
            </a:r>
            <a:endParaRPr/>
          </a:p>
        </p:txBody>
      </p:sp>
      <p:cxnSp>
        <p:nvCxnSpPr>
          <p:cNvPr id="479" name="Google Shape;479;p44"/>
          <p:cNvCxnSpPr/>
          <p:nvPr/>
        </p:nvCxnSpPr>
        <p:spPr>
          <a:xfrm flipH="1">
            <a:off x="2949575" y="5611813"/>
            <a:ext cx="939800" cy="114300"/>
          </a:xfrm>
          <a:prstGeom prst="straightConnector1">
            <a:avLst/>
          </a:prstGeom>
          <a:noFill/>
          <a:ln cap="flat" cmpd="sng" w="19050">
            <a:solidFill>
              <a:schemeClr val="dk1"/>
            </a:solidFill>
            <a:prstDash val="solid"/>
            <a:round/>
            <a:headEnd len="sm" w="sm" type="none"/>
            <a:tailEnd len="sm" w="sm" type="triangle"/>
          </a:ln>
        </p:spPr>
      </p:cxnSp>
      <p:graphicFrame>
        <p:nvGraphicFramePr>
          <p:cNvPr id="480" name="Google Shape;480;p44"/>
          <p:cNvGraphicFramePr/>
          <p:nvPr/>
        </p:nvGraphicFramePr>
        <p:xfrm>
          <a:off x="1249363" y="5086350"/>
          <a:ext cx="2247900" cy="1344613"/>
        </p:xfrm>
        <a:graphic>
          <a:graphicData uri="http://schemas.openxmlformats.org/presentationml/2006/ole">
            <mc:AlternateContent>
              <mc:Choice Requires="v">
                <p:oleObj r:id="rId4" imgH="1344613" imgW="2247900" progId="Word.Document.8" spid="_x0000_s1">
                  <p:embed/>
                </p:oleObj>
              </mc:Choice>
              <mc:Fallback>
                <p:oleObj r:id="rId5" imgH="1344613" imgW="2247900" progId="Word.Document.8">
                  <p:embed/>
                  <p:pic>
                    <p:nvPicPr>
                      <p:cNvPr id="480" name="Google Shape;480;p44"/>
                      <p:cNvPicPr preferRelativeResize="0"/>
                      <p:nvPr/>
                    </p:nvPicPr>
                    <p:blipFill rotWithShape="1">
                      <a:blip r:embed="rId6">
                        <a:alphaModFix/>
                      </a:blip>
                      <a:srcRect b="0" l="0" r="0" t="0"/>
                      <a:stretch/>
                    </p:blipFill>
                    <p:spPr>
                      <a:xfrm>
                        <a:off x="1249363" y="5086350"/>
                        <a:ext cx="2247900" cy="1344613"/>
                      </a:xfrm>
                      <a:prstGeom prst="rect">
                        <a:avLst/>
                      </a:prstGeom>
                      <a:noFill/>
                      <a:ln>
                        <a:noFill/>
                      </a:ln>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5"/>
          <p:cNvSpPr txBox="1"/>
          <p:nvPr>
            <p:ph type="title"/>
          </p:nvPr>
        </p:nvSpPr>
        <p:spPr>
          <a:xfrm>
            <a:off x="446031" y="-185787"/>
            <a:ext cx="82296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b="1" lang="en-US" sz="4000">
                <a:solidFill>
                  <a:srgbClr val="FFFF00"/>
                </a:solidFill>
                <a:latin typeface="Times New Roman"/>
                <a:ea typeface="Times New Roman"/>
                <a:cs typeface="Times New Roman"/>
                <a:sym typeface="Times New Roman"/>
              </a:rPr>
              <a:t>ER Diagram</a:t>
            </a:r>
            <a:endParaRPr/>
          </a:p>
        </p:txBody>
      </p:sp>
      <p:sp>
        <p:nvSpPr>
          <p:cNvPr id="487" name="Google Shape;487;p45"/>
          <p:cNvSpPr txBox="1"/>
          <p:nvPr/>
        </p:nvSpPr>
        <p:spPr>
          <a:xfrm>
            <a:off x="547688" y="3400425"/>
            <a:ext cx="8172450" cy="2903538"/>
          </a:xfrm>
          <a:prstGeom prst="rect">
            <a:avLst/>
          </a:prstGeom>
          <a:noFill/>
          <a:ln>
            <a:noFill/>
          </a:ln>
        </p:spPr>
        <p:txBody>
          <a:bodyPr anchorCtr="0" anchor="ctr" bIns="45700" lIns="91425" spcFirstLastPara="1" rIns="91425" wrap="square" tIns="45700">
            <a:noAutofit/>
          </a:bodyPr>
          <a:lstStyle/>
          <a:p>
            <a:pPr indent="-101600" lvl="0" marL="0" marR="0" rtl="0" algn="l">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Graphical representation of ER schema. Put as much information as possible.</a:t>
            </a:r>
            <a:endParaRPr/>
          </a:p>
          <a:p>
            <a:pPr indent="-114300" lvl="1" marL="457200" marR="0" rtl="0" algn="l">
              <a:spcBef>
                <a:spcPts val="90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 Entity set: rectangle</a:t>
            </a:r>
            <a:endParaRPr/>
          </a:p>
          <a:p>
            <a:pPr indent="-114300" lvl="1" marL="457200" marR="0" rtl="0" algn="l">
              <a:spcBef>
                <a:spcPts val="90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 Attribute: ellipse</a:t>
            </a:r>
            <a:endParaRPr/>
          </a:p>
          <a:p>
            <a:pPr indent="-114300" lvl="1" marL="457200" marR="0" rtl="0" algn="l">
              <a:spcBef>
                <a:spcPts val="90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 Derived attribute: dashed ellipse (“age”)</a:t>
            </a:r>
            <a:endParaRPr/>
          </a:p>
          <a:p>
            <a:pPr indent="-114300" lvl="1" marL="457200" marR="0" rtl="0" algn="l">
              <a:spcBef>
                <a:spcPts val="90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 Multivalued attribute: double ellipse (“tel”)</a:t>
            </a:r>
            <a:endParaRPr/>
          </a:p>
          <a:p>
            <a:pPr indent="-114300" lvl="1" marL="457200" marR="0" rtl="0" algn="l">
              <a:spcBef>
                <a:spcPts val="90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 Relationship set: diamond, with lines connected to its entity sets. May have attributes, called “relationship attributes.”</a:t>
            </a:r>
            <a:endParaRPr/>
          </a:p>
          <a:p>
            <a:pPr indent="-114300" lvl="0" marL="0" marR="0" rtl="0" algn="l">
              <a:spcBef>
                <a:spcPts val="9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Not specified how to represent a composite attribute. </a:t>
            </a:r>
            <a:endParaRPr/>
          </a:p>
        </p:txBody>
      </p:sp>
      <p:grpSp>
        <p:nvGrpSpPr>
          <p:cNvPr id="488" name="Google Shape;488;p45"/>
          <p:cNvGrpSpPr/>
          <p:nvPr/>
        </p:nvGrpSpPr>
        <p:grpSpPr>
          <a:xfrm>
            <a:off x="1103265" y="1201707"/>
            <a:ext cx="6583363" cy="1811337"/>
            <a:chOff x="610" y="1041"/>
            <a:chExt cx="4147" cy="1141"/>
          </a:xfrm>
        </p:grpSpPr>
        <p:sp>
          <p:nvSpPr>
            <p:cNvPr id="489" name="Google Shape;489;p45"/>
            <p:cNvSpPr txBox="1"/>
            <p:nvPr/>
          </p:nvSpPr>
          <p:spPr>
            <a:xfrm>
              <a:off x="1361" y="1588"/>
              <a:ext cx="623" cy="220"/>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Customer</a:t>
              </a:r>
              <a:endParaRPr/>
            </a:p>
          </p:txBody>
        </p:sp>
        <p:grpSp>
          <p:nvGrpSpPr>
            <p:cNvPr id="490" name="Google Shape;490;p45"/>
            <p:cNvGrpSpPr/>
            <p:nvPr/>
          </p:nvGrpSpPr>
          <p:grpSpPr>
            <a:xfrm>
              <a:off x="1131" y="1041"/>
              <a:ext cx="637" cy="244"/>
              <a:chOff x="616" y="1388"/>
              <a:chExt cx="637" cy="244"/>
            </a:xfrm>
          </p:grpSpPr>
          <p:sp>
            <p:nvSpPr>
              <p:cNvPr id="491" name="Google Shape;491;p45"/>
              <p:cNvSpPr/>
              <p:nvPr/>
            </p:nvSpPr>
            <p:spPr>
              <a:xfrm>
                <a:off x="616" y="1410"/>
                <a:ext cx="637" cy="222"/>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92" name="Google Shape;492;p45"/>
              <p:cNvSpPr txBox="1"/>
              <p:nvPr/>
            </p:nvSpPr>
            <p:spPr>
              <a:xfrm>
                <a:off x="702" y="1388"/>
                <a:ext cx="394"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name</a:t>
                </a:r>
                <a:endParaRPr/>
              </a:p>
            </p:txBody>
          </p:sp>
        </p:grpSp>
        <p:grpSp>
          <p:nvGrpSpPr>
            <p:cNvPr id="493" name="Google Shape;493;p45"/>
            <p:cNvGrpSpPr/>
            <p:nvPr/>
          </p:nvGrpSpPr>
          <p:grpSpPr>
            <a:xfrm>
              <a:off x="1777" y="1044"/>
              <a:ext cx="544" cy="244"/>
              <a:chOff x="1455" y="1298"/>
              <a:chExt cx="544" cy="244"/>
            </a:xfrm>
          </p:grpSpPr>
          <p:sp>
            <p:nvSpPr>
              <p:cNvPr id="494" name="Google Shape;494;p45"/>
              <p:cNvSpPr/>
              <p:nvPr/>
            </p:nvSpPr>
            <p:spPr>
              <a:xfrm>
                <a:off x="1455" y="1320"/>
                <a:ext cx="544" cy="222"/>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95" name="Google Shape;495;p45"/>
              <p:cNvSpPr txBox="1"/>
              <p:nvPr/>
            </p:nvSpPr>
            <p:spPr>
              <a:xfrm>
                <a:off x="1467" y="1298"/>
                <a:ext cx="395"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street</a:t>
                </a:r>
                <a:endParaRPr/>
              </a:p>
            </p:txBody>
          </p:sp>
        </p:grpSp>
        <p:grpSp>
          <p:nvGrpSpPr>
            <p:cNvPr id="496" name="Google Shape;496;p45"/>
            <p:cNvGrpSpPr/>
            <p:nvPr/>
          </p:nvGrpSpPr>
          <p:grpSpPr>
            <a:xfrm>
              <a:off x="3046" y="1132"/>
              <a:ext cx="820" cy="263"/>
              <a:chOff x="3065" y="1305"/>
              <a:chExt cx="820" cy="263"/>
            </a:xfrm>
          </p:grpSpPr>
          <p:sp>
            <p:nvSpPr>
              <p:cNvPr id="497" name="Google Shape;497;p45"/>
              <p:cNvSpPr/>
              <p:nvPr/>
            </p:nvSpPr>
            <p:spPr>
              <a:xfrm>
                <a:off x="3065" y="1326"/>
                <a:ext cx="777" cy="242"/>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98" name="Google Shape;498;p45"/>
              <p:cNvSpPr txBox="1"/>
              <p:nvPr/>
            </p:nvSpPr>
            <p:spPr>
              <a:xfrm>
                <a:off x="3162" y="1305"/>
                <a:ext cx="723"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number</a:t>
                </a:r>
                <a:endParaRPr/>
              </a:p>
            </p:txBody>
          </p:sp>
        </p:grpSp>
        <p:grpSp>
          <p:nvGrpSpPr>
            <p:cNvPr id="499" name="Google Shape;499;p45"/>
            <p:cNvGrpSpPr/>
            <p:nvPr/>
          </p:nvGrpSpPr>
          <p:grpSpPr>
            <a:xfrm>
              <a:off x="694" y="1081"/>
              <a:ext cx="434" cy="250"/>
              <a:chOff x="378" y="1818"/>
              <a:chExt cx="434" cy="250"/>
            </a:xfrm>
          </p:grpSpPr>
          <p:sp>
            <p:nvSpPr>
              <p:cNvPr id="500" name="Google Shape;500;p45"/>
              <p:cNvSpPr/>
              <p:nvPr/>
            </p:nvSpPr>
            <p:spPr>
              <a:xfrm>
                <a:off x="378" y="1852"/>
                <a:ext cx="434" cy="216"/>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01" name="Google Shape;501;p45"/>
              <p:cNvSpPr txBox="1"/>
              <p:nvPr/>
            </p:nvSpPr>
            <p:spPr>
              <a:xfrm>
                <a:off x="483" y="1818"/>
                <a:ext cx="216"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id</a:t>
                </a:r>
                <a:endParaRPr/>
              </a:p>
            </p:txBody>
          </p:sp>
        </p:grpSp>
        <p:cxnSp>
          <p:nvCxnSpPr>
            <p:cNvPr id="502" name="Google Shape;502;p45"/>
            <p:cNvCxnSpPr/>
            <p:nvPr/>
          </p:nvCxnSpPr>
          <p:spPr>
            <a:xfrm rot="10800000">
              <a:off x="1039" y="1311"/>
              <a:ext cx="365" cy="248"/>
            </a:xfrm>
            <a:prstGeom prst="straightConnector1">
              <a:avLst/>
            </a:prstGeom>
            <a:noFill/>
            <a:ln cap="flat" cmpd="sng" w="12700">
              <a:solidFill>
                <a:schemeClr val="dk1"/>
              </a:solidFill>
              <a:prstDash val="solid"/>
              <a:miter lim="800000"/>
              <a:headEnd len="med" w="med" type="none"/>
              <a:tailEnd len="med" w="med" type="none"/>
            </a:ln>
          </p:spPr>
        </p:cxnSp>
        <p:cxnSp>
          <p:nvCxnSpPr>
            <p:cNvPr id="503" name="Google Shape;503;p45"/>
            <p:cNvCxnSpPr/>
            <p:nvPr/>
          </p:nvCxnSpPr>
          <p:spPr>
            <a:xfrm rot="10800000">
              <a:off x="1469" y="1295"/>
              <a:ext cx="174" cy="266"/>
            </a:xfrm>
            <a:prstGeom prst="straightConnector1">
              <a:avLst/>
            </a:prstGeom>
            <a:noFill/>
            <a:ln cap="flat" cmpd="sng" w="12700">
              <a:solidFill>
                <a:schemeClr val="dk1"/>
              </a:solidFill>
              <a:prstDash val="solid"/>
              <a:miter lim="800000"/>
              <a:headEnd len="med" w="med" type="none"/>
              <a:tailEnd len="med" w="med" type="none"/>
            </a:ln>
          </p:spPr>
        </p:cxnSp>
        <p:cxnSp>
          <p:nvCxnSpPr>
            <p:cNvPr id="504" name="Google Shape;504;p45"/>
            <p:cNvCxnSpPr/>
            <p:nvPr/>
          </p:nvCxnSpPr>
          <p:spPr>
            <a:xfrm flipH="1" rot="10800000">
              <a:off x="1828" y="1283"/>
              <a:ext cx="162" cy="273"/>
            </a:xfrm>
            <a:prstGeom prst="straightConnector1">
              <a:avLst/>
            </a:prstGeom>
            <a:noFill/>
            <a:ln cap="flat" cmpd="sng" w="12700">
              <a:solidFill>
                <a:schemeClr val="dk1"/>
              </a:solidFill>
              <a:prstDash val="solid"/>
              <a:miter lim="800000"/>
              <a:headEnd len="med" w="med" type="none"/>
              <a:tailEnd len="med" w="med" type="none"/>
            </a:ln>
          </p:spPr>
        </p:cxnSp>
        <p:cxnSp>
          <p:nvCxnSpPr>
            <p:cNvPr id="505" name="Google Shape;505;p45"/>
            <p:cNvCxnSpPr/>
            <p:nvPr/>
          </p:nvCxnSpPr>
          <p:spPr>
            <a:xfrm flipH="1" rot="10800000">
              <a:off x="1972" y="1332"/>
              <a:ext cx="538" cy="261"/>
            </a:xfrm>
            <a:prstGeom prst="straightConnector1">
              <a:avLst/>
            </a:prstGeom>
            <a:noFill/>
            <a:ln cap="flat" cmpd="sng" w="12700">
              <a:solidFill>
                <a:schemeClr val="dk1"/>
              </a:solidFill>
              <a:prstDash val="solid"/>
              <a:miter lim="800000"/>
              <a:headEnd len="med" w="med" type="none"/>
              <a:tailEnd len="med" w="med" type="none"/>
            </a:ln>
          </p:spPr>
        </p:cxnSp>
        <p:sp>
          <p:nvSpPr>
            <p:cNvPr id="506" name="Google Shape;506;p45"/>
            <p:cNvSpPr txBox="1"/>
            <p:nvPr/>
          </p:nvSpPr>
          <p:spPr>
            <a:xfrm>
              <a:off x="3612" y="1616"/>
              <a:ext cx="558" cy="220"/>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Account</a:t>
              </a:r>
              <a:endParaRPr/>
            </a:p>
          </p:txBody>
        </p:sp>
        <p:grpSp>
          <p:nvGrpSpPr>
            <p:cNvPr id="507" name="Google Shape;507;p45"/>
            <p:cNvGrpSpPr/>
            <p:nvPr/>
          </p:nvGrpSpPr>
          <p:grpSpPr>
            <a:xfrm>
              <a:off x="3964" y="1104"/>
              <a:ext cx="793" cy="274"/>
              <a:chOff x="3983" y="1277"/>
              <a:chExt cx="793" cy="274"/>
            </a:xfrm>
          </p:grpSpPr>
          <p:sp>
            <p:nvSpPr>
              <p:cNvPr id="508" name="Google Shape;508;p45"/>
              <p:cNvSpPr/>
              <p:nvPr/>
            </p:nvSpPr>
            <p:spPr>
              <a:xfrm>
                <a:off x="3983" y="1299"/>
                <a:ext cx="793" cy="252"/>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09" name="Google Shape;509;p45"/>
              <p:cNvSpPr txBox="1"/>
              <p:nvPr/>
            </p:nvSpPr>
            <p:spPr>
              <a:xfrm>
                <a:off x="4069" y="1277"/>
                <a:ext cx="508"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balance</a:t>
                </a:r>
                <a:endParaRPr/>
              </a:p>
            </p:txBody>
          </p:sp>
        </p:grpSp>
        <p:grpSp>
          <p:nvGrpSpPr>
            <p:cNvPr id="510" name="Google Shape;510;p45"/>
            <p:cNvGrpSpPr/>
            <p:nvPr/>
          </p:nvGrpSpPr>
          <p:grpSpPr>
            <a:xfrm>
              <a:off x="2451" y="1125"/>
              <a:ext cx="514" cy="250"/>
              <a:chOff x="2086" y="1286"/>
              <a:chExt cx="514" cy="250"/>
            </a:xfrm>
          </p:grpSpPr>
          <p:sp>
            <p:nvSpPr>
              <p:cNvPr id="511" name="Google Shape;511;p45"/>
              <p:cNvSpPr/>
              <p:nvPr/>
            </p:nvSpPr>
            <p:spPr>
              <a:xfrm>
                <a:off x="2086" y="1308"/>
                <a:ext cx="514" cy="228"/>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12" name="Google Shape;512;p45"/>
              <p:cNvSpPr txBox="1"/>
              <p:nvPr/>
            </p:nvSpPr>
            <p:spPr>
              <a:xfrm>
                <a:off x="2172" y="1286"/>
                <a:ext cx="309"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city</a:t>
                </a:r>
                <a:endParaRPr/>
              </a:p>
            </p:txBody>
          </p:sp>
        </p:grpSp>
        <p:cxnSp>
          <p:nvCxnSpPr>
            <p:cNvPr id="513" name="Google Shape;513;p45"/>
            <p:cNvCxnSpPr/>
            <p:nvPr/>
          </p:nvCxnSpPr>
          <p:spPr>
            <a:xfrm rot="10800000">
              <a:off x="3498" y="1379"/>
              <a:ext cx="328" cy="199"/>
            </a:xfrm>
            <a:prstGeom prst="straightConnector1">
              <a:avLst/>
            </a:prstGeom>
            <a:noFill/>
            <a:ln cap="flat" cmpd="sng" w="12700">
              <a:solidFill>
                <a:schemeClr val="dk1"/>
              </a:solidFill>
              <a:prstDash val="solid"/>
              <a:miter lim="800000"/>
              <a:headEnd len="med" w="med" type="none"/>
              <a:tailEnd len="med" w="med" type="none"/>
            </a:ln>
          </p:spPr>
        </p:cxnSp>
        <p:cxnSp>
          <p:nvCxnSpPr>
            <p:cNvPr id="514" name="Google Shape;514;p45"/>
            <p:cNvCxnSpPr/>
            <p:nvPr/>
          </p:nvCxnSpPr>
          <p:spPr>
            <a:xfrm flipH="1" rot="10800000">
              <a:off x="4102" y="1363"/>
              <a:ext cx="204" cy="218"/>
            </a:xfrm>
            <a:prstGeom prst="straightConnector1">
              <a:avLst/>
            </a:prstGeom>
            <a:noFill/>
            <a:ln cap="flat" cmpd="sng" w="12700">
              <a:solidFill>
                <a:schemeClr val="dk1"/>
              </a:solidFill>
              <a:prstDash val="solid"/>
              <a:miter lim="800000"/>
              <a:headEnd len="med" w="med" type="none"/>
              <a:tailEnd len="med" w="med" type="none"/>
            </a:ln>
          </p:spPr>
        </p:cxnSp>
        <p:grpSp>
          <p:nvGrpSpPr>
            <p:cNvPr id="515" name="Google Shape;515;p45"/>
            <p:cNvGrpSpPr/>
            <p:nvPr/>
          </p:nvGrpSpPr>
          <p:grpSpPr>
            <a:xfrm>
              <a:off x="2360" y="1511"/>
              <a:ext cx="997" cy="347"/>
              <a:chOff x="2533" y="1678"/>
              <a:chExt cx="997" cy="347"/>
            </a:xfrm>
          </p:grpSpPr>
          <p:sp>
            <p:nvSpPr>
              <p:cNvPr id="516" name="Google Shape;516;p45"/>
              <p:cNvSpPr/>
              <p:nvPr/>
            </p:nvSpPr>
            <p:spPr>
              <a:xfrm>
                <a:off x="2533" y="1678"/>
                <a:ext cx="997" cy="347"/>
              </a:xfrm>
              <a:prstGeom prst="diamond">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17" name="Google Shape;517;p45"/>
              <p:cNvSpPr txBox="1"/>
              <p:nvPr/>
            </p:nvSpPr>
            <p:spPr>
              <a:xfrm>
                <a:off x="2704" y="1736"/>
                <a:ext cx="530"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custacct</a:t>
                </a:r>
                <a:endParaRPr/>
              </a:p>
            </p:txBody>
          </p:sp>
        </p:grpSp>
        <p:cxnSp>
          <p:nvCxnSpPr>
            <p:cNvPr id="518" name="Google Shape;518;p45"/>
            <p:cNvCxnSpPr/>
            <p:nvPr/>
          </p:nvCxnSpPr>
          <p:spPr>
            <a:xfrm rot="10800000">
              <a:off x="1987" y="1688"/>
              <a:ext cx="353" cy="1"/>
            </a:xfrm>
            <a:prstGeom prst="straightConnector1">
              <a:avLst/>
            </a:prstGeom>
            <a:noFill/>
            <a:ln cap="flat" cmpd="sng" w="12700">
              <a:solidFill>
                <a:schemeClr val="dk1"/>
              </a:solidFill>
              <a:prstDash val="solid"/>
              <a:miter lim="800000"/>
              <a:headEnd len="med" w="med" type="none"/>
              <a:tailEnd len="med" w="med" type="none"/>
            </a:ln>
          </p:spPr>
        </p:cxnSp>
        <p:cxnSp>
          <p:nvCxnSpPr>
            <p:cNvPr id="519" name="Google Shape;519;p45"/>
            <p:cNvCxnSpPr/>
            <p:nvPr/>
          </p:nvCxnSpPr>
          <p:spPr>
            <a:xfrm rot="10800000">
              <a:off x="3365" y="1692"/>
              <a:ext cx="230" cy="1"/>
            </a:xfrm>
            <a:prstGeom prst="straightConnector1">
              <a:avLst/>
            </a:prstGeom>
            <a:noFill/>
            <a:ln cap="flat" cmpd="sng" w="12700">
              <a:solidFill>
                <a:schemeClr val="dk1"/>
              </a:solidFill>
              <a:prstDash val="solid"/>
              <a:miter lim="800000"/>
              <a:headEnd len="med" w="med" type="none"/>
              <a:tailEnd len="med" w="med" type="none"/>
            </a:ln>
          </p:spPr>
        </p:cxnSp>
        <p:cxnSp>
          <p:nvCxnSpPr>
            <p:cNvPr id="520" name="Google Shape;520;p45"/>
            <p:cNvCxnSpPr/>
            <p:nvPr/>
          </p:nvCxnSpPr>
          <p:spPr>
            <a:xfrm rot="10800000">
              <a:off x="2854" y="1850"/>
              <a:ext cx="4" cy="143"/>
            </a:xfrm>
            <a:prstGeom prst="straightConnector1">
              <a:avLst/>
            </a:prstGeom>
            <a:noFill/>
            <a:ln cap="flat" cmpd="sng" w="12700">
              <a:solidFill>
                <a:schemeClr val="dk1"/>
              </a:solidFill>
              <a:prstDash val="solid"/>
              <a:miter lim="800000"/>
              <a:headEnd len="med" w="med" type="none"/>
              <a:tailEnd len="med" w="med" type="none"/>
            </a:ln>
          </p:spPr>
        </p:cxnSp>
        <p:grpSp>
          <p:nvGrpSpPr>
            <p:cNvPr id="521" name="Google Shape;521;p45"/>
            <p:cNvGrpSpPr/>
            <p:nvPr/>
          </p:nvGrpSpPr>
          <p:grpSpPr>
            <a:xfrm>
              <a:off x="2605" y="1970"/>
              <a:ext cx="636" cy="212"/>
              <a:chOff x="3162" y="1865"/>
              <a:chExt cx="636" cy="212"/>
            </a:xfrm>
          </p:grpSpPr>
          <p:sp>
            <p:nvSpPr>
              <p:cNvPr id="522" name="Google Shape;522;p45"/>
              <p:cNvSpPr/>
              <p:nvPr/>
            </p:nvSpPr>
            <p:spPr>
              <a:xfrm>
                <a:off x="3162" y="1887"/>
                <a:ext cx="636" cy="185"/>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23" name="Google Shape;523;p45"/>
              <p:cNvSpPr txBox="1"/>
              <p:nvPr/>
            </p:nvSpPr>
            <p:spPr>
              <a:xfrm>
                <a:off x="3174" y="1865"/>
                <a:ext cx="579"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opendate</a:t>
                </a:r>
                <a:endParaRPr/>
              </a:p>
            </p:txBody>
          </p:sp>
        </p:grpSp>
        <p:sp>
          <p:nvSpPr>
            <p:cNvPr id="524" name="Google Shape;524;p45"/>
            <p:cNvSpPr/>
            <p:nvPr/>
          </p:nvSpPr>
          <p:spPr>
            <a:xfrm>
              <a:off x="610" y="1403"/>
              <a:ext cx="434" cy="216"/>
            </a:xfrm>
            <a:prstGeom prst="ellipse">
              <a:avLst/>
            </a:prstGeom>
            <a:noFill/>
            <a:ln cap="flat" cmpd="sng" w="12700">
              <a:solidFill>
                <a:schemeClr val="dk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25" name="Google Shape;525;p45"/>
            <p:cNvSpPr txBox="1"/>
            <p:nvPr/>
          </p:nvSpPr>
          <p:spPr>
            <a:xfrm>
              <a:off x="696" y="1394"/>
              <a:ext cx="294"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age</a:t>
              </a:r>
              <a:endParaRPr/>
            </a:p>
          </p:txBody>
        </p:sp>
        <p:sp>
          <p:nvSpPr>
            <p:cNvPr id="526" name="Google Shape;526;p45"/>
            <p:cNvSpPr/>
            <p:nvPr/>
          </p:nvSpPr>
          <p:spPr>
            <a:xfrm>
              <a:off x="641" y="1713"/>
              <a:ext cx="434" cy="216"/>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27" name="Google Shape;527;p45"/>
            <p:cNvSpPr txBox="1"/>
            <p:nvPr/>
          </p:nvSpPr>
          <p:spPr>
            <a:xfrm>
              <a:off x="715" y="1697"/>
              <a:ext cx="308"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dob</a:t>
              </a:r>
              <a:endParaRPr/>
            </a:p>
          </p:txBody>
        </p:sp>
        <p:cxnSp>
          <p:nvCxnSpPr>
            <p:cNvPr id="528" name="Google Shape;528;p45"/>
            <p:cNvCxnSpPr/>
            <p:nvPr/>
          </p:nvCxnSpPr>
          <p:spPr>
            <a:xfrm rot="10800000">
              <a:off x="1042" y="1556"/>
              <a:ext cx="327" cy="112"/>
            </a:xfrm>
            <a:prstGeom prst="straightConnector1">
              <a:avLst/>
            </a:prstGeom>
            <a:noFill/>
            <a:ln cap="flat" cmpd="sng" w="12700">
              <a:solidFill>
                <a:schemeClr val="dk1"/>
              </a:solidFill>
              <a:prstDash val="solid"/>
              <a:miter lim="800000"/>
              <a:headEnd len="med" w="med" type="none"/>
              <a:tailEnd len="med" w="med" type="none"/>
            </a:ln>
          </p:spPr>
        </p:cxnSp>
        <p:cxnSp>
          <p:nvCxnSpPr>
            <p:cNvPr id="529" name="Google Shape;529;p45"/>
            <p:cNvCxnSpPr/>
            <p:nvPr/>
          </p:nvCxnSpPr>
          <p:spPr>
            <a:xfrm flipH="1">
              <a:off x="1055" y="1780"/>
              <a:ext cx="303" cy="30"/>
            </a:xfrm>
            <a:prstGeom prst="straightConnector1">
              <a:avLst/>
            </a:prstGeom>
            <a:noFill/>
            <a:ln cap="flat" cmpd="sng" w="12700">
              <a:solidFill>
                <a:schemeClr val="dk1"/>
              </a:solidFill>
              <a:prstDash val="solid"/>
              <a:miter lim="800000"/>
              <a:headEnd len="med" w="med" type="none"/>
              <a:tailEnd len="med" w="med" type="none"/>
            </a:ln>
          </p:spPr>
        </p:cxnSp>
        <p:sp>
          <p:nvSpPr>
            <p:cNvPr id="530" name="Google Shape;530;p45"/>
            <p:cNvSpPr/>
            <p:nvPr/>
          </p:nvSpPr>
          <p:spPr>
            <a:xfrm>
              <a:off x="2013" y="1871"/>
              <a:ext cx="434" cy="216"/>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31" name="Google Shape;531;p45"/>
            <p:cNvSpPr txBox="1"/>
            <p:nvPr/>
          </p:nvSpPr>
          <p:spPr>
            <a:xfrm>
              <a:off x="2067" y="1873"/>
              <a:ext cx="245"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tel</a:t>
              </a:r>
              <a:endParaRPr/>
            </a:p>
          </p:txBody>
        </p:sp>
        <p:sp>
          <p:nvSpPr>
            <p:cNvPr id="532" name="Google Shape;532;p45"/>
            <p:cNvSpPr/>
            <p:nvPr/>
          </p:nvSpPr>
          <p:spPr>
            <a:xfrm>
              <a:off x="1997" y="1849"/>
              <a:ext cx="465" cy="259"/>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533" name="Google Shape;533;p45"/>
            <p:cNvCxnSpPr/>
            <p:nvPr/>
          </p:nvCxnSpPr>
          <p:spPr>
            <a:xfrm rot="10800000">
              <a:off x="1723" y="1809"/>
              <a:ext cx="298" cy="112"/>
            </a:xfrm>
            <a:prstGeom prst="straightConnector1">
              <a:avLst/>
            </a:prstGeom>
            <a:noFill/>
            <a:ln cap="flat" cmpd="sng" w="12700">
              <a:solidFill>
                <a:schemeClr val="dk1"/>
              </a:solidFill>
              <a:prstDash val="solid"/>
              <a:miter lim="800000"/>
              <a:headEnd len="med" w="med" type="none"/>
              <a:tailEnd len="med" w="med" type="none"/>
            </a:ln>
          </p:spPr>
        </p:cxn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6"/>
          <p:cNvSpPr txBox="1"/>
          <p:nvPr>
            <p:ph type="ctrTitle"/>
          </p:nvPr>
        </p:nvSpPr>
        <p:spPr>
          <a:xfrm>
            <a:off x="1511300" y="0"/>
            <a:ext cx="7632700" cy="609600"/>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b="1" lang="en-US"/>
              <a:t>E-R Diagrams</a:t>
            </a:r>
            <a:endParaRPr/>
          </a:p>
        </p:txBody>
      </p:sp>
      <p:pic>
        <p:nvPicPr>
          <p:cNvPr id="539" name="Google Shape;539;p46"/>
          <p:cNvPicPr preferRelativeResize="0"/>
          <p:nvPr/>
        </p:nvPicPr>
        <p:blipFill rotWithShape="1">
          <a:blip r:embed="rId3">
            <a:alphaModFix/>
          </a:blip>
          <a:srcRect b="30733" l="1064" r="1064" t="30733"/>
          <a:stretch/>
        </p:blipFill>
        <p:spPr>
          <a:xfrm>
            <a:off x="539750" y="944563"/>
            <a:ext cx="7956550" cy="2178050"/>
          </a:xfrm>
          <a:prstGeom prst="rect">
            <a:avLst/>
          </a:prstGeom>
          <a:noFill/>
          <a:ln cap="flat" cmpd="tri" w="76200">
            <a:solidFill>
              <a:schemeClr val="dk2"/>
            </a:solidFill>
            <a:prstDash val="solid"/>
            <a:miter lim="800000"/>
            <a:headEnd len="sm" w="sm" type="none"/>
            <a:tailEnd len="sm" w="sm" type="none"/>
          </a:ln>
        </p:spPr>
      </p:pic>
      <p:sp>
        <p:nvSpPr>
          <p:cNvPr id="540" name="Google Shape;540;p46"/>
          <p:cNvSpPr/>
          <p:nvPr/>
        </p:nvSpPr>
        <p:spPr>
          <a:xfrm>
            <a:off x="503238" y="3321050"/>
            <a:ext cx="8218487" cy="28289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1800"/>
              <a:buFont typeface="Arial"/>
              <a:buChar char="●"/>
            </a:pPr>
            <a:r>
              <a:rPr lang="en-US" sz="2000">
                <a:solidFill>
                  <a:schemeClr val="dk1"/>
                </a:solidFill>
                <a:latin typeface="Times New Roman"/>
                <a:ea typeface="Times New Roman"/>
                <a:cs typeface="Times New Roman"/>
                <a:sym typeface="Times New Roman"/>
              </a:rPr>
              <a:t>Rectangles represent entity sets.</a:t>
            </a:r>
            <a:endParaRPr/>
          </a:p>
          <a:p>
            <a:pPr indent="-342900" lvl="0" marL="342900" marR="0" rtl="0" algn="l">
              <a:spcBef>
                <a:spcPts val="700"/>
              </a:spcBef>
              <a:spcAft>
                <a:spcPts val="0"/>
              </a:spcAft>
              <a:buClr>
                <a:schemeClr val="dk2"/>
              </a:buClr>
              <a:buSzPts val="1800"/>
              <a:buFont typeface="Arial"/>
              <a:buChar char="●"/>
            </a:pPr>
            <a:r>
              <a:rPr lang="en-US" sz="2000">
                <a:solidFill>
                  <a:schemeClr val="dk1"/>
                </a:solidFill>
                <a:latin typeface="Times New Roman"/>
                <a:ea typeface="Times New Roman"/>
                <a:cs typeface="Times New Roman"/>
                <a:sym typeface="Times New Roman"/>
              </a:rPr>
              <a:t>Diamonds represent relationship sets.</a:t>
            </a:r>
            <a:endParaRPr/>
          </a:p>
          <a:p>
            <a:pPr indent="-342900" lvl="0" marL="342900" marR="0" rtl="0" algn="l">
              <a:spcBef>
                <a:spcPts val="700"/>
              </a:spcBef>
              <a:spcAft>
                <a:spcPts val="0"/>
              </a:spcAft>
              <a:buClr>
                <a:schemeClr val="dk2"/>
              </a:buClr>
              <a:buSzPts val="1800"/>
              <a:buFont typeface="Arial"/>
              <a:buChar char="●"/>
            </a:pPr>
            <a:r>
              <a:rPr lang="en-US" sz="2000">
                <a:solidFill>
                  <a:schemeClr val="dk1"/>
                </a:solidFill>
                <a:latin typeface="Times New Roman"/>
                <a:ea typeface="Times New Roman"/>
                <a:cs typeface="Times New Roman"/>
                <a:sym typeface="Times New Roman"/>
              </a:rPr>
              <a:t>Lines link attributes to entity sets and entity sets to relationship sets.</a:t>
            </a:r>
            <a:endParaRPr/>
          </a:p>
          <a:p>
            <a:pPr indent="-342900" lvl="0" marL="342900" marR="0" rtl="0" algn="l">
              <a:spcBef>
                <a:spcPts val="700"/>
              </a:spcBef>
              <a:spcAft>
                <a:spcPts val="0"/>
              </a:spcAft>
              <a:buClr>
                <a:schemeClr val="dk2"/>
              </a:buClr>
              <a:buSzPts val="1800"/>
              <a:buFont typeface="Arial"/>
              <a:buChar char="●"/>
            </a:pPr>
            <a:r>
              <a:rPr lang="en-US" sz="2000">
                <a:solidFill>
                  <a:schemeClr val="dk1"/>
                </a:solidFill>
                <a:latin typeface="Times New Roman"/>
                <a:ea typeface="Times New Roman"/>
                <a:cs typeface="Times New Roman"/>
                <a:sym typeface="Times New Roman"/>
              </a:rPr>
              <a:t>Ellipses represent attributes</a:t>
            </a:r>
            <a:endParaRPr/>
          </a:p>
          <a:p>
            <a:pPr indent="-285750" lvl="1" marL="742950" marR="0" rtl="0" algn="l">
              <a:spcBef>
                <a:spcPts val="700"/>
              </a:spcBef>
              <a:spcAft>
                <a:spcPts val="0"/>
              </a:spcAft>
              <a:buClr>
                <a:schemeClr val="dk2"/>
              </a:buClr>
              <a:buSzPts val="1800"/>
              <a:buFont typeface="Arial"/>
              <a:buChar char="●"/>
            </a:pPr>
            <a:r>
              <a:rPr b="0" i="0" lang="en-US" sz="2000" u="none" cap="none" strike="noStrike">
                <a:solidFill>
                  <a:schemeClr val="dk1"/>
                </a:solidFill>
                <a:latin typeface="Times New Roman"/>
                <a:ea typeface="Times New Roman"/>
                <a:cs typeface="Times New Roman"/>
                <a:sym typeface="Times New Roman"/>
              </a:rPr>
              <a:t>Double ellipses represent multivalued attributes.</a:t>
            </a:r>
            <a:endParaRPr/>
          </a:p>
          <a:p>
            <a:pPr indent="-285750" lvl="1" marL="742950" marR="0" rtl="0" algn="l">
              <a:spcBef>
                <a:spcPts val="700"/>
              </a:spcBef>
              <a:spcAft>
                <a:spcPts val="0"/>
              </a:spcAft>
              <a:buClr>
                <a:schemeClr val="dk2"/>
              </a:buClr>
              <a:buSzPts val="1800"/>
              <a:buFont typeface="Arial"/>
              <a:buChar char="●"/>
            </a:pPr>
            <a:r>
              <a:rPr b="0" i="0" lang="en-US" sz="2000" u="none" cap="none" strike="noStrike">
                <a:solidFill>
                  <a:schemeClr val="dk1"/>
                </a:solidFill>
                <a:latin typeface="Times New Roman"/>
                <a:ea typeface="Times New Roman"/>
                <a:cs typeface="Times New Roman"/>
                <a:sym typeface="Times New Roman"/>
              </a:rPr>
              <a:t>Dashed ellipses denote derived attributes.</a:t>
            </a:r>
            <a:endParaRPr/>
          </a:p>
          <a:p>
            <a:pPr indent="-342900" lvl="0" marL="342900" marR="0" rtl="0" algn="l">
              <a:spcBef>
                <a:spcPts val="700"/>
              </a:spcBef>
              <a:spcAft>
                <a:spcPts val="0"/>
              </a:spcAft>
              <a:buClr>
                <a:schemeClr val="dk2"/>
              </a:buClr>
              <a:buSzPts val="1800"/>
              <a:buFont typeface="Arial"/>
              <a:buChar char="●"/>
            </a:pPr>
            <a:r>
              <a:rPr lang="en-US" sz="2000">
                <a:solidFill>
                  <a:schemeClr val="dk1"/>
                </a:solidFill>
                <a:latin typeface="Times New Roman"/>
                <a:ea typeface="Times New Roman"/>
                <a:cs typeface="Times New Roman"/>
                <a:sym typeface="Times New Roman"/>
              </a:rPr>
              <a:t>Underline indicates primary key attributes (will study later)</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7"/>
          <p:cNvSpPr txBox="1"/>
          <p:nvPr>
            <p:ph type="ctrTitle"/>
          </p:nvPr>
        </p:nvSpPr>
        <p:spPr>
          <a:xfrm>
            <a:off x="1541463" y="0"/>
            <a:ext cx="7448550" cy="836613"/>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lang="en-US" sz="2700">
                <a:latin typeface="Tahoma"/>
                <a:ea typeface="Tahoma"/>
                <a:cs typeface="Tahoma"/>
                <a:sym typeface="Tahoma"/>
              </a:rPr>
              <a:t>E-R Diagram With Composite, Multivalued, and Derived Attributes</a:t>
            </a:r>
            <a:endParaRPr/>
          </a:p>
        </p:txBody>
      </p:sp>
      <p:pic>
        <p:nvPicPr>
          <p:cNvPr id="546" name="Google Shape;546;p47"/>
          <p:cNvPicPr preferRelativeResize="0"/>
          <p:nvPr/>
        </p:nvPicPr>
        <p:blipFill rotWithShape="1">
          <a:blip r:embed="rId3">
            <a:alphaModFix/>
          </a:blip>
          <a:srcRect b="16918" l="947" r="1704" t="14647"/>
          <a:stretch/>
        </p:blipFill>
        <p:spPr>
          <a:xfrm>
            <a:off x="373063" y="1201738"/>
            <a:ext cx="8448675" cy="4819650"/>
          </a:xfrm>
          <a:prstGeom prst="rect">
            <a:avLst/>
          </a:prstGeom>
          <a:noFill/>
          <a:ln cap="flat" cmpd="tri" w="76200">
            <a:solidFill>
              <a:schemeClr val="dk2"/>
            </a:solidFill>
            <a:prstDash val="solid"/>
            <a:miter lim="800000"/>
            <a:headEnd len="sm" w="sm" type="none"/>
            <a:tailEnd len="sm" w="sm" type="none"/>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48"/>
          <p:cNvSpPr txBox="1"/>
          <p:nvPr>
            <p:ph type="ctrTitle"/>
          </p:nvPr>
        </p:nvSpPr>
        <p:spPr>
          <a:xfrm>
            <a:off x="1577975" y="0"/>
            <a:ext cx="7566025" cy="690563"/>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lang="en-US" sz="3000"/>
              <a:t>E-R Diagram for Hospital Management System</a:t>
            </a:r>
            <a:endParaRPr/>
          </a:p>
        </p:txBody>
      </p:sp>
      <p:pic>
        <p:nvPicPr>
          <p:cNvPr id="552" name="Google Shape;552;p48"/>
          <p:cNvPicPr preferRelativeResize="0"/>
          <p:nvPr/>
        </p:nvPicPr>
        <p:blipFill rotWithShape="1">
          <a:blip r:embed="rId3">
            <a:alphaModFix/>
          </a:blip>
          <a:srcRect b="0" l="0" r="0" t="0"/>
          <a:stretch/>
        </p:blipFill>
        <p:spPr>
          <a:xfrm>
            <a:off x="336550" y="873125"/>
            <a:ext cx="8142288" cy="55245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49"/>
          <p:cNvSpPr txBox="1"/>
          <p:nvPr>
            <p:ph type="ctrTitle"/>
          </p:nvPr>
        </p:nvSpPr>
        <p:spPr>
          <a:xfrm>
            <a:off x="1577975" y="0"/>
            <a:ext cx="7566025" cy="873125"/>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lang="en-US" sz="3000"/>
              <a:t>ER Diagram for Library Management System</a:t>
            </a:r>
            <a:endParaRPr/>
          </a:p>
        </p:txBody>
      </p:sp>
      <p:sp>
        <p:nvSpPr>
          <p:cNvPr id="558" name="Google Shape;558;p49"/>
          <p:cNvSpPr txBox="1"/>
          <p:nvPr>
            <p:ph idx="1" type="subTitle"/>
          </p:nvPr>
        </p:nvSpPr>
        <p:spPr>
          <a:xfrm>
            <a:off x="373063" y="1092200"/>
            <a:ext cx="8470900" cy="4491038"/>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800"/>
              <a:buFont typeface="Arial"/>
              <a:buNone/>
            </a:pPr>
            <a:r>
              <a:t/>
            </a:r>
            <a:endParaRPr/>
          </a:p>
        </p:txBody>
      </p:sp>
      <p:pic>
        <p:nvPicPr>
          <p:cNvPr id="559" name="Google Shape;559;p49"/>
          <p:cNvPicPr preferRelativeResize="0"/>
          <p:nvPr/>
        </p:nvPicPr>
        <p:blipFill rotWithShape="1">
          <a:blip r:embed="rId3">
            <a:alphaModFix/>
          </a:blip>
          <a:srcRect b="0" l="0" r="0" t="0"/>
          <a:stretch/>
        </p:blipFill>
        <p:spPr>
          <a:xfrm>
            <a:off x="1943100" y="836613"/>
            <a:ext cx="4783138" cy="5594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ctrTitle"/>
          </p:nvPr>
        </p:nvSpPr>
        <p:spPr>
          <a:xfrm>
            <a:off x="1371600" y="69850"/>
            <a:ext cx="7772400" cy="766763"/>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b="1" lang="en-US" sz="3200">
                <a:latin typeface="Tahoma"/>
                <a:ea typeface="Tahoma"/>
                <a:cs typeface="Tahoma"/>
                <a:sym typeface="Tahoma"/>
              </a:rPr>
              <a:t>Advantages of Using DBMS</a:t>
            </a:r>
            <a:endParaRPr/>
          </a:p>
        </p:txBody>
      </p:sp>
      <p:sp>
        <p:nvSpPr>
          <p:cNvPr id="109" name="Google Shape;109;p5"/>
          <p:cNvSpPr txBox="1"/>
          <p:nvPr>
            <p:ph idx="1" type="subTitle"/>
          </p:nvPr>
        </p:nvSpPr>
        <p:spPr>
          <a:xfrm>
            <a:off x="685800" y="1449388"/>
            <a:ext cx="6908800" cy="4494212"/>
          </a:xfrm>
          <a:prstGeom prst="rect">
            <a:avLst/>
          </a:prstGeom>
          <a:noFill/>
          <a:ln>
            <a:noFill/>
          </a:ln>
        </p:spPr>
        <p:txBody>
          <a:bodyPr anchorCtr="0" anchor="t" bIns="45700" lIns="91425" spcFirstLastPara="1" rIns="91425" wrap="square" tIns="45700">
            <a:noAutofit/>
          </a:bodyPr>
          <a:lstStyle/>
          <a:p>
            <a:pPr indent="-177800" lvl="0" marL="0" rtl="0" algn="l">
              <a:lnSpc>
                <a:spcPct val="80000"/>
              </a:lnSpc>
              <a:spcBef>
                <a:spcPts val="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 No Data Redundancy </a:t>
            </a:r>
            <a:endParaRPr/>
          </a:p>
          <a:p>
            <a:pPr indent="-177800" lvl="0" marL="0" rtl="0" algn="l">
              <a:lnSpc>
                <a:spcPct val="80000"/>
              </a:lnSpc>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 Data Consistency </a:t>
            </a:r>
            <a:endParaRPr/>
          </a:p>
          <a:p>
            <a:pPr indent="-177800" lvl="0" marL="0" rtl="0" algn="l">
              <a:lnSpc>
                <a:spcPct val="80000"/>
              </a:lnSpc>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 Mass Data Storage</a:t>
            </a:r>
            <a:endParaRPr/>
          </a:p>
          <a:p>
            <a:pPr indent="-177800" lvl="0" marL="0" rtl="0" algn="l">
              <a:lnSpc>
                <a:spcPct val="80000"/>
              </a:lnSpc>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 Centralized Access</a:t>
            </a:r>
            <a:endParaRPr/>
          </a:p>
          <a:p>
            <a:pPr indent="-177800" lvl="0" marL="0" rtl="0" algn="l">
              <a:lnSpc>
                <a:spcPct val="80000"/>
              </a:lnSpc>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 Automatic Backup Possible</a:t>
            </a:r>
            <a:endParaRPr/>
          </a:p>
          <a:p>
            <a:pPr indent="-177800" lvl="0" marL="0" rtl="0" algn="l">
              <a:lnSpc>
                <a:spcPct val="80000"/>
              </a:lnSpc>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 Data Recovery Possible</a:t>
            </a:r>
            <a:endParaRPr/>
          </a:p>
          <a:p>
            <a:pPr indent="-177800" lvl="0" marL="0" rtl="0" algn="l">
              <a:lnSpc>
                <a:spcPct val="80000"/>
              </a:lnSpc>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 Integrity Constraints</a:t>
            </a:r>
            <a:endParaRPr/>
          </a:p>
          <a:p>
            <a:pPr indent="-177800" lvl="0" marL="0" rtl="0" algn="l">
              <a:lnSpc>
                <a:spcPct val="80000"/>
              </a:lnSpc>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 Easy updation  &amp; fetching of data </a:t>
            </a:r>
            <a:endParaRPr/>
          </a:p>
          <a:p>
            <a:pPr indent="-177800" lvl="0" marL="0" rtl="0" algn="l">
              <a:lnSpc>
                <a:spcPct val="80000"/>
              </a:lnSpc>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 Only authorized Access </a:t>
            </a:r>
            <a:endParaRPr/>
          </a:p>
          <a:p>
            <a:pPr indent="0" lvl="0" marL="0" rtl="0" algn="l">
              <a:lnSpc>
                <a:spcPct val="80000"/>
              </a:lnSpc>
              <a:spcBef>
                <a:spcPts val="560"/>
              </a:spcBef>
              <a:spcAft>
                <a:spcPts val="0"/>
              </a:spcAft>
              <a:buClr>
                <a:schemeClr val="dk1"/>
              </a:buClr>
              <a:buSzPts val="2800"/>
              <a:buFont typeface="Arial"/>
              <a:buNone/>
            </a:pPr>
            <a:r>
              <a:t/>
            </a:r>
            <a:endParaRPr>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50"/>
          <p:cNvSpPr txBox="1"/>
          <p:nvPr>
            <p:ph type="ctrTitle"/>
          </p:nvPr>
        </p:nvSpPr>
        <p:spPr>
          <a:xfrm>
            <a:off x="1577975" y="0"/>
            <a:ext cx="7566025" cy="873125"/>
          </a:xfrm>
          <a:prstGeom prst="rect">
            <a:avLst/>
          </a:prstGeom>
          <a:noFill/>
          <a:ln>
            <a:noFill/>
          </a:ln>
        </p:spPr>
        <p:txBody>
          <a:bodyPr anchorCtr="1" anchor="t" bIns="45700" lIns="91425" spcFirstLastPara="1" rIns="91425" wrap="square" tIns="45700">
            <a:noAutofit/>
          </a:bodyPr>
          <a:lstStyle/>
          <a:p>
            <a:pPr indent="0" lvl="0" marL="0" rtl="0" algn="l">
              <a:spcBef>
                <a:spcPts val="0"/>
              </a:spcBef>
              <a:spcAft>
                <a:spcPts val="0"/>
              </a:spcAft>
              <a:buNone/>
            </a:pPr>
            <a:r>
              <a:rPr b="1" lang="en-US"/>
              <a:t>Types of Keys</a:t>
            </a:r>
            <a:endParaRPr/>
          </a:p>
        </p:txBody>
      </p:sp>
      <p:sp>
        <p:nvSpPr>
          <p:cNvPr id="565" name="Google Shape;565;p50"/>
          <p:cNvSpPr txBox="1"/>
          <p:nvPr>
            <p:ph idx="1" type="subTitle"/>
          </p:nvPr>
        </p:nvSpPr>
        <p:spPr>
          <a:xfrm>
            <a:off x="304800" y="1016000"/>
            <a:ext cx="8458200" cy="5329238"/>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800"/>
              <a:buFont typeface="Times New Roman"/>
              <a:buNone/>
            </a:pPr>
            <a:r>
              <a:rPr b="1" lang="en-US" sz="1800">
                <a:latin typeface="Times New Roman"/>
                <a:ea typeface="Times New Roman"/>
                <a:cs typeface="Times New Roman"/>
                <a:sym typeface="Times New Roman"/>
              </a:rPr>
              <a:t>Super Key</a:t>
            </a:r>
            <a:r>
              <a:rPr lang="en-US" sz="1800">
                <a:latin typeface="Times New Roman"/>
                <a:ea typeface="Times New Roman"/>
                <a:cs typeface="Times New Roman"/>
                <a:sym typeface="Times New Roman"/>
              </a:rPr>
              <a:t> is defined as a set of attributes within a table that uniquely identifies each record within a table. Super Key is a superset of Candidate key.</a:t>
            </a:r>
            <a:endParaRPr/>
          </a:p>
          <a:p>
            <a:pPr indent="0" lvl="0" marL="0" rtl="0" algn="just">
              <a:lnSpc>
                <a:spcPct val="90000"/>
              </a:lnSpc>
              <a:spcBef>
                <a:spcPts val="360"/>
              </a:spcBef>
              <a:spcAft>
                <a:spcPts val="0"/>
              </a:spcAft>
              <a:buClr>
                <a:schemeClr val="dk1"/>
              </a:buClr>
              <a:buSzPts val="1800"/>
              <a:buFont typeface="Arial"/>
              <a:buNone/>
            </a:pPr>
            <a:r>
              <a:t/>
            </a:r>
            <a:endParaRPr b="1" sz="1800">
              <a:latin typeface="Times New Roman"/>
              <a:ea typeface="Times New Roman"/>
              <a:cs typeface="Times New Roman"/>
              <a:sym typeface="Times New Roman"/>
            </a:endParaRPr>
          </a:p>
          <a:p>
            <a:pPr indent="0" lvl="0" marL="0" rtl="0" algn="just">
              <a:lnSpc>
                <a:spcPct val="90000"/>
              </a:lnSpc>
              <a:spcBef>
                <a:spcPts val="360"/>
              </a:spcBef>
              <a:spcAft>
                <a:spcPts val="0"/>
              </a:spcAft>
              <a:buClr>
                <a:schemeClr val="dk1"/>
              </a:buClr>
              <a:buSzPts val="1800"/>
              <a:buFont typeface="Times New Roman"/>
              <a:buNone/>
            </a:pPr>
            <a:r>
              <a:rPr b="1" lang="en-US" sz="1800">
                <a:latin typeface="Times New Roman"/>
                <a:ea typeface="Times New Roman"/>
                <a:cs typeface="Times New Roman"/>
                <a:sym typeface="Times New Roman"/>
              </a:rPr>
              <a:t>Candidate Key </a:t>
            </a:r>
            <a:r>
              <a:rPr lang="en-US" sz="1800">
                <a:latin typeface="Times New Roman"/>
                <a:ea typeface="Times New Roman"/>
                <a:cs typeface="Times New Roman"/>
                <a:sym typeface="Times New Roman"/>
              </a:rPr>
              <a:t>are </a:t>
            </a:r>
            <a:r>
              <a:rPr b="1" lang="en-US" sz="1800">
                <a:latin typeface="Times New Roman"/>
                <a:ea typeface="Times New Roman"/>
                <a:cs typeface="Times New Roman"/>
                <a:sym typeface="Times New Roman"/>
              </a:rPr>
              <a:t>minimal superkeys</a:t>
            </a:r>
            <a:r>
              <a:rPr lang="en-US" sz="1800">
                <a:latin typeface="Times New Roman"/>
                <a:ea typeface="Times New Roman"/>
                <a:cs typeface="Times New Roman"/>
                <a:sym typeface="Times New Roman"/>
              </a:rPr>
              <a:t> in an entity, one of those keys is selected to be the primary key.</a:t>
            </a:r>
            <a:endParaRPr/>
          </a:p>
          <a:p>
            <a:pPr indent="0" lvl="0" marL="0" rtl="0" algn="just">
              <a:lnSpc>
                <a:spcPct val="9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0" lvl="0" marL="0" rtl="0" algn="just">
              <a:lnSpc>
                <a:spcPct val="90000"/>
              </a:lnSpc>
              <a:spcBef>
                <a:spcPts val="360"/>
              </a:spcBef>
              <a:spcAft>
                <a:spcPts val="0"/>
              </a:spcAft>
              <a:buClr>
                <a:schemeClr val="dk1"/>
              </a:buClr>
              <a:buSzPts val="1800"/>
              <a:buFont typeface="Times New Roman"/>
              <a:buNone/>
            </a:pPr>
            <a:r>
              <a:rPr b="1" lang="en-US" sz="1800">
                <a:latin typeface="Times New Roman"/>
                <a:ea typeface="Times New Roman"/>
                <a:cs typeface="Times New Roman"/>
                <a:sym typeface="Times New Roman"/>
              </a:rPr>
              <a:t>Primary Key </a:t>
            </a:r>
            <a:r>
              <a:rPr lang="en-US" sz="1800">
                <a:latin typeface="Times New Roman"/>
                <a:ea typeface="Times New Roman"/>
                <a:cs typeface="Times New Roman"/>
                <a:sym typeface="Times New Roman"/>
              </a:rPr>
              <a:t>is a candidate key that is chosen to uniquely identify entities within an entity set </a:t>
            </a:r>
            <a:r>
              <a:rPr i="1" lang="en-US" sz="1800">
                <a:latin typeface="Times New Roman"/>
                <a:ea typeface="Times New Roman"/>
                <a:cs typeface="Times New Roman"/>
                <a:sym typeface="Times New Roman"/>
              </a:rPr>
              <a:t>like: rollno</a:t>
            </a:r>
            <a:endParaRPr i="1" sz="1800">
              <a:latin typeface="Times New Roman"/>
              <a:ea typeface="Times New Roman"/>
              <a:cs typeface="Times New Roman"/>
              <a:sym typeface="Times New Roman"/>
            </a:endParaRPr>
          </a:p>
          <a:p>
            <a:pPr indent="0" lvl="0" marL="0" rtl="0" algn="just">
              <a:lnSpc>
                <a:spcPct val="90000"/>
              </a:lnSpc>
              <a:spcBef>
                <a:spcPts val="360"/>
              </a:spcBef>
              <a:spcAft>
                <a:spcPts val="0"/>
              </a:spcAft>
              <a:buClr>
                <a:schemeClr val="dk1"/>
              </a:buClr>
              <a:buSzPts val="1800"/>
              <a:buFont typeface="Arial"/>
              <a:buNone/>
            </a:pPr>
            <a:r>
              <a:t/>
            </a:r>
            <a:endParaRPr b="1" sz="1800">
              <a:latin typeface="Times New Roman"/>
              <a:ea typeface="Times New Roman"/>
              <a:cs typeface="Times New Roman"/>
              <a:sym typeface="Times New Roman"/>
            </a:endParaRPr>
          </a:p>
          <a:p>
            <a:pPr indent="0" lvl="0" marL="0" rtl="0" algn="just">
              <a:lnSpc>
                <a:spcPct val="90000"/>
              </a:lnSpc>
              <a:spcBef>
                <a:spcPts val="360"/>
              </a:spcBef>
              <a:spcAft>
                <a:spcPts val="0"/>
              </a:spcAft>
              <a:buClr>
                <a:schemeClr val="dk1"/>
              </a:buClr>
              <a:buSzPts val="1800"/>
              <a:buFont typeface="Times New Roman"/>
              <a:buNone/>
            </a:pPr>
            <a:r>
              <a:rPr b="1" lang="en-US" sz="1800">
                <a:latin typeface="Times New Roman"/>
                <a:ea typeface="Times New Roman"/>
                <a:cs typeface="Times New Roman"/>
                <a:sym typeface="Times New Roman"/>
              </a:rPr>
              <a:t>Foreign Key </a:t>
            </a:r>
            <a:r>
              <a:rPr lang="en-US" sz="1800">
                <a:latin typeface="Times New Roman"/>
                <a:ea typeface="Times New Roman"/>
                <a:cs typeface="Times New Roman"/>
                <a:sym typeface="Times New Roman"/>
              </a:rPr>
              <a:t>is an attribute in an another relation schema whose values are derived from the primary key of base relation.</a:t>
            </a:r>
            <a:endParaRPr/>
          </a:p>
          <a:p>
            <a:pPr indent="0" lvl="0" marL="0" rtl="0" algn="just">
              <a:lnSpc>
                <a:spcPct val="9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0" lvl="0" marL="0" rtl="0" algn="just">
              <a:lnSpc>
                <a:spcPct val="90000"/>
              </a:lnSpc>
              <a:spcBef>
                <a:spcPts val="360"/>
              </a:spcBef>
              <a:spcAft>
                <a:spcPts val="0"/>
              </a:spcAft>
              <a:buClr>
                <a:schemeClr val="dk1"/>
              </a:buClr>
              <a:buSzPts val="1800"/>
              <a:buFont typeface="Times New Roman"/>
              <a:buNone/>
            </a:pPr>
            <a:r>
              <a:rPr b="1" lang="en-US" sz="1800">
                <a:latin typeface="Times New Roman"/>
                <a:ea typeface="Times New Roman"/>
                <a:cs typeface="Times New Roman"/>
                <a:sym typeface="Times New Roman"/>
              </a:rPr>
              <a:t>Composite key</a:t>
            </a:r>
            <a:r>
              <a:rPr lang="en-US" sz="1800">
                <a:latin typeface="Times New Roman"/>
                <a:ea typeface="Times New Roman"/>
                <a:cs typeface="Times New Roman"/>
                <a:sym typeface="Times New Roman"/>
              </a:rPr>
              <a:t> - Key that consist of two or more attributes that uniquely identify an entity occurance is called Composite key. But any attribute that makes up the Composite key is not a simple key in its own.</a:t>
            </a:r>
            <a:endParaRPr/>
          </a:p>
          <a:p>
            <a:pPr indent="0" lvl="0" marL="0" rtl="0" algn="just">
              <a:lnSpc>
                <a:spcPct val="90000"/>
              </a:lnSpc>
              <a:spcBef>
                <a:spcPts val="36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 	</a:t>
            </a:r>
            <a:endParaRPr/>
          </a:p>
          <a:p>
            <a:pPr indent="0" lvl="0" marL="0" rtl="0" algn="just">
              <a:lnSpc>
                <a:spcPct val="90000"/>
              </a:lnSpc>
              <a:spcBef>
                <a:spcPts val="360"/>
              </a:spcBef>
              <a:spcAft>
                <a:spcPts val="0"/>
              </a:spcAft>
              <a:buClr>
                <a:schemeClr val="dk1"/>
              </a:buClr>
              <a:buSzPts val="1800"/>
              <a:buFont typeface="Times New Roman"/>
              <a:buNone/>
            </a:pPr>
            <a:r>
              <a:rPr b="1" lang="en-US" sz="1800">
                <a:latin typeface="Times New Roman"/>
                <a:ea typeface="Times New Roman"/>
                <a:cs typeface="Times New Roman"/>
                <a:sym typeface="Times New Roman"/>
              </a:rPr>
              <a:t>Secondary key or Alternate Key</a:t>
            </a:r>
            <a:r>
              <a:rPr lang="en-US" sz="1800">
                <a:latin typeface="Times New Roman"/>
                <a:ea typeface="Times New Roman"/>
                <a:cs typeface="Times New Roman"/>
                <a:sym typeface="Times New Roman"/>
              </a:rPr>
              <a:t> - The candidate key which are not selected for primary key are known as secondary keys or alternative keys</a:t>
            </a:r>
            <a:endParaRPr b="1" i="1" sz="1800">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51"/>
          <p:cNvSpPr txBox="1"/>
          <p:nvPr>
            <p:ph type="title"/>
          </p:nvPr>
        </p:nvSpPr>
        <p:spPr>
          <a:xfrm>
            <a:off x="701622" y="0"/>
            <a:ext cx="8229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a:solidFill>
                  <a:srgbClr val="FFFF00"/>
                </a:solidFill>
                <a:latin typeface="Times New Roman"/>
                <a:ea typeface="Times New Roman"/>
                <a:cs typeface="Times New Roman"/>
                <a:sym typeface="Times New Roman"/>
              </a:rPr>
              <a:t>Roles in a Relationship</a:t>
            </a:r>
            <a:endParaRPr/>
          </a:p>
        </p:txBody>
      </p:sp>
      <p:sp>
        <p:nvSpPr>
          <p:cNvPr id="572" name="Google Shape;572;p51"/>
          <p:cNvSpPr txBox="1"/>
          <p:nvPr>
            <p:ph idx="1" type="body"/>
          </p:nvPr>
        </p:nvSpPr>
        <p:spPr>
          <a:xfrm>
            <a:off x="685800" y="1600200"/>
            <a:ext cx="7899400" cy="29241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Role: the function that an entity plays in a relationship</a:t>
            </a:r>
            <a:endParaRPr/>
          </a:p>
          <a:p>
            <a:pPr indent="-342900" lvl="0" marL="342900" rtl="0" algn="l">
              <a:spcBef>
                <a:spcPts val="56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Needed when entity set is related to itself via a relationship.</a:t>
            </a:r>
            <a:endParaRPr/>
          </a:p>
        </p:txBody>
      </p:sp>
      <p:grpSp>
        <p:nvGrpSpPr>
          <p:cNvPr id="573" name="Google Shape;573;p51"/>
          <p:cNvGrpSpPr/>
          <p:nvPr/>
        </p:nvGrpSpPr>
        <p:grpSpPr>
          <a:xfrm>
            <a:off x="2159000" y="4867275"/>
            <a:ext cx="4049713" cy="1087438"/>
            <a:chOff x="1236" y="3332"/>
            <a:chExt cx="2551" cy="685"/>
          </a:xfrm>
        </p:grpSpPr>
        <p:sp>
          <p:nvSpPr>
            <p:cNvPr id="574" name="Google Shape;574;p51"/>
            <p:cNvSpPr/>
            <p:nvPr/>
          </p:nvSpPr>
          <p:spPr>
            <a:xfrm>
              <a:off x="1963" y="3729"/>
              <a:ext cx="1824" cy="2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75" name="Google Shape;575;p51"/>
            <p:cNvSpPr/>
            <p:nvPr/>
          </p:nvSpPr>
          <p:spPr>
            <a:xfrm>
              <a:off x="1236" y="3486"/>
              <a:ext cx="708" cy="218"/>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employee</a:t>
              </a:r>
              <a:endParaRPr/>
            </a:p>
          </p:txBody>
        </p:sp>
        <p:sp>
          <p:nvSpPr>
            <p:cNvPr id="576" name="Google Shape;576;p51"/>
            <p:cNvSpPr/>
            <p:nvPr/>
          </p:nvSpPr>
          <p:spPr>
            <a:xfrm>
              <a:off x="2722" y="3428"/>
              <a:ext cx="830" cy="376"/>
            </a:xfrm>
            <a:prstGeom prst="diamond">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works for</a:t>
              </a:r>
              <a:endParaRPr/>
            </a:p>
          </p:txBody>
        </p:sp>
        <p:sp>
          <p:nvSpPr>
            <p:cNvPr id="577" name="Google Shape;577;p51"/>
            <p:cNvSpPr txBox="1"/>
            <p:nvPr/>
          </p:nvSpPr>
          <p:spPr>
            <a:xfrm>
              <a:off x="2209" y="3332"/>
              <a:ext cx="558" cy="212"/>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manager</a:t>
              </a:r>
              <a:endParaRPr/>
            </a:p>
          </p:txBody>
        </p:sp>
        <p:sp>
          <p:nvSpPr>
            <p:cNvPr id="578" name="Google Shape;578;p51"/>
            <p:cNvSpPr txBox="1"/>
            <p:nvPr/>
          </p:nvSpPr>
          <p:spPr>
            <a:xfrm>
              <a:off x="2217" y="3648"/>
              <a:ext cx="479" cy="212"/>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worker</a:t>
              </a:r>
              <a:endParaRPr/>
            </a:p>
          </p:txBody>
        </p:sp>
        <p:cxnSp>
          <p:nvCxnSpPr>
            <p:cNvPr id="579" name="Google Shape;579;p51"/>
            <p:cNvCxnSpPr/>
            <p:nvPr/>
          </p:nvCxnSpPr>
          <p:spPr>
            <a:xfrm flipH="1" rot="10800000">
              <a:off x="1954" y="3660"/>
              <a:ext cx="819" cy="2"/>
            </a:xfrm>
            <a:prstGeom prst="straightConnector1">
              <a:avLst/>
            </a:prstGeom>
            <a:noFill/>
            <a:ln cap="flat" cmpd="sng" w="19050">
              <a:solidFill>
                <a:schemeClr val="dk1"/>
              </a:solidFill>
              <a:prstDash val="solid"/>
              <a:round/>
              <a:headEnd len="sm" w="sm" type="none"/>
              <a:tailEnd len="sm" w="sm" type="none"/>
            </a:ln>
          </p:spPr>
        </p:cxnSp>
        <p:cxnSp>
          <p:nvCxnSpPr>
            <p:cNvPr id="580" name="Google Shape;580;p51"/>
            <p:cNvCxnSpPr/>
            <p:nvPr/>
          </p:nvCxnSpPr>
          <p:spPr>
            <a:xfrm flipH="1" rot="10800000">
              <a:off x="1963" y="3576"/>
              <a:ext cx="819" cy="2"/>
            </a:xfrm>
            <a:prstGeom prst="straightConnector1">
              <a:avLst/>
            </a:prstGeom>
            <a:noFill/>
            <a:ln cap="flat" cmpd="sng" w="19050">
              <a:solidFill>
                <a:schemeClr val="dk1"/>
              </a:solidFill>
              <a:prstDash val="solid"/>
              <a:round/>
              <a:headEnd len="sm" w="sm" type="none"/>
              <a:tailEnd len="sm" w="sm" type="none"/>
            </a:ln>
          </p:spPr>
        </p:cxnSp>
      </p:gr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52"/>
          <p:cNvSpPr txBox="1"/>
          <p:nvPr>
            <p:ph type="title"/>
          </p:nvPr>
        </p:nvSpPr>
        <p:spPr>
          <a:xfrm>
            <a:off x="1322343" y="0"/>
            <a:ext cx="7531100" cy="812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3600">
                <a:solidFill>
                  <a:srgbClr val="FFFF00"/>
                </a:solidFill>
                <a:latin typeface="Times New Roman"/>
                <a:ea typeface="Times New Roman"/>
                <a:cs typeface="Times New Roman"/>
                <a:sym typeface="Times New Roman"/>
              </a:rPr>
              <a:t>Key Constraints on Entity Sets</a:t>
            </a:r>
            <a:endParaRPr/>
          </a:p>
        </p:txBody>
      </p:sp>
      <p:sp>
        <p:nvSpPr>
          <p:cNvPr id="586" name="Google Shape;586;p52"/>
          <p:cNvSpPr txBox="1"/>
          <p:nvPr>
            <p:ph idx="1" type="body"/>
          </p:nvPr>
        </p:nvSpPr>
        <p:spPr>
          <a:xfrm>
            <a:off x="666750" y="1066800"/>
            <a:ext cx="7586663" cy="2643188"/>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Associate each entity set with a “</a:t>
            </a:r>
            <a:r>
              <a:rPr b="1" lang="en-US" sz="2400">
                <a:latin typeface="Times New Roman"/>
                <a:ea typeface="Times New Roman"/>
                <a:cs typeface="Times New Roman"/>
                <a:sym typeface="Times New Roman"/>
              </a:rPr>
              <a:t>key</a:t>
            </a:r>
            <a:r>
              <a:rPr lang="en-US" sz="2400">
                <a:latin typeface="Times New Roman"/>
                <a:ea typeface="Times New Roman"/>
                <a:cs typeface="Times New Roman"/>
                <a:sym typeface="Times New Roman"/>
              </a:rPr>
              <a:t>,” which is set of attributes that uniquely identify an entity in entity set. </a:t>
            </a:r>
            <a:endParaRPr/>
          </a:p>
          <a:p>
            <a:pPr indent="-342900" lvl="0" marL="342900" rtl="0" algn="l">
              <a:lnSpc>
                <a:spcPct val="90000"/>
              </a:lnSpc>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In ER diagram: denoted by underlining the attributes</a:t>
            </a:r>
            <a:endParaRPr/>
          </a:p>
          <a:p>
            <a:pPr indent="-342900" lvl="0" marL="342900" rtl="0" algn="l">
              <a:lnSpc>
                <a:spcPct val="90000"/>
              </a:lnSpc>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Multiple keys possible:</a:t>
            </a:r>
            <a:endParaRPr/>
          </a:p>
          <a:p>
            <a:pPr indent="-285750" lvl="1" marL="742950" rtl="0" algn="l">
              <a:lnSpc>
                <a:spcPct val="90000"/>
              </a:lnSpc>
              <a:spcBef>
                <a:spcPts val="480"/>
              </a:spcBef>
              <a:spcAft>
                <a:spcPts val="0"/>
              </a:spcAft>
              <a:buSzPts val="2400"/>
              <a:buChar char="▪"/>
            </a:pPr>
            <a:r>
              <a:rPr lang="en-US">
                <a:latin typeface="Times New Roman"/>
                <a:ea typeface="Times New Roman"/>
                <a:cs typeface="Times New Roman"/>
                <a:sym typeface="Times New Roman"/>
              </a:rPr>
              <a:t>One </a:t>
            </a:r>
            <a:r>
              <a:rPr b="1" lang="en-US">
                <a:latin typeface="Times New Roman"/>
                <a:ea typeface="Times New Roman"/>
                <a:cs typeface="Times New Roman"/>
                <a:sym typeface="Times New Roman"/>
              </a:rPr>
              <a:t>primary key </a:t>
            </a:r>
            <a:r>
              <a:rPr lang="en-US">
                <a:latin typeface="Times New Roman"/>
                <a:ea typeface="Times New Roman"/>
                <a:cs typeface="Times New Roman"/>
                <a:sym typeface="Times New Roman"/>
              </a:rPr>
              <a:t>is chosen and underlined.</a:t>
            </a:r>
            <a:endParaRPr/>
          </a:p>
          <a:p>
            <a:pPr indent="-285750" lvl="1" marL="742950" rtl="0" algn="l">
              <a:lnSpc>
                <a:spcPct val="90000"/>
              </a:lnSpc>
              <a:spcBef>
                <a:spcPts val="480"/>
              </a:spcBef>
              <a:spcAft>
                <a:spcPts val="0"/>
              </a:spcAft>
              <a:buSzPts val="2400"/>
              <a:buChar char="▪"/>
            </a:pPr>
            <a:r>
              <a:rPr lang="en-US">
                <a:latin typeface="Times New Roman"/>
                <a:ea typeface="Times New Roman"/>
                <a:cs typeface="Times New Roman"/>
                <a:sym typeface="Times New Roman"/>
              </a:rPr>
              <a:t>Other keys, called </a:t>
            </a:r>
            <a:r>
              <a:rPr b="1" lang="en-US">
                <a:latin typeface="Times New Roman"/>
                <a:ea typeface="Times New Roman"/>
                <a:cs typeface="Times New Roman"/>
                <a:sym typeface="Times New Roman"/>
              </a:rPr>
              <a:t>secondary keys</a:t>
            </a:r>
            <a:r>
              <a:rPr lang="en-US">
                <a:latin typeface="Times New Roman"/>
                <a:ea typeface="Times New Roman"/>
                <a:cs typeface="Times New Roman"/>
                <a:sym typeface="Times New Roman"/>
              </a:rPr>
              <a:t>, either not indicated or listed in a side comment attached to the diagram.</a:t>
            </a:r>
            <a:endParaRPr/>
          </a:p>
        </p:txBody>
      </p:sp>
      <p:grpSp>
        <p:nvGrpSpPr>
          <p:cNvPr id="587" name="Google Shape;587;p52"/>
          <p:cNvGrpSpPr/>
          <p:nvPr/>
        </p:nvGrpSpPr>
        <p:grpSpPr>
          <a:xfrm>
            <a:off x="974725" y="4244975"/>
            <a:ext cx="1301750" cy="417513"/>
            <a:chOff x="3065" y="1305"/>
            <a:chExt cx="820" cy="263"/>
          </a:xfrm>
        </p:grpSpPr>
        <p:sp>
          <p:nvSpPr>
            <p:cNvPr id="588" name="Google Shape;588;p52"/>
            <p:cNvSpPr/>
            <p:nvPr/>
          </p:nvSpPr>
          <p:spPr>
            <a:xfrm>
              <a:off x="3065" y="1326"/>
              <a:ext cx="777" cy="242"/>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89" name="Google Shape;589;p52"/>
            <p:cNvSpPr txBox="1"/>
            <p:nvPr/>
          </p:nvSpPr>
          <p:spPr>
            <a:xfrm>
              <a:off x="3162" y="1305"/>
              <a:ext cx="723"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u="sng">
                  <a:solidFill>
                    <a:schemeClr val="dk1"/>
                  </a:solidFill>
                  <a:latin typeface="Times New Roman"/>
                  <a:ea typeface="Times New Roman"/>
                  <a:cs typeface="Times New Roman"/>
                  <a:sym typeface="Times New Roman"/>
                </a:rPr>
                <a:t>number</a:t>
              </a:r>
              <a:endParaRPr/>
            </a:p>
          </p:txBody>
        </p:sp>
      </p:grpSp>
      <p:sp>
        <p:nvSpPr>
          <p:cNvPr id="590" name="Google Shape;590;p52"/>
          <p:cNvSpPr txBox="1"/>
          <p:nvPr/>
        </p:nvSpPr>
        <p:spPr>
          <a:xfrm>
            <a:off x="1873250" y="5013325"/>
            <a:ext cx="885825" cy="349250"/>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Account</a:t>
            </a:r>
            <a:endParaRPr/>
          </a:p>
        </p:txBody>
      </p:sp>
      <p:grpSp>
        <p:nvGrpSpPr>
          <p:cNvPr id="591" name="Google Shape;591;p52"/>
          <p:cNvGrpSpPr/>
          <p:nvPr/>
        </p:nvGrpSpPr>
        <p:grpSpPr>
          <a:xfrm>
            <a:off x="2432050" y="4200525"/>
            <a:ext cx="1258888" cy="434975"/>
            <a:chOff x="3983" y="1277"/>
            <a:chExt cx="793" cy="274"/>
          </a:xfrm>
        </p:grpSpPr>
        <p:sp>
          <p:nvSpPr>
            <p:cNvPr id="592" name="Google Shape;592;p52"/>
            <p:cNvSpPr/>
            <p:nvPr/>
          </p:nvSpPr>
          <p:spPr>
            <a:xfrm>
              <a:off x="3983" y="1299"/>
              <a:ext cx="793" cy="252"/>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93" name="Google Shape;593;p52"/>
            <p:cNvSpPr txBox="1"/>
            <p:nvPr/>
          </p:nvSpPr>
          <p:spPr>
            <a:xfrm>
              <a:off x="4069" y="1277"/>
              <a:ext cx="508"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balance</a:t>
              </a:r>
              <a:endParaRPr/>
            </a:p>
          </p:txBody>
        </p:sp>
      </p:grpSp>
      <p:cxnSp>
        <p:nvCxnSpPr>
          <p:cNvPr id="594" name="Google Shape;594;p52"/>
          <p:cNvCxnSpPr/>
          <p:nvPr/>
        </p:nvCxnSpPr>
        <p:spPr>
          <a:xfrm rot="10800000">
            <a:off x="1692275" y="4637088"/>
            <a:ext cx="520700" cy="354012"/>
          </a:xfrm>
          <a:prstGeom prst="straightConnector1">
            <a:avLst/>
          </a:prstGeom>
          <a:noFill/>
          <a:ln cap="flat" cmpd="sng" w="12700">
            <a:solidFill>
              <a:schemeClr val="dk1"/>
            </a:solidFill>
            <a:prstDash val="solid"/>
            <a:miter lim="800000"/>
            <a:headEnd len="med" w="med" type="none"/>
            <a:tailEnd len="med" w="med" type="none"/>
          </a:ln>
        </p:spPr>
      </p:cxnSp>
      <p:cxnSp>
        <p:nvCxnSpPr>
          <p:cNvPr id="595" name="Google Shape;595;p52"/>
          <p:cNvCxnSpPr/>
          <p:nvPr/>
        </p:nvCxnSpPr>
        <p:spPr>
          <a:xfrm flipH="1" rot="10800000">
            <a:off x="2651125" y="4611688"/>
            <a:ext cx="323850" cy="346075"/>
          </a:xfrm>
          <a:prstGeom prst="straightConnector1">
            <a:avLst/>
          </a:prstGeom>
          <a:noFill/>
          <a:ln cap="flat" cmpd="sng" w="12700">
            <a:solidFill>
              <a:schemeClr val="dk1"/>
            </a:solidFill>
            <a:prstDash val="solid"/>
            <a:miter lim="800000"/>
            <a:headEnd len="med" w="med" type="none"/>
            <a:tailEnd len="med" w="med" type="none"/>
          </a:ln>
        </p:spPr>
      </p:cxnSp>
      <p:sp>
        <p:nvSpPr>
          <p:cNvPr id="596" name="Google Shape;596;p52"/>
          <p:cNvSpPr/>
          <p:nvPr/>
        </p:nvSpPr>
        <p:spPr>
          <a:xfrm>
            <a:off x="4999038" y="4146550"/>
            <a:ext cx="722312" cy="304800"/>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97" name="Google Shape;597;p52"/>
          <p:cNvSpPr txBox="1"/>
          <p:nvPr/>
        </p:nvSpPr>
        <p:spPr>
          <a:xfrm>
            <a:off x="5054600" y="4113213"/>
            <a:ext cx="763588"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u="sng">
                <a:solidFill>
                  <a:schemeClr val="dk1"/>
                </a:solidFill>
                <a:latin typeface="Times New Roman"/>
                <a:ea typeface="Times New Roman"/>
                <a:cs typeface="Times New Roman"/>
                <a:sym typeface="Times New Roman"/>
              </a:rPr>
              <a:t>dept</a:t>
            </a:r>
            <a:endParaRPr/>
          </a:p>
        </p:txBody>
      </p:sp>
      <p:sp>
        <p:nvSpPr>
          <p:cNvPr id="598" name="Google Shape;598;p52"/>
          <p:cNvSpPr txBox="1"/>
          <p:nvPr/>
        </p:nvSpPr>
        <p:spPr>
          <a:xfrm>
            <a:off x="5641975" y="4783138"/>
            <a:ext cx="785813" cy="349250"/>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student</a:t>
            </a:r>
            <a:endParaRPr/>
          </a:p>
        </p:txBody>
      </p:sp>
      <p:sp>
        <p:nvSpPr>
          <p:cNvPr id="599" name="Google Shape;599;p52"/>
          <p:cNvSpPr/>
          <p:nvPr/>
        </p:nvSpPr>
        <p:spPr>
          <a:xfrm>
            <a:off x="6191250" y="4094163"/>
            <a:ext cx="874713" cy="282575"/>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00" name="Google Shape;600;p52"/>
          <p:cNvSpPr txBox="1"/>
          <p:nvPr/>
        </p:nvSpPr>
        <p:spPr>
          <a:xfrm>
            <a:off x="6327775" y="4059238"/>
            <a:ext cx="625475"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u="sng">
                <a:solidFill>
                  <a:schemeClr val="dk1"/>
                </a:solidFill>
                <a:latin typeface="Times New Roman"/>
                <a:ea typeface="Times New Roman"/>
                <a:cs typeface="Times New Roman"/>
                <a:sym typeface="Times New Roman"/>
              </a:rPr>
              <a:t>name</a:t>
            </a:r>
            <a:endParaRPr/>
          </a:p>
        </p:txBody>
      </p:sp>
      <p:cxnSp>
        <p:nvCxnSpPr>
          <p:cNvPr id="601" name="Google Shape;601;p52"/>
          <p:cNvCxnSpPr/>
          <p:nvPr/>
        </p:nvCxnSpPr>
        <p:spPr>
          <a:xfrm rot="10800000">
            <a:off x="5519738" y="4476750"/>
            <a:ext cx="461962" cy="246063"/>
          </a:xfrm>
          <a:prstGeom prst="straightConnector1">
            <a:avLst/>
          </a:prstGeom>
          <a:noFill/>
          <a:ln cap="flat" cmpd="sng" w="12700">
            <a:solidFill>
              <a:schemeClr val="dk1"/>
            </a:solidFill>
            <a:prstDash val="solid"/>
            <a:miter lim="800000"/>
            <a:headEnd len="med" w="med" type="none"/>
            <a:tailEnd len="med" w="med" type="none"/>
          </a:ln>
        </p:spPr>
      </p:cxnSp>
      <p:cxnSp>
        <p:nvCxnSpPr>
          <p:cNvPr id="602" name="Google Shape;602;p52"/>
          <p:cNvCxnSpPr/>
          <p:nvPr/>
        </p:nvCxnSpPr>
        <p:spPr>
          <a:xfrm flipH="1" rot="10800000">
            <a:off x="6232525" y="4411663"/>
            <a:ext cx="323850" cy="346075"/>
          </a:xfrm>
          <a:prstGeom prst="straightConnector1">
            <a:avLst/>
          </a:prstGeom>
          <a:noFill/>
          <a:ln cap="flat" cmpd="sng" w="12700">
            <a:solidFill>
              <a:schemeClr val="dk1"/>
            </a:solidFill>
            <a:prstDash val="solid"/>
            <a:miter lim="800000"/>
            <a:headEnd len="med" w="med" type="none"/>
            <a:tailEnd len="med" w="med" type="none"/>
          </a:ln>
        </p:spPr>
      </p:cxnSp>
      <p:sp>
        <p:nvSpPr>
          <p:cNvPr id="603" name="Google Shape;603;p52"/>
          <p:cNvSpPr/>
          <p:nvPr/>
        </p:nvSpPr>
        <p:spPr>
          <a:xfrm>
            <a:off x="7010400" y="4549775"/>
            <a:ext cx="1052513" cy="361950"/>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04" name="Google Shape;604;p52"/>
          <p:cNvSpPr txBox="1"/>
          <p:nvPr/>
        </p:nvSpPr>
        <p:spPr>
          <a:xfrm>
            <a:off x="7146925" y="4535488"/>
            <a:ext cx="715963"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course</a:t>
            </a:r>
            <a:endParaRPr/>
          </a:p>
        </p:txBody>
      </p:sp>
      <p:cxnSp>
        <p:nvCxnSpPr>
          <p:cNvPr id="605" name="Google Shape;605;p52"/>
          <p:cNvCxnSpPr/>
          <p:nvPr/>
        </p:nvCxnSpPr>
        <p:spPr>
          <a:xfrm flipH="1" rot="10800000">
            <a:off x="6481763" y="4810125"/>
            <a:ext cx="531812" cy="187325"/>
          </a:xfrm>
          <a:prstGeom prst="straightConnector1">
            <a:avLst/>
          </a:prstGeom>
          <a:noFill/>
          <a:ln cap="flat" cmpd="sng" w="12700">
            <a:solidFill>
              <a:schemeClr val="dk1"/>
            </a:solidFill>
            <a:prstDash val="solid"/>
            <a:miter lim="800000"/>
            <a:headEnd len="med" w="med" type="none"/>
            <a:tailEnd len="med" w="med" type="none"/>
          </a:ln>
        </p:spPr>
      </p:cxnSp>
      <p:sp>
        <p:nvSpPr>
          <p:cNvPr id="606" name="Google Shape;606;p52"/>
          <p:cNvSpPr txBox="1"/>
          <p:nvPr/>
        </p:nvSpPr>
        <p:spPr>
          <a:xfrm>
            <a:off x="795338" y="5430838"/>
            <a:ext cx="3479800"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No two accounts have the same number.</a:t>
            </a:r>
            <a:endParaRPr/>
          </a:p>
        </p:txBody>
      </p:sp>
      <p:sp>
        <p:nvSpPr>
          <p:cNvPr id="607" name="Google Shape;607;p52"/>
          <p:cNvSpPr txBox="1"/>
          <p:nvPr/>
        </p:nvSpPr>
        <p:spPr>
          <a:xfrm>
            <a:off x="5373688" y="5357813"/>
            <a:ext cx="2711450" cy="581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No two students have the same</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 name in the same dept.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53"/>
          <p:cNvSpPr txBox="1"/>
          <p:nvPr>
            <p:ph type="title"/>
          </p:nvPr>
        </p:nvSpPr>
        <p:spPr>
          <a:xfrm>
            <a:off x="811161" y="0"/>
            <a:ext cx="8142287" cy="812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3600">
                <a:solidFill>
                  <a:srgbClr val="FFFF00"/>
                </a:solidFill>
                <a:latin typeface="Times New Roman"/>
                <a:ea typeface="Times New Roman"/>
                <a:cs typeface="Times New Roman"/>
                <a:sym typeface="Times New Roman"/>
              </a:rPr>
              <a:t>Cardinality Constraint</a:t>
            </a:r>
            <a:r>
              <a:rPr b="1" lang="en-US" sz="3200">
                <a:solidFill>
                  <a:srgbClr val="FFFF00"/>
                </a:solidFill>
                <a:latin typeface="Times New Roman"/>
                <a:ea typeface="Times New Roman"/>
                <a:cs typeface="Times New Roman"/>
                <a:sym typeface="Times New Roman"/>
              </a:rPr>
              <a:t>s</a:t>
            </a:r>
            <a:endParaRPr b="1" sz="3600">
              <a:solidFill>
                <a:srgbClr val="FFFF00"/>
              </a:solidFill>
              <a:latin typeface="Times New Roman"/>
              <a:ea typeface="Times New Roman"/>
              <a:cs typeface="Times New Roman"/>
              <a:sym typeface="Times New Roman"/>
            </a:endParaRPr>
          </a:p>
        </p:txBody>
      </p:sp>
      <p:sp>
        <p:nvSpPr>
          <p:cNvPr id="614" name="Google Shape;614;p53"/>
          <p:cNvSpPr txBox="1"/>
          <p:nvPr>
            <p:ph idx="1" type="body"/>
          </p:nvPr>
        </p:nvSpPr>
        <p:spPr>
          <a:xfrm>
            <a:off x="744538" y="4335463"/>
            <a:ext cx="7270750" cy="471487"/>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Multiplicity of binary relationship set R between entity sets A and B</a:t>
            </a:r>
            <a:endParaRPr/>
          </a:p>
        </p:txBody>
      </p:sp>
      <p:grpSp>
        <p:nvGrpSpPr>
          <p:cNvPr id="615" name="Google Shape;615;p53"/>
          <p:cNvGrpSpPr/>
          <p:nvPr/>
        </p:nvGrpSpPr>
        <p:grpSpPr>
          <a:xfrm>
            <a:off x="3708400" y="1525588"/>
            <a:ext cx="1504950" cy="2746375"/>
            <a:chOff x="2336" y="961"/>
            <a:chExt cx="948" cy="1730"/>
          </a:xfrm>
        </p:grpSpPr>
        <p:sp>
          <p:nvSpPr>
            <p:cNvPr id="616" name="Google Shape;616;p53"/>
            <p:cNvSpPr/>
            <p:nvPr/>
          </p:nvSpPr>
          <p:spPr>
            <a:xfrm>
              <a:off x="2361" y="1232"/>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17" name="Google Shape;617;p53"/>
            <p:cNvSpPr/>
            <p:nvPr/>
          </p:nvSpPr>
          <p:spPr>
            <a:xfrm>
              <a:off x="2361" y="1472"/>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18" name="Google Shape;618;p53"/>
            <p:cNvSpPr/>
            <p:nvPr/>
          </p:nvSpPr>
          <p:spPr>
            <a:xfrm>
              <a:off x="2361" y="1712"/>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19" name="Google Shape;619;p53"/>
            <p:cNvSpPr/>
            <p:nvPr/>
          </p:nvSpPr>
          <p:spPr>
            <a:xfrm>
              <a:off x="2361" y="1952"/>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20" name="Google Shape;620;p53"/>
            <p:cNvSpPr/>
            <p:nvPr/>
          </p:nvSpPr>
          <p:spPr>
            <a:xfrm>
              <a:off x="2361" y="2192"/>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21" name="Google Shape;621;p53"/>
            <p:cNvSpPr/>
            <p:nvPr/>
          </p:nvSpPr>
          <p:spPr>
            <a:xfrm>
              <a:off x="2937" y="1232"/>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22" name="Google Shape;622;p53"/>
            <p:cNvSpPr/>
            <p:nvPr/>
          </p:nvSpPr>
          <p:spPr>
            <a:xfrm>
              <a:off x="2937" y="2192"/>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23" name="Google Shape;623;p53"/>
            <p:cNvSpPr/>
            <p:nvPr/>
          </p:nvSpPr>
          <p:spPr>
            <a:xfrm>
              <a:off x="2937" y="1952"/>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24" name="Google Shape;624;p53"/>
            <p:cNvSpPr/>
            <p:nvPr/>
          </p:nvSpPr>
          <p:spPr>
            <a:xfrm>
              <a:off x="2937" y="1712"/>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25" name="Google Shape;625;p53"/>
            <p:cNvSpPr/>
            <p:nvPr/>
          </p:nvSpPr>
          <p:spPr>
            <a:xfrm>
              <a:off x="2937" y="1472"/>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26" name="Google Shape;626;p53"/>
            <p:cNvSpPr/>
            <p:nvPr/>
          </p:nvSpPr>
          <p:spPr>
            <a:xfrm>
              <a:off x="2336" y="2443"/>
              <a:ext cx="948" cy="248"/>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Many-to-one</a:t>
              </a:r>
              <a:endParaRPr/>
            </a:p>
          </p:txBody>
        </p:sp>
        <p:cxnSp>
          <p:nvCxnSpPr>
            <p:cNvPr id="627" name="Google Shape;627;p53"/>
            <p:cNvCxnSpPr/>
            <p:nvPr/>
          </p:nvCxnSpPr>
          <p:spPr>
            <a:xfrm flipH="1">
              <a:off x="2550" y="1308"/>
              <a:ext cx="391" cy="1"/>
            </a:xfrm>
            <a:prstGeom prst="straightConnector1">
              <a:avLst/>
            </a:prstGeom>
            <a:noFill/>
            <a:ln cap="flat" cmpd="sng" w="25400">
              <a:solidFill>
                <a:schemeClr val="dk1"/>
              </a:solidFill>
              <a:prstDash val="solid"/>
              <a:round/>
              <a:headEnd len="med" w="med" type="none"/>
              <a:tailEnd len="med" w="med" type="none"/>
            </a:ln>
          </p:spPr>
        </p:cxnSp>
        <p:cxnSp>
          <p:nvCxnSpPr>
            <p:cNvPr id="628" name="Google Shape;628;p53"/>
            <p:cNvCxnSpPr/>
            <p:nvPr/>
          </p:nvCxnSpPr>
          <p:spPr>
            <a:xfrm flipH="1">
              <a:off x="2550" y="1321"/>
              <a:ext cx="395" cy="220"/>
            </a:xfrm>
            <a:prstGeom prst="straightConnector1">
              <a:avLst/>
            </a:prstGeom>
            <a:noFill/>
            <a:ln cap="flat" cmpd="sng" w="25400">
              <a:solidFill>
                <a:schemeClr val="dk1"/>
              </a:solidFill>
              <a:prstDash val="solid"/>
              <a:round/>
              <a:headEnd len="med" w="med" type="none"/>
              <a:tailEnd len="med" w="med" type="none"/>
            </a:ln>
          </p:spPr>
        </p:cxnSp>
        <p:cxnSp>
          <p:nvCxnSpPr>
            <p:cNvPr id="629" name="Google Shape;629;p53"/>
            <p:cNvCxnSpPr/>
            <p:nvPr/>
          </p:nvCxnSpPr>
          <p:spPr>
            <a:xfrm flipH="1">
              <a:off x="2558" y="1573"/>
              <a:ext cx="383" cy="203"/>
            </a:xfrm>
            <a:prstGeom prst="straightConnector1">
              <a:avLst/>
            </a:prstGeom>
            <a:noFill/>
            <a:ln cap="flat" cmpd="sng" w="25400">
              <a:solidFill>
                <a:schemeClr val="dk1"/>
              </a:solidFill>
              <a:prstDash val="solid"/>
              <a:round/>
              <a:headEnd len="med" w="med" type="none"/>
              <a:tailEnd len="med" w="med" type="none"/>
            </a:ln>
          </p:spPr>
        </p:cxnSp>
        <p:sp>
          <p:nvSpPr>
            <p:cNvPr id="630" name="Google Shape;630;p53"/>
            <p:cNvSpPr/>
            <p:nvPr/>
          </p:nvSpPr>
          <p:spPr>
            <a:xfrm>
              <a:off x="2353" y="976"/>
              <a:ext cx="230" cy="248"/>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a:t>
              </a:r>
              <a:endParaRPr/>
            </a:p>
          </p:txBody>
        </p:sp>
        <p:sp>
          <p:nvSpPr>
            <p:cNvPr id="631" name="Google Shape;631;p53"/>
            <p:cNvSpPr/>
            <p:nvPr/>
          </p:nvSpPr>
          <p:spPr>
            <a:xfrm>
              <a:off x="2913" y="961"/>
              <a:ext cx="221" cy="248"/>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B</a:t>
              </a:r>
              <a:endParaRPr/>
            </a:p>
          </p:txBody>
        </p:sp>
      </p:grpSp>
      <p:grpSp>
        <p:nvGrpSpPr>
          <p:cNvPr id="632" name="Google Shape;632;p53"/>
          <p:cNvGrpSpPr/>
          <p:nvPr/>
        </p:nvGrpSpPr>
        <p:grpSpPr>
          <a:xfrm>
            <a:off x="1306513" y="1574800"/>
            <a:ext cx="1701800" cy="2736850"/>
            <a:chOff x="601" y="961"/>
            <a:chExt cx="1072" cy="1724"/>
          </a:xfrm>
        </p:grpSpPr>
        <p:sp>
          <p:nvSpPr>
            <p:cNvPr id="633" name="Google Shape;633;p53"/>
            <p:cNvSpPr/>
            <p:nvPr/>
          </p:nvSpPr>
          <p:spPr>
            <a:xfrm>
              <a:off x="634" y="961"/>
              <a:ext cx="230" cy="248"/>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a:t>
              </a:r>
              <a:endParaRPr/>
            </a:p>
          </p:txBody>
        </p:sp>
        <p:grpSp>
          <p:nvGrpSpPr>
            <p:cNvPr id="634" name="Google Shape;634;p53"/>
            <p:cNvGrpSpPr/>
            <p:nvPr/>
          </p:nvGrpSpPr>
          <p:grpSpPr>
            <a:xfrm>
              <a:off x="601" y="1201"/>
              <a:ext cx="1072" cy="1484"/>
              <a:chOff x="601" y="1201"/>
              <a:chExt cx="1072" cy="1484"/>
            </a:xfrm>
          </p:grpSpPr>
          <p:sp>
            <p:nvSpPr>
              <p:cNvPr id="635" name="Google Shape;635;p53"/>
              <p:cNvSpPr/>
              <p:nvPr/>
            </p:nvSpPr>
            <p:spPr>
              <a:xfrm>
                <a:off x="681" y="1201"/>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36" name="Google Shape;636;p53"/>
              <p:cNvSpPr/>
              <p:nvPr/>
            </p:nvSpPr>
            <p:spPr>
              <a:xfrm>
                <a:off x="681" y="1441"/>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37" name="Google Shape;637;p53"/>
              <p:cNvSpPr/>
              <p:nvPr/>
            </p:nvSpPr>
            <p:spPr>
              <a:xfrm>
                <a:off x="681" y="1681"/>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38" name="Google Shape;638;p53"/>
              <p:cNvSpPr/>
              <p:nvPr/>
            </p:nvSpPr>
            <p:spPr>
              <a:xfrm>
                <a:off x="681" y="1921"/>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39" name="Google Shape;639;p53"/>
              <p:cNvSpPr/>
              <p:nvPr/>
            </p:nvSpPr>
            <p:spPr>
              <a:xfrm>
                <a:off x="681" y="2161"/>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40" name="Google Shape;640;p53"/>
              <p:cNvSpPr/>
              <p:nvPr/>
            </p:nvSpPr>
            <p:spPr>
              <a:xfrm>
                <a:off x="1257" y="1201"/>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41" name="Google Shape;641;p53"/>
              <p:cNvSpPr/>
              <p:nvPr/>
            </p:nvSpPr>
            <p:spPr>
              <a:xfrm>
                <a:off x="1257" y="2161"/>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42" name="Google Shape;642;p53"/>
              <p:cNvSpPr/>
              <p:nvPr/>
            </p:nvSpPr>
            <p:spPr>
              <a:xfrm>
                <a:off x="1257" y="1921"/>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43" name="Google Shape;643;p53"/>
              <p:cNvSpPr/>
              <p:nvPr/>
            </p:nvSpPr>
            <p:spPr>
              <a:xfrm>
                <a:off x="1257" y="1681"/>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44" name="Google Shape;644;p53"/>
              <p:cNvSpPr/>
              <p:nvPr/>
            </p:nvSpPr>
            <p:spPr>
              <a:xfrm>
                <a:off x="1257" y="1441"/>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645" name="Google Shape;645;p53"/>
              <p:cNvCxnSpPr/>
              <p:nvPr/>
            </p:nvCxnSpPr>
            <p:spPr>
              <a:xfrm>
                <a:off x="878" y="1297"/>
                <a:ext cx="375" cy="1"/>
              </a:xfrm>
              <a:prstGeom prst="straightConnector1">
                <a:avLst/>
              </a:prstGeom>
              <a:noFill/>
              <a:ln cap="flat" cmpd="sng" w="25400">
                <a:solidFill>
                  <a:schemeClr val="dk1"/>
                </a:solidFill>
                <a:prstDash val="solid"/>
                <a:round/>
                <a:headEnd len="med" w="med" type="none"/>
                <a:tailEnd len="med" w="med" type="none"/>
              </a:ln>
            </p:spPr>
          </p:cxnSp>
          <p:cxnSp>
            <p:nvCxnSpPr>
              <p:cNvPr id="646" name="Google Shape;646;p53"/>
              <p:cNvCxnSpPr/>
              <p:nvPr/>
            </p:nvCxnSpPr>
            <p:spPr>
              <a:xfrm>
                <a:off x="878" y="1302"/>
                <a:ext cx="375" cy="202"/>
              </a:xfrm>
              <a:prstGeom prst="straightConnector1">
                <a:avLst/>
              </a:prstGeom>
              <a:noFill/>
              <a:ln cap="flat" cmpd="sng" w="25400">
                <a:solidFill>
                  <a:schemeClr val="dk1"/>
                </a:solidFill>
                <a:prstDash val="solid"/>
                <a:round/>
                <a:headEnd len="med" w="med" type="none"/>
                <a:tailEnd len="med" w="med" type="none"/>
              </a:ln>
            </p:spPr>
          </p:cxnSp>
          <p:cxnSp>
            <p:nvCxnSpPr>
              <p:cNvPr id="647" name="Google Shape;647;p53"/>
              <p:cNvCxnSpPr/>
              <p:nvPr/>
            </p:nvCxnSpPr>
            <p:spPr>
              <a:xfrm flipH="1" rot="10800000">
                <a:off x="874" y="1294"/>
                <a:ext cx="379" cy="249"/>
              </a:xfrm>
              <a:prstGeom prst="straightConnector1">
                <a:avLst/>
              </a:prstGeom>
              <a:noFill/>
              <a:ln cap="flat" cmpd="sng" w="25400">
                <a:solidFill>
                  <a:schemeClr val="dk1"/>
                </a:solidFill>
                <a:prstDash val="solid"/>
                <a:round/>
                <a:headEnd len="med" w="med" type="none"/>
                <a:tailEnd len="med" w="med" type="none"/>
              </a:ln>
            </p:spPr>
          </p:cxnSp>
          <p:cxnSp>
            <p:nvCxnSpPr>
              <p:cNvPr id="648" name="Google Shape;648;p53"/>
              <p:cNvCxnSpPr/>
              <p:nvPr/>
            </p:nvCxnSpPr>
            <p:spPr>
              <a:xfrm>
                <a:off x="878" y="1542"/>
                <a:ext cx="379" cy="699"/>
              </a:xfrm>
              <a:prstGeom prst="straightConnector1">
                <a:avLst/>
              </a:prstGeom>
              <a:noFill/>
              <a:ln cap="flat" cmpd="sng" w="25400">
                <a:solidFill>
                  <a:schemeClr val="dk1"/>
                </a:solidFill>
                <a:prstDash val="solid"/>
                <a:round/>
                <a:headEnd len="med" w="med" type="none"/>
                <a:tailEnd len="med" w="med" type="none"/>
              </a:ln>
            </p:spPr>
          </p:cxnSp>
          <p:cxnSp>
            <p:nvCxnSpPr>
              <p:cNvPr id="649" name="Google Shape;649;p53"/>
              <p:cNvCxnSpPr/>
              <p:nvPr/>
            </p:nvCxnSpPr>
            <p:spPr>
              <a:xfrm flipH="1" rot="10800000">
                <a:off x="870" y="1294"/>
                <a:ext cx="383" cy="453"/>
              </a:xfrm>
              <a:prstGeom prst="straightConnector1">
                <a:avLst/>
              </a:prstGeom>
              <a:noFill/>
              <a:ln cap="flat" cmpd="sng" w="25400">
                <a:solidFill>
                  <a:schemeClr val="dk1"/>
                </a:solidFill>
                <a:prstDash val="solid"/>
                <a:round/>
                <a:headEnd len="med" w="med" type="none"/>
                <a:tailEnd len="med" w="med" type="none"/>
              </a:ln>
            </p:spPr>
          </p:cxnSp>
          <p:cxnSp>
            <p:nvCxnSpPr>
              <p:cNvPr id="650" name="Google Shape;650;p53"/>
              <p:cNvCxnSpPr/>
              <p:nvPr/>
            </p:nvCxnSpPr>
            <p:spPr>
              <a:xfrm flipH="1" rot="10800000">
                <a:off x="870" y="1486"/>
                <a:ext cx="383" cy="278"/>
              </a:xfrm>
              <a:prstGeom prst="straightConnector1">
                <a:avLst/>
              </a:prstGeom>
              <a:noFill/>
              <a:ln cap="flat" cmpd="sng" w="25400">
                <a:solidFill>
                  <a:schemeClr val="dk1"/>
                </a:solidFill>
                <a:prstDash val="solid"/>
                <a:round/>
                <a:headEnd len="med" w="med" type="none"/>
                <a:tailEnd len="med" w="med" type="none"/>
              </a:ln>
            </p:spPr>
          </p:cxnSp>
          <p:cxnSp>
            <p:nvCxnSpPr>
              <p:cNvPr id="651" name="Google Shape;651;p53"/>
              <p:cNvCxnSpPr/>
              <p:nvPr/>
            </p:nvCxnSpPr>
            <p:spPr>
              <a:xfrm>
                <a:off x="878" y="1782"/>
                <a:ext cx="379" cy="459"/>
              </a:xfrm>
              <a:prstGeom prst="straightConnector1">
                <a:avLst/>
              </a:prstGeom>
              <a:noFill/>
              <a:ln cap="flat" cmpd="sng" w="25400">
                <a:solidFill>
                  <a:schemeClr val="dk1"/>
                </a:solidFill>
                <a:prstDash val="solid"/>
                <a:round/>
                <a:headEnd len="med" w="med" type="none"/>
                <a:tailEnd len="med" w="med" type="none"/>
              </a:ln>
            </p:spPr>
          </p:cxnSp>
          <p:sp>
            <p:nvSpPr>
              <p:cNvPr id="652" name="Google Shape;652;p53"/>
              <p:cNvSpPr/>
              <p:nvPr/>
            </p:nvSpPr>
            <p:spPr>
              <a:xfrm>
                <a:off x="601" y="2437"/>
                <a:ext cx="1072" cy="248"/>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Many-to-many</a:t>
                </a:r>
                <a:endParaRPr/>
              </a:p>
            </p:txBody>
          </p:sp>
        </p:grpSp>
        <p:sp>
          <p:nvSpPr>
            <p:cNvPr id="653" name="Google Shape;653;p53"/>
            <p:cNvSpPr/>
            <p:nvPr/>
          </p:nvSpPr>
          <p:spPr>
            <a:xfrm>
              <a:off x="1238" y="963"/>
              <a:ext cx="221" cy="248"/>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B</a:t>
              </a:r>
              <a:endParaRPr/>
            </a:p>
          </p:txBody>
        </p:sp>
      </p:grpSp>
      <p:grpSp>
        <p:nvGrpSpPr>
          <p:cNvPr id="654" name="Google Shape;654;p53"/>
          <p:cNvGrpSpPr/>
          <p:nvPr/>
        </p:nvGrpSpPr>
        <p:grpSpPr>
          <a:xfrm>
            <a:off x="5784850" y="1543050"/>
            <a:ext cx="1417638" cy="2733675"/>
            <a:chOff x="4103" y="977"/>
            <a:chExt cx="893" cy="1722"/>
          </a:xfrm>
        </p:grpSpPr>
        <p:sp>
          <p:nvSpPr>
            <p:cNvPr id="655" name="Google Shape;655;p53"/>
            <p:cNvSpPr/>
            <p:nvPr/>
          </p:nvSpPr>
          <p:spPr>
            <a:xfrm>
              <a:off x="4144" y="1235"/>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56" name="Google Shape;656;p53"/>
            <p:cNvSpPr/>
            <p:nvPr/>
          </p:nvSpPr>
          <p:spPr>
            <a:xfrm>
              <a:off x="4144" y="1475"/>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57" name="Google Shape;657;p53"/>
            <p:cNvSpPr/>
            <p:nvPr/>
          </p:nvSpPr>
          <p:spPr>
            <a:xfrm>
              <a:off x="4144" y="1715"/>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58" name="Google Shape;658;p53"/>
            <p:cNvSpPr/>
            <p:nvPr/>
          </p:nvSpPr>
          <p:spPr>
            <a:xfrm>
              <a:off x="4144" y="1955"/>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59" name="Google Shape;659;p53"/>
            <p:cNvSpPr/>
            <p:nvPr/>
          </p:nvSpPr>
          <p:spPr>
            <a:xfrm>
              <a:off x="4144" y="2195"/>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60" name="Google Shape;660;p53"/>
            <p:cNvSpPr/>
            <p:nvPr/>
          </p:nvSpPr>
          <p:spPr>
            <a:xfrm>
              <a:off x="4720" y="1235"/>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61" name="Google Shape;661;p53"/>
            <p:cNvSpPr/>
            <p:nvPr/>
          </p:nvSpPr>
          <p:spPr>
            <a:xfrm>
              <a:off x="4720" y="2195"/>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62" name="Google Shape;662;p53"/>
            <p:cNvSpPr/>
            <p:nvPr/>
          </p:nvSpPr>
          <p:spPr>
            <a:xfrm>
              <a:off x="4720" y="1955"/>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63" name="Google Shape;663;p53"/>
            <p:cNvSpPr/>
            <p:nvPr/>
          </p:nvSpPr>
          <p:spPr>
            <a:xfrm>
              <a:off x="4720" y="1715"/>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64" name="Google Shape;664;p53"/>
            <p:cNvSpPr/>
            <p:nvPr/>
          </p:nvSpPr>
          <p:spPr>
            <a:xfrm>
              <a:off x="4720" y="1475"/>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65" name="Google Shape;665;p53"/>
            <p:cNvSpPr/>
            <p:nvPr/>
          </p:nvSpPr>
          <p:spPr>
            <a:xfrm>
              <a:off x="4154" y="2451"/>
              <a:ext cx="842" cy="248"/>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One-to-one</a:t>
              </a:r>
              <a:endParaRPr/>
            </a:p>
          </p:txBody>
        </p:sp>
        <p:cxnSp>
          <p:nvCxnSpPr>
            <p:cNvPr id="666" name="Google Shape;666;p53"/>
            <p:cNvCxnSpPr/>
            <p:nvPr/>
          </p:nvCxnSpPr>
          <p:spPr>
            <a:xfrm>
              <a:off x="4345" y="1307"/>
              <a:ext cx="375" cy="1"/>
            </a:xfrm>
            <a:prstGeom prst="straightConnector1">
              <a:avLst/>
            </a:prstGeom>
            <a:noFill/>
            <a:ln cap="flat" cmpd="sng" w="25400">
              <a:solidFill>
                <a:schemeClr val="dk1"/>
              </a:solidFill>
              <a:prstDash val="solid"/>
              <a:round/>
              <a:headEnd len="med" w="med" type="none"/>
              <a:tailEnd len="med" w="med" type="none"/>
            </a:ln>
          </p:spPr>
        </p:cxnSp>
        <p:cxnSp>
          <p:nvCxnSpPr>
            <p:cNvPr id="667" name="Google Shape;667;p53"/>
            <p:cNvCxnSpPr/>
            <p:nvPr/>
          </p:nvCxnSpPr>
          <p:spPr>
            <a:xfrm>
              <a:off x="4345" y="1555"/>
              <a:ext cx="375" cy="1"/>
            </a:xfrm>
            <a:prstGeom prst="straightConnector1">
              <a:avLst/>
            </a:prstGeom>
            <a:noFill/>
            <a:ln cap="flat" cmpd="sng" w="25400">
              <a:solidFill>
                <a:schemeClr val="dk1"/>
              </a:solidFill>
              <a:prstDash val="solid"/>
              <a:round/>
              <a:headEnd len="med" w="med" type="none"/>
              <a:tailEnd len="med" w="med" type="none"/>
            </a:ln>
          </p:spPr>
        </p:cxnSp>
        <p:cxnSp>
          <p:nvCxnSpPr>
            <p:cNvPr id="668" name="Google Shape;668;p53"/>
            <p:cNvCxnSpPr/>
            <p:nvPr/>
          </p:nvCxnSpPr>
          <p:spPr>
            <a:xfrm>
              <a:off x="4345" y="1795"/>
              <a:ext cx="375" cy="1"/>
            </a:xfrm>
            <a:prstGeom prst="straightConnector1">
              <a:avLst/>
            </a:prstGeom>
            <a:noFill/>
            <a:ln cap="flat" cmpd="sng" w="25400">
              <a:solidFill>
                <a:schemeClr val="dk1"/>
              </a:solidFill>
              <a:prstDash val="solid"/>
              <a:round/>
              <a:headEnd len="med" w="med" type="none"/>
              <a:tailEnd len="med" w="med" type="none"/>
            </a:ln>
          </p:spPr>
        </p:cxnSp>
        <p:sp>
          <p:nvSpPr>
            <p:cNvPr id="669" name="Google Shape;669;p53"/>
            <p:cNvSpPr/>
            <p:nvPr/>
          </p:nvSpPr>
          <p:spPr>
            <a:xfrm>
              <a:off x="4103" y="979"/>
              <a:ext cx="230" cy="248"/>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a:t>
              </a:r>
              <a:endParaRPr/>
            </a:p>
          </p:txBody>
        </p:sp>
        <p:sp>
          <p:nvSpPr>
            <p:cNvPr id="670" name="Google Shape;670;p53"/>
            <p:cNvSpPr/>
            <p:nvPr/>
          </p:nvSpPr>
          <p:spPr>
            <a:xfrm>
              <a:off x="4681" y="977"/>
              <a:ext cx="221" cy="248"/>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B</a:t>
              </a:r>
              <a:endParaRPr/>
            </a:p>
          </p:txBody>
        </p:sp>
      </p:grpSp>
      <p:sp>
        <p:nvSpPr>
          <p:cNvPr id="671" name="Google Shape;671;p53"/>
          <p:cNvSpPr/>
          <p:nvPr/>
        </p:nvSpPr>
        <p:spPr>
          <a:xfrm>
            <a:off x="590550" y="1582738"/>
            <a:ext cx="7599363" cy="3214687"/>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72" name="Google Shape;672;p53"/>
          <p:cNvSpPr/>
          <p:nvPr/>
        </p:nvSpPr>
        <p:spPr>
          <a:xfrm>
            <a:off x="515938" y="5002213"/>
            <a:ext cx="8070850" cy="7016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Example: For “One-to-one,” an entity in A is associated with </a:t>
            </a:r>
            <a:r>
              <a:rPr b="1" lang="en-US" sz="2000">
                <a:solidFill>
                  <a:schemeClr val="dk1"/>
                </a:solidFill>
                <a:latin typeface="Times New Roman"/>
                <a:ea typeface="Times New Roman"/>
                <a:cs typeface="Times New Roman"/>
                <a:sym typeface="Times New Roman"/>
              </a:rPr>
              <a:t>at most one </a:t>
            </a:r>
            <a:r>
              <a:rPr lang="en-US" sz="2000">
                <a:solidFill>
                  <a:schemeClr val="dk1"/>
                </a:solidFill>
                <a:latin typeface="Times New Roman"/>
                <a:ea typeface="Times New Roman"/>
                <a:cs typeface="Times New Roman"/>
                <a:sym typeface="Times New Roman"/>
              </a:rPr>
              <a:t>entity in B, and vice versa.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54"/>
          <p:cNvSpPr txBox="1"/>
          <p:nvPr>
            <p:ph type="ctrTitle"/>
          </p:nvPr>
        </p:nvSpPr>
        <p:spPr>
          <a:xfrm>
            <a:off x="1577934" y="0"/>
            <a:ext cx="7566066" cy="873090"/>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lang="en-US"/>
              <a:t>Data Association </a:t>
            </a:r>
            <a:endParaRPr/>
          </a:p>
        </p:txBody>
      </p:sp>
      <p:sp>
        <p:nvSpPr>
          <p:cNvPr id="678" name="Google Shape;678;p54"/>
          <p:cNvSpPr txBox="1"/>
          <p:nvPr>
            <p:ph idx="1" type="subTitle"/>
          </p:nvPr>
        </p:nvSpPr>
        <p:spPr>
          <a:xfrm>
            <a:off x="409518" y="982629"/>
            <a:ext cx="8471016" cy="5294386"/>
          </a:xfrm>
          <a:prstGeom prst="rect">
            <a:avLst/>
          </a:prstGeom>
          <a:noFill/>
          <a:ln>
            <a:noFill/>
          </a:ln>
        </p:spPr>
        <p:txBody>
          <a:bodyPr anchorCtr="0" anchor="t" bIns="45700" lIns="91425" spcFirstLastPara="1" rIns="91425" wrap="square" tIns="45700">
            <a:noAutofit/>
          </a:bodyPr>
          <a:lstStyle/>
          <a:p>
            <a:pPr indent="-177800" lvl="0" marL="0" rtl="0" algn="l">
              <a:spcBef>
                <a:spcPts val="0"/>
              </a:spcBef>
              <a:spcAft>
                <a:spcPts val="0"/>
              </a:spcAft>
              <a:buClr>
                <a:schemeClr val="dk1"/>
              </a:buClr>
              <a:buSzPts val="2800"/>
              <a:buFont typeface="Arial"/>
              <a:buChar char="•"/>
            </a:pPr>
            <a:r>
              <a:rPr b="1" lang="en-US"/>
              <a:t>Associations</a:t>
            </a:r>
            <a:r>
              <a:rPr lang="en-US"/>
              <a:t> exist between different attributes of an entity.</a:t>
            </a:r>
            <a:endParaRPr/>
          </a:p>
          <a:p>
            <a:pPr indent="-177800" lvl="0" marL="0" rtl="0" algn="l">
              <a:spcBef>
                <a:spcPts val="560"/>
              </a:spcBef>
              <a:spcAft>
                <a:spcPts val="0"/>
              </a:spcAft>
              <a:buClr>
                <a:schemeClr val="dk1"/>
              </a:buClr>
              <a:buSzPts val="2800"/>
              <a:buFont typeface="Arial"/>
              <a:buChar char="•"/>
            </a:pPr>
            <a:r>
              <a:rPr lang="en-US"/>
              <a:t>An association between two attributes indicates that the values of the associated attributes are interdependent.</a:t>
            </a:r>
            <a:endParaRPr/>
          </a:p>
          <a:p>
            <a:pPr indent="-177800" lvl="0" marL="0" rtl="0" algn="l">
              <a:spcBef>
                <a:spcPts val="560"/>
              </a:spcBef>
              <a:spcAft>
                <a:spcPts val="0"/>
              </a:spcAft>
              <a:buClr>
                <a:schemeClr val="dk1"/>
              </a:buClr>
              <a:buSzPts val="2800"/>
              <a:buFont typeface="Arial"/>
              <a:buChar char="•"/>
            </a:pPr>
            <a:r>
              <a:rPr b="1" lang="en-US"/>
              <a:t>Relationship</a:t>
            </a:r>
            <a:r>
              <a:rPr lang="en-US"/>
              <a:t> exists between entities (Binary Relationship)</a:t>
            </a:r>
            <a:endParaRPr/>
          </a:p>
          <a:p>
            <a:pPr indent="-177800" lvl="0" marL="0" rtl="0" algn="l">
              <a:spcBef>
                <a:spcPts val="560"/>
              </a:spcBef>
              <a:spcAft>
                <a:spcPts val="0"/>
              </a:spcAft>
              <a:buClr>
                <a:schemeClr val="dk1"/>
              </a:buClr>
              <a:buSzPts val="2800"/>
              <a:buFont typeface="Arial"/>
              <a:buChar char="•"/>
            </a:pPr>
            <a:r>
              <a:rPr lang="en-US"/>
              <a:t>A possible relationship that may exist between any two sets may be  - </a:t>
            </a:r>
            <a:endParaRPr/>
          </a:p>
          <a:p>
            <a:pPr indent="-285750" lvl="1" marL="742950" rtl="0" algn="l">
              <a:spcBef>
                <a:spcPts val="480"/>
              </a:spcBef>
              <a:spcAft>
                <a:spcPts val="0"/>
              </a:spcAft>
              <a:buSzPts val="2400"/>
              <a:buFont typeface="Arial"/>
              <a:buChar char="•"/>
            </a:pPr>
            <a:r>
              <a:rPr lang="en-US"/>
              <a:t>one-to-one</a:t>
            </a:r>
            <a:endParaRPr/>
          </a:p>
          <a:p>
            <a:pPr indent="-285750" lvl="1" marL="742950" rtl="0" algn="l">
              <a:spcBef>
                <a:spcPts val="480"/>
              </a:spcBef>
              <a:spcAft>
                <a:spcPts val="0"/>
              </a:spcAft>
              <a:buSzPts val="2400"/>
              <a:buFont typeface="Arial"/>
              <a:buChar char="•"/>
            </a:pPr>
            <a:r>
              <a:rPr lang="en-US"/>
              <a:t>one-to-many</a:t>
            </a:r>
            <a:endParaRPr/>
          </a:p>
          <a:p>
            <a:pPr indent="-285750" lvl="1" marL="742950" rtl="0" algn="l">
              <a:spcBef>
                <a:spcPts val="480"/>
              </a:spcBef>
              <a:spcAft>
                <a:spcPts val="0"/>
              </a:spcAft>
              <a:buSzPts val="2400"/>
              <a:buFont typeface="Arial"/>
              <a:buChar char="•"/>
            </a:pPr>
            <a:r>
              <a:rPr lang="en-US"/>
              <a:t>many-to-many</a:t>
            </a:r>
            <a:endParaRPr/>
          </a:p>
          <a:p>
            <a:pPr indent="0" lvl="0" marL="0" rtl="0" algn="l">
              <a:spcBef>
                <a:spcPts val="560"/>
              </a:spcBef>
              <a:spcAft>
                <a:spcPts val="0"/>
              </a:spcAft>
              <a:buClr>
                <a:schemeClr val="dk1"/>
              </a:buClr>
              <a:buSzPts val="2800"/>
              <a:buFont typeface="Arial"/>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55"/>
          <p:cNvSpPr txBox="1"/>
          <p:nvPr>
            <p:ph idx="12" type="sldNum"/>
          </p:nvPr>
        </p:nvSpPr>
        <p:spPr>
          <a:xfrm>
            <a:off x="6781800" y="6324600"/>
            <a:ext cx="1905000" cy="3524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84" name="Google Shape;684;p55"/>
          <p:cNvSpPr txBox="1"/>
          <p:nvPr>
            <p:ph type="title"/>
          </p:nvPr>
        </p:nvSpPr>
        <p:spPr>
          <a:xfrm>
            <a:off x="1612900" y="0"/>
            <a:ext cx="7531100" cy="812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3600">
                <a:solidFill>
                  <a:srgbClr val="FFFF00"/>
                </a:solidFill>
                <a:latin typeface="Times New Roman"/>
                <a:ea typeface="Times New Roman"/>
                <a:cs typeface="Times New Roman"/>
                <a:sym typeface="Times New Roman"/>
              </a:rPr>
              <a:t>Many-to-many Relationship</a:t>
            </a:r>
            <a:endParaRPr/>
          </a:p>
        </p:txBody>
      </p:sp>
      <p:sp>
        <p:nvSpPr>
          <p:cNvPr id="685" name="Google Shape;685;p55"/>
          <p:cNvSpPr txBox="1"/>
          <p:nvPr>
            <p:ph idx="2" type="body"/>
          </p:nvPr>
        </p:nvSpPr>
        <p:spPr>
          <a:xfrm>
            <a:off x="385763" y="3098800"/>
            <a:ext cx="4114800" cy="257651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Multiple customers can share an account</a:t>
            </a:r>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Many accounts may have one owner</a:t>
            </a:r>
            <a:endParaRPr/>
          </a:p>
          <a:p>
            <a:pPr indent="-215900" lvl="0" marL="34290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342900" lvl="0" marL="342900" rtl="0" algn="l">
              <a:spcBef>
                <a:spcPts val="400"/>
              </a:spcBef>
              <a:spcAft>
                <a:spcPts val="0"/>
              </a:spcAft>
              <a:buClr>
                <a:schemeClr val="folHlink"/>
              </a:buClr>
              <a:buSzPts val="2000"/>
              <a:buFont typeface="Times New Roman"/>
              <a:buNone/>
            </a:pPr>
            <a:r>
              <a:rPr lang="en-US" sz="2000">
                <a:solidFill>
                  <a:schemeClr val="folHlink"/>
                </a:solidFill>
                <a:latin typeface="Times New Roman"/>
                <a:ea typeface="Times New Roman"/>
                <a:cs typeface="Times New Roman"/>
                <a:sym typeface="Times New Roman"/>
              </a:rPr>
              <a:t>(We use customer names as the ids.)</a:t>
            </a:r>
            <a:endParaRPr/>
          </a:p>
        </p:txBody>
      </p:sp>
      <p:graphicFrame>
        <p:nvGraphicFramePr>
          <p:cNvPr id="686" name="Google Shape;686;p55"/>
          <p:cNvGraphicFramePr/>
          <p:nvPr/>
        </p:nvGraphicFramePr>
        <p:xfrm>
          <a:off x="4595813" y="2867025"/>
          <a:ext cx="4006850" cy="1316038"/>
        </p:xfrm>
        <a:graphic>
          <a:graphicData uri="http://schemas.openxmlformats.org/presentationml/2006/ole">
            <mc:AlternateContent>
              <mc:Choice Requires="v">
                <p:oleObj r:id="rId4" imgH="1316038" imgW="4006850" progId="Word.Document.8" spid="_x0000_s1">
                  <p:embed/>
                </p:oleObj>
              </mc:Choice>
              <mc:Fallback>
                <p:oleObj r:id="rId5" imgH="1316038" imgW="4006850" progId="Word.Document.8">
                  <p:embed/>
                  <p:pic>
                    <p:nvPicPr>
                      <p:cNvPr id="686" name="Google Shape;686;p55"/>
                      <p:cNvPicPr preferRelativeResize="0"/>
                      <p:nvPr/>
                    </p:nvPicPr>
                    <p:blipFill rotWithShape="1">
                      <a:blip r:embed="rId6">
                        <a:alphaModFix/>
                      </a:blip>
                      <a:srcRect b="0" l="0" r="0" t="0"/>
                      <a:stretch/>
                    </p:blipFill>
                    <p:spPr>
                      <a:xfrm>
                        <a:off x="4595813" y="2867025"/>
                        <a:ext cx="4006850" cy="1316038"/>
                      </a:xfrm>
                      <a:prstGeom prst="rect">
                        <a:avLst/>
                      </a:prstGeom>
                      <a:noFill/>
                      <a:ln>
                        <a:noFill/>
                      </a:ln>
                    </p:spPr>
                  </p:pic>
                </p:oleObj>
              </mc:Fallback>
            </mc:AlternateContent>
          </a:graphicData>
        </a:graphic>
      </p:graphicFrame>
      <p:graphicFrame>
        <p:nvGraphicFramePr>
          <p:cNvPr id="687" name="Google Shape;687;p55"/>
          <p:cNvGraphicFramePr/>
          <p:nvPr/>
        </p:nvGraphicFramePr>
        <p:xfrm>
          <a:off x="4572000" y="4757738"/>
          <a:ext cx="4041775" cy="981075"/>
        </p:xfrm>
        <a:graphic>
          <a:graphicData uri="http://schemas.openxmlformats.org/presentationml/2006/ole">
            <mc:AlternateContent>
              <mc:Choice Requires="v">
                <p:oleObj r:id="rId7" imgH="981075" imgW="4041775" progId="Word.Document.8" spid="_x0000_s2">
                  <p:embed/>
                </p:oleObj>
              </mc:Choice>
              <mc:Fallback>
                <p:oleObj r:id="rId8" imgH="981075" imgW="4041775" progId="Word.Document.8">
                  <p:embed/>
                  <p:pic>
                    <p:nvPicPr>
                      <p:cNvPr id="687" name="Google Shape;687;p55"/>
                      <p:cNvPicPr preferRelativeResize="0"/>
                      <p:nvPr/>
                    </p:nvPicPr>
                    <p:blipFill rotWithShape="1">
                      <a:blip r:embed="rId9">
                        <a:alphaModFix/>
                      </a:blip>
                      <a:srcRect b="0" l="0" r="0" t="0"/>
                      <a:stretch/>
                    </p:blipFill>
                    <p:spPr>
                      <a:xfrm>
                        <a:off x="4572000" y="4757738"/>
                        <a:ext cx="4041775" cy="981075"/>
                      </a:xfrm>
                      <a:prstGeom prst="rect">
                        <a:avLst/>
                      </a:prstGeom>
                      <a:noFill/>
                      <a:ln>
                        <a:noFill/>
                      </a:ln>
                    </p:spPr>
                  </p:pic>
                </p:oleObj>
              </mc:Fallback>
            </mc:AlternateContent>
          </a:graphicData>
        </a:graphic>
      </p:graphicFrame>
      <p:sp>
        <p:nvSpPr>
          <p:cNvPr id="688" name="Google Shape;688;p55"/>
          <p:cNvSpPr/>
          <p:nvPr/>
        </p:nvSpPr>
        <p:spPr>
          <a:xfrm>
            <a:off x="6151563" y="4214813"/>
            <a:ext cx="752475" cy="4572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legal</a:t>
            </a:r>
            <a:r>
              <a:rPr b="1" lang="en-US" sz="2400">
                <a:solidFill>
                  <a:schemeClr val="dk1"/>
                </a:solidFill>
                <a:latin typeface="Times New Roman"/>
                <a:ea typeface="Times New Roman"/>
                <a:cs typeface="Times New Roman"/>
                <a:sym typeface="Times New Roman"/>
              </a:rPr>
              <a:t> </a:t>
            </a:r>
            <a:endParaRPr/>
          </a:p>
        </p:txBody>
      </p:sp>
      <p:sp>
        <p:nvSpPr>
          <p:cNvPr id="689" name="Google Shape;689;p55"/>
          <p:cNvSpPr/>
          <p:nvPr/>
        </p:nvSpPr>
        <p:spPr>
          <a:xfrm>
            <a:off x="6086475" y="2386013"/>
            <a:ext cx="752475" cy="4572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legal</a:t>
            </a:r>
            <a:r>
              <a:rPr b="1" lang="en-US" sz="2400">
                <a:solidFill>
                  <a:schemeClr val="dk1"/>
                </a:solidFill>
                <a:latin typeface="Times New Roman"/>
                <a:ea typeface="Times New Roman"/>
                <a:cs typeface="Times New Roman"/>
                <a:sym typeface="Times New Roman"/>
              </a:rPr>
              <a:t> </a:t>
            </a:r>
            <a:endParaRPr/>
          </a:p>
        </p:txBody>
      </p:sp>
      <p:sp>
        <p:nvSpPr>
          <p:cNvPr id="690" name="Google Shape;690;p55"/>
          <p:cNvSpPr/>
          <p:nvPr/>
        </p:nvSpPr>
        <p:spPr>
          <a:xfrm>
            <a:off x="665163" y="1708150"/>
            <a:ext cx="958850" cy="461963"/>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customer</a:t>
            </a:r>
            <a:endParaRPr/>
          </a:p>
        </p:txBody>
      </p:sp>
      <p:sp>
        <p:nvSpPr>
          <p:cNvPr id="691" name="Google Shape;691;p55"/>
          <p:cNvSpPr/>
          <p:nvPr/>
        </p:nvSpPr>
        <p:spPr>
          <a:xfrm>
            <a:off x="2384425" y="1687513"/>
            <a:ext cx="1517650" cy="600075"/>
          </a:xfrm>
          <a:prstGeom prst="diamond">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custacct</a:t>
            </a:r>
            <a:endParaRPr/>
          </a:p>
        </p:txBody>
      </p:sp>
      <p:sp>
        <p:nvSpPr>
          <p:cNvPr id="692" name="Google Shape;692;p55"/>
          <p:cNvSpPr/>
          <p:nvPr/>
        </p:nvSpPr>
        <p:spPr>
          <a:xfrm>
            <a:off x="4964113" y="1762125"/>
            <a:ext cx="830262" cy="430213"/>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account</a:t>
            </a:r>
            <a:endParaRPr/>
          </a:p>
        </p:txBody>
      </p:sp>
      <p:sp>
        <p:nvSpPr>
          <p:cNvPr id="693" name="Google Shape;693;p55"/>
          <p:cNvSpPr/>
          <p:nvPr/>
        </p:nvSpPr>
        <p:spPr>
          <a:xfrm>
            <a:off x="2543175" y="2532063"/>
            <a:ext cx="1243013" cy="457200"/>
          </a:xfrm>
          <a:prstGeom prst="ellipse">
            <a:avLst/>
          </a:prstGeom>
          <a:noFill/>
          <a:ln cap="flat" cmpd="sng" w="19050">
            <a:solidFill>
              <a:schemeClr val="dk1"/>
            </a:solidFill>
            <a:prstDash val="solid"/>
            <a:round/>
            <a:headEnd len="sm" w="sm" type="none"/>
            <a:tailEnd len="sm" w="sm" type="none"/>
          </a:ln>
        </p:spPr>
        <p:txBody>
          <a:bodyPr anchorCtr="0" anchor="t" bIns="46025" lIns="92075" spcFirstLastPara="1" rIns="92075" wrap="square" tIns="46025">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opendate</a:t>
            </a:r>
            <a:endParaRPr/>
          </a:p>
        </p:txBody>
      </p:sp>
      <p:cxnSp>
        <p:nvCxnSpPr>
          <p:cNvPr id="694" name="Google Shape;694;p55"/>
          <p:cNvCxnSpPr/>
          <p:nvPr/>
        </p:nvCxnSpPr>
        <p:spPr>
          <a:xfrm flipH="1" rot="10800000">
            <a:off x="3846513" y="1974850"/>
            <a:ext cx="1127125" cy="9525"/>
          </a:xfrm>
          <a:prstGeom prst="straightConnector1">
            <a:avLst/>
          </a:prstGeom>
          <a:noFill/>
          <a:ln cap="flat" cmpd="sng" w="19050">
            <a:solidFill>
              <a:schemeClr val="dk1"/>
            </a:solidFill>
            <a:prstDash val="solid"/>
            <a:round/>
            <a:headEnd len="sm" w="sm" type="none"/>
            <a:tailEnd len="sm" w="sm" type="none"/>
          </a:ln>
        </p:spPr>
      </p:cxnSp>
      <p:cxnSp>
        <p:nvCxnSpPr>
          <p:cNvPr id="695" name="Google Shape;695;p55"/>
          <p:cNvCxnSpPr/>
          <p:nvPr/>
        </p:nvCxnSpPr>
        <p:spPr>
          <a:xfrm>
            <a:off x="3151188" y="2305050"/>
            <a:ext cx="9525" cy="225425"/>
          </a:xfrm>
          <a:prstGeom prst="straightConnector1">
            <a:avLst/>
          </a:prstGeom>
          <a:noFill/>
          <a:ln cap="flat" cmpd="sng" w="19050">
            <a:solidFill>
              <a:schemeClr val="dk1"/>
            </a:solidFill>
            <a:prstDash val="solid"/>
            <a:round/>
            <a:headEnd len="sm" w="sm" type="none"/>
            <a:tailEnd len="sm" w="sm" type="none"/>
          </a:ln>
        </p:spPr>
      </p:cxnSp>
      <p:cxnSp>
        <p:nvCxnSpPr>
          <p:cNvPr id="696" name="Google Shape;696;p55"/>
          <p:cNvCxnSpPr/>
          <p:nvPr/>
        </p:nvCxnSpPr>
        <p:spPr>
          <a:xfrm rot="10800000">
            <a:off x="1639888" y="1976438"/>
            <a:ext cx="774700" cy="11112"/>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56"/>
          <p:cNvSpPr txBox="1"/>
          <p:nvPr>
            <p:ph type="title"/>
          </p:nvPr>
        </p:nvSpPr>
        <p:spPr>
          <a:xfrm>
            <a:off x="1358856" y="0"/>
            <a:ext cx="7531100" cy="812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3600">
                <a:solidFill>
                  <a:srgbClr val="FFFF00"/>
                </a:solidFill>
                <a:latin typeface="Times New Roman"/>
                <a:ea typeface="Times New Roman"/>
                <a:cs typeface="Times New Roman"/>
                <a:sym typeface="Times New Roman"/>
              </a:rPr>
              <a:t>Many-to-One Relationship</a:t>
            </a:r>
            <a:endParaRPr/>
          </a:p>
        </p:txBody>
      </p:sp>
      <p:sp>
        <p:nvSpPr>
          <p:cNvPr id="702" name="Google Shape;702;p56"/>
          <p:cNvSpPr txBox="1"/>
          <p:nvPr>
            <p:ph idx="2" type="body"/>
          </p:nvPr>
        </p:nvSpPr>
        <p:spPr>
          <a:xfrm>
            <a:off x="461963" y="3044825"/>
            <a:ext cx="3967162" cy="27336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Multiple customers can share an account, but one customer can have only one account.</a:t>
            </a:r>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Represented by an arrow pointing to “one.”</a:t>
            </a:r>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Note: could have no account!</a:t>
            </a:r>
            <a:endParaRPr/>
          </a:p>
        </p:txBody>
      </p:sp>
      <p:sp>
        <p:nvSpPr>
          <p:cNvPr id="703" name="Google Shape;703;p56"/>
          <p:cNvSpPr/>
          <p:nvPr/>
        </p:nvSpPr>
        <p:spPr>
          <a:xfrm>
            <a:off x="665163" y="1708150"/>
            <a:ext cx="958850" cy="461963"/>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customer</a:t>
            </a:r>
            <a:endParaRPr/>
          </a:p>
        </p:txBody>
      </p:sp>
      <p:sp>
        <p:nvSpPr>
          <p:cNvPr id="704" name="Google Shape;704;p56"/>
          <p:cNvSpPr/>
          <p:nvPr/>
        </p:nvSpPr>
        <p:spPr>
          <a:xfrm>
            <a:off x="2384425" y="1687513"/>
            <a:ext cx="1517650" cy="600075"/>
          </a:xfrm>
          <a:prstGeom prst="diamond">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custacct</a:t>
            </a:r>
            <a:endParaRPr/>
          </a:p>
        </p:txBody>
      </p:sp>
      <p:sp>
        <p:nvSpPr>
          <p:cNvPr id="705" name="Google Shape;705;p56"/>
          <p:cNvSpPr/>
          <p:nvPr/>
        </p:nvSpPr>
        <p:spPr>
          <a:xfrm>
            <a:off x="4964113" y="1762125"/>
            <a:ext cx="830262" cy="430213"/>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account</a:t>
            </a:r>
            <a:endParaRPr/>
          </a:p>
        </p:txBody>
      </p:sp>
      <p:sp>
        <p:nvSpPr>
          <p:cNvPr id="706" name="Google Shape;706;p56"/>
          <p:cNvSpPr/>
          <p:nvPr/>
        </p:nvSpPr>
        <p:spPr>
          <a:xfrm>
            <a:off x="2543175" y="2532063"/>
            <a:ext cx="1243013" cy="457200"/>
          </a:xfrm>
          <a:prstGeom prst="ellipse">
            <a:avLst/>
          </a:prstGeom>
          <a:noFill/>
          <a:ln cap="flat" cmpd="sng" w="19050">
            <a:solidFill>
              <a:schemeClr val="dk1"/>
            </a:solidFill>
            <a:prstDash val="solid"/>
            <a:round/>
            <a:headEnd len="sm" w="sm" type="none"/>
            <a:tailEnd len="sm" w="sm" type="none"/>
          </a:ln>
        </p:spPr>
        <p:txBody>
          <a:bodyPr anchorCtr="0" anchor="t" bIns="46025" lIns="92075" spcFirstLastPara="1" rIns="92075" wrap="square" tIns="46025">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opendate</a:t>
            </a:r>
            <a:endParaRPr/>
          </a:p>
        </p:txBody>
      </p:sp>
      <p:cxnSp>
        <p:nvCxnSpPr>
          <p:cNvPr id="707" name="Google Shape;707;p56"/>
          <p:cNvCxnSpPr/>
          <p:nvPr/>
        </p:nvCxnSpPr>
        <p:spPr>
          <a:xfrm flipH="1" rot="10800000">
            <a:off x="3846513" y="1974850"/>
            <a:ext cx="1127125" cy="9525"/>
          </a:xfrm>
          <a:prstGeom prst="straightConnector1">
            <a:avLst/>
          </a:prstGeom>
          <a:noFill/>
          <a:ln cap="flat" cmpd="sng" w="19050">
            <a:solidFill>
              <a:schemeClr val="dk1"/>
            </a:solidFill>
            <a:prstDash val="solid"/>
            <a:round/>
            <a:headEnd len="sm" w="sm" type="none"/>
            <a:tailEnd len="med" w="med" type="stealth"/>
          </a:ln>
        </p:spPr>
      </p:cxnSp>
      <p:cxnSp>
        <p:nvCxnSpPr>
          <p:cNvPr id="708" name="Google Shape;708;p56"/>
          <p:cNvCxnSpPr/>
          <p:nvPr/>
        </p:nvCxnSpPr>
        <p:spPr>
          <a:xfrm>
            <a:off x="3151188" y="2305050"/>
            <a:ext cx="9525" cy="225425"/>
          </a:xfrm>
          <a:prstGeom prst="straightConnector1">
            <a:avLst/>
          </a:prstGeom>
          <a:noFill/>
          <a:ln cap="flat" cmpd="sng" w="19050">
            <a:solidFill>
              <a:schemeClr val="dk1"/>
            </a:solidFill>
            <a:prstDash val="solid"/>
            <a:round/>
            <a:headEnd len="sm" w="sm" type="none"/>
            <a:tailEnd len="sm" w="sm" type="none"/>
          </a:ln>
        </p:spPr>
      </p:cxnSp>
      <p:cxnSp>
        <p:nvCxnSpPr>
          <p:cNvPr id="709" name="Google Shape;709;p56"/>
          <p:cNvCxnSpPr/>
          <p:nvPr/>
        </p:nvCxnSpPr>
        <p:spPr>
          <a:xfrm rot="10800000">
            <a:off x="1639888" y="1976438"/>
            <a:ext cx="774700" cy="11112"/>
          </a:xfrm>
          <a:prstGeom prst="straightConnector1">
            <a:avLst/>
          </a:prstGeom>
          <a:noFill/>
          <a:ln cap="flat" cmpd="sng" w="19050">
            <a:solidFill>
              <a:schemeClr val="dk1"/>
            </a:solidFill>
            <a:prstDash val="solid"/>
            <a:round/>
            <a:headEnd len="sm" w="sm" type="none"/>
            <a:tailEnd len="sm" w="sm" type="none"/>
          </a:ln>
        </p:spPr>
      </p:cxnSp>
      <p:graphicFrame>
        <p:nvGraphicFramePr>
          <p:cNvPr id="710" name="Google Shape;710;p56"/>
          <p:cNvGraphicFramePr/>
          <p:nvPr/>
        </p:nvGraphicFramePr>
        <p:xfrm>
          <a:off x="4595813" y="2867025"/>
          <a:ext cx="4006850" cy="1316038"/>
        </p:xfrm>
        <a:graphic>
          <a:graphicData uri="http://schemas.openxmlformats.org/presentationml/2006/ole">
            <mc:AlternateContent>
              <mc:Choice Requires="v">
                <p:oleObj r:id="rId4" imgH="1316038" imgW="4006850" progId="Word.Document.8" spid="_x0000_s1">
                  <p:embed/>
                </p:oleObj>
              </mc:Choice>
              <mc:Fallback>
                <p:oleObj r:id="rId5" imgH="1316038" imgW="4006850" progId="Word.Document.8">
                  <p:embed/>
                  <p:pic>
                    <p:nvPicPr>
                      <p:cNvPr id="710" name="Google Shape;710;p56"/>
                      <p:cNvPicPr preferRelativeResize="0"/>
                      <p:nvPr/>
                    </p:nvPicPr>
                    <p:blipFill rotWithShape="1">
                      <a:blip r:embed="rId6">
                        <a:alphaModFix/>
                      </a:blip>
                      <a:srcRect b="0" l="0" r="0" t="0"/>
                      <a:stretch/>
                    </p:blipFill>
                    <p:spPr>
                      <a:xfrm>
                        <a:off x="4595813" y="2867025"/>
                        <a:ext cx="4006850" cy="1316038"/>
                      </a:xfrm>
                      <a:prstGeom prst="rect">
                        <a:avLst/>
                      </a:prstGeom>
                      <a:noFill/>
                      <a:ln>
                        <a:noFill/>
                      </a:ln>
                    </p:spPr>
                  </p:pic>
                </p:oleObj>
              </mc:Fallback>
            </mc:AlternateContent>
          </a:graphicData>
        </a:graphic>
      </p:graphicFrame>
      <p:graphicFrame>
        <p:nvGraphicFramePr>
          <p:cNvPr id="711" name="Google Shape;711;p56"/>
          <p:cNvGraphicFramePr/>
          <p:nvPr/>
        </p:nvGraphicFramePr>
        <p:xfrm>
          <a:off x="4575175" y="4762500"/>
          <a:ext cx="4065588" cy="982663"/>
        </p:xfrm>
        <a:graphic>
          <a:graphicData uri="http://schemas.openxmlformats.org/presentationml/2006/ole">
            <mc:AlternateContent>
              <mc:Choice Requires="v">
                <p:oleObj r:id="rId7" imgH="982663" imgW="4065588" progId="Word.Document.8" spid="_x0000_s2">
                  <p:embed/>
                </p:oleObj>
              </mc:Choice>
              <mc:Fallback>
                <p:oleObj r:id="rId8" imgH="982663" imgW="4065588" progId="Word.Document.8">
                  <p:embed/>
                  <p:pic>
                    <p:nvPicPr>
                      <p:cNvPr id="711" name="Google Shape;711;p56"/>
                      <p:cNvPicPr preferRelativeResize="0"/>
                      <p:nvPr/>
                    </p:nvPicPr>
                    <p:blipFill rotWithShape="1">
                      <a:blip r:embed="rId9">
                        <a:alphaModFix/>
                      </a:blip>
                      <a:srcRect b="0" l="0" r="0" t="0"/>
                      <a:stretch/>
                    </p:blipFill>
                    <p:spPr>
                      <a:xfrm>
                        <a:off x="4575175" y="4762500"/>
                        <a:ext cx="4065588" cy="982663"/>
                      </a:xfrm>
                      <a:prstGeom prst="rect">
                        <a:avLst/>
                      </a:prstGeom>
                      <a:noFill/>
                      <a:ln>
                        <a:noFill/>
                      </a:ln>
                    </p:spPr>
                  </p:pic>
                </p:oleObj>
              </mc:Fallback>
            </mc:AlternateContent>
          </a:graphicData>
        </a:graphic>
      </p:graphicFrame>
      <p:sp>
        <p:nvSpPr>
          <p:cNvPr id="712" name="Google Shape;712;p56"/>
          <p:cNvSpPr/>
          <p:nvPr/>
        </p:nvSpPr>
        <p:spPr>
          <a:xfrm>
            <a:off x="6022975" y="4214813"/>
            <a:ext cx="1009650" cy="4572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legal</a:t>
            </a:r>
            <a:r>
              <a:rPr b="1" lang="en-US" sz="2400">
                <a:solidFill>
                  <a:schemeClr val="dk1"/>
                </a:solidFill>
                <a:latin typeface="Times New Roman"/>
                <a:ea typeface="Times New Roman"/>
                <a:cs typeface="Times New Roman"/>
                <a:sym typeface="Times New Roman"/>
              </a:rPr>
              <a:t> ☺</a:t>
            </a:r>
            <a:endParaRPr b="1" sz="2400">
              <a:solidFill>
                <a:schemeClr val="dk1"/>
              </a:solidFill>
              <a:latin typeface="Times New Roman"/>
              <a:ea typeface="Times New Roman"/>
              <a:cs typeface="Times New Roman"/>
              <a:sym typeface="Times New Roman"/>
            </a:endParaRPr>
          </a:p>
        </p:txBody>
      </p:sp>
      <p:sp>
        <p:nvSpPr>
          <p:cNvPr id="713" name="Google Shape;713;p56"/>
          <p:cNvSpPr/>
          <p:nvPr/>
        </p:nvSpPr>
        <p:spPr>
          <a:xfrm>
            <a:off x="5872163" y="2386013"/>
            <a:ext cx="1184275" cy="4572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Illegal ☹</a:t>
            </a:r>
            <a:r>
              <a:rPr b="1" lang="en-US" sz="2400">
                <a:solidFill>
                  <a:schemeClr val="dk1"/>
                </a:solidFill>
                <a:latin typeface="Times New Roman"/>
                <a:ea typeface="Times New Roman"/>
                <a:cs typeface="Times New Roman"/>
                <a:sym typeface="Times New Roman"/>
              </a:rPr>
              <a:t> </a:t>
            </a:r>
            <a:endParaRPr/>
          </a:p>
        </p:txBody>
      </p:sp>
      <p:sp>
        <p:nvSpPr>
          <p:cNvPr id="714" name="Google Shape;714;p56"/>
          <p:cNvSpPr txBox="1"/>
          <p:nvPr/>
        </p:nvSpPr>
        <p:spPr>
          <a:xfrm>
            <a:off x="1884363" y="1641475"/>
            <a:ext cx="3492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N</a:t>
            </a:r>
            <a:endParaRPr/>
          </a:p>
        </p:txBody>
      </p:sp>
      <p:sp>
        <p:nvSpPr>
          <p:cNvPr id="715" name="Google Shape;715;p56"/>
          <p:cNvSpPr txBox="1"/>
          <p:nvPr/>
        </p:nvSpPr>
        <p:spPr>
          <a:xfrm>
            <a:off x="4160838" y="1636713"/>
            <a:ext cx="2984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1</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57"/>
          <p:cNvSpPr txBox="1"/>
          <p:nvPr>
            <p:ph idx="12" type="sldNum"/>
          </p:nvPr>
        </p:nvSpPr>
        <p:spPr>
          <a:xfrm>
            <a:off x="6781800" y="6324600"/>
            <a:ext cx="1905000" cy="3524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721" name="Google Shape;721;p57"/>
          <p:cNvSpPr txBox="1"/>
          <p:nvPr>
            <p:ph type="title"/>
          </p:nvPr>
        </p:nvSpPr>
        <p:spPr>
          <a:xfrm>
            <a:off x="1612900" y="0"/>
            <a:ext cx="7531100" cy="812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3200">
                <a:solidFill>
                  <a:srgbClr val="FFFF00"/>
                </a:solidFill>
                <a:latin typeface="Times New Roman"/>
                <a:ea typeface="Times New Roman"/>
                <a:cs typeface="Times New Roman"/>
                <a:sym typeface="Times New Roman"/>
              </a:rPr>
              <a:t>Many-to-One Relationship (cont)</a:t>
            </a:r>
            <a:endParaRPr/>
          </a:p>
        </p:txBody>
      </p:sp>
      <p:sp>
        <p:nvSpPr>
          <p:cNvPr id="722" name="Google Shape;722;p57"/>
          <p:cNvSpPr txBox="1"/>
          <p:nvPr>
            <p:ph idx="2" type="body"/>
          </p:nvPr>
        </p:nvSpPr>
        <p:spPr>
          <a:xfrm>
            <a:off x="795338" y="3457575"/>
            <a:ext cx="7772400" cy="93345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In a many-to-one relationship, relationship attributes can be repositioned to the entity set on the “many” side. </a:t>
            </a:r>
            <a:endParaRPr/>
          </a:p>
        </p:txBody>
      </p:sp>
      <p:sp>
        <p:nvSpPr>
          <p:cNvPr id="723" name="Google Shape;723;p57"/>
          <p:cNvSpPr/>
          <p:nvPr/>
        </p:nvSpPr>
        <p:spPr>
          <a:xfrm>
            <a:off x="2139950" y="1785938"/>
            <a:ext cx="958850" cy="461962"/>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customer</a:t>
            </a:r>
            <a:endParaRPr/>
          </a:p>
        </p:txBody>
      </p:sp>
      <p:sp>
        <p:nvSpPr>
          <p:cNvPr id="724" name="Google Shape;724;p57"/>
          <p:cNvSpPr/>
          <p:nvPr/>
        </p:nvSpPr>
        <p:spPr>
          <a:xfrm>
            <a:off x="3859213" y="1765300"/>
            <a:ext cx="1517650" cy="600075"/>
          </a:xfrm>
          <a:prstGeom prst="diamond">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custacct</a:t>
            </a:r>
            <a:endParaRPr/>
          </a:p>
        </p:txBody>
      </p:sp>
      <p:sp>
        <p:nvSpPr>
          <p:cNvPr id="725" name="Google Shape;725;p57"/>
          <p:cNvSpPr/>
          <p:nvPr/>
        </p:nvSpPr>
        <p:spPr>
          <a:xfrm>
            <a:off x="6438900" y="1839913"/>
            <a:ext cx="830263" cy="430212"/>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account</a:t>
            </a:r>
            <a:endParaRPr/>
          </a:p>
        </p:txBody>
      </p:sp>
      <p:sp>
        <p:nvSpPr>
          <p:cNvPr id="726" name="Google Shape;726;p57"/>
          <p:cNvSpPr/>
          <p:nvPr/>
        </p:nvSpPr>
        <p:spPr>
          <a:xfrm>
            <a:off x="4017963" y="2609850"/>
            <a:ext cx="1243012" cy="457200"/>
          </a:xfrm>
          <a:prstGeom prst="ellipse">
            <a:avLst/>
          </a:prstGeom>
          <a:noFill/>
          <a:ln cap="flat" cmpd="sng" w="19050">
            <a:solidFill>
              <a:schemeClr val="dk1"/>
            </a:solidFill>
            <a:prstDash val="solid"/>
            <a:round/>
            <a:headEnd len="sm" w="sm" type="none"/>
            <a:tailEnd len="sm" w="sm" type="none"/>
          </a:ln>
        </p:spPr>
        <p:txBody>
          <a:bodyPr anchorCtr="0" anchor="t" bIns="46025" lIns="92075" spcFirstLastPara="1" rIns="92075" wrap="square" tIns="46025">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opendate</a:t>
            </a:r>
            <a:endParaRPr/>
          </a:p>
        </p:txBody>
      </p:sp>
      <p:cxnSp>
        <p:nvCxnSpPr>
          <p:cNvPr id="727" name="Google Shape;727;p57"/>
          <p:cNvCxnSpPr/>
          <p:nvPr/>
        </p:nvCxnSpPr>
        <p:spPr>
          <a:xfrm flipH="1" rot="10800000">
            <a:off x="5321300" y="2052638"/>
            <a:ext cx="1127125" cy="9525"/>
          </a:xfrm>
          <a:prstGeom prst="straightConnector1">
            <a:avLst/>
          </a:prstGeom>
          <a:noFill/>
          <a:ln cap="flat" cmpd="sng" w="19050">
            <a:solidFill>
              <a:schemeClr val="dk1"/>
            </a:solidFill>
            <a:prstDash val="solid"/>
            <a:round/>
            <a:headEnd len="sm" w="sm" type="none"/>
            <a:tailEnd len="med" w="med" type="stealth"/>
          </a:ln>
        </p:spPr>
      </p:cxnSp>
      <p:cxnSp>
        <p:nvCxnSpPr>
          <p:cNvPr id="728" name="Google Shape;728;p57"/>
          <p:cNvCxnSpPr/>
          <p:nvPr/>
        </p:nvCxnSpPr>
        <p:spPr>
          <a:xfrm>
            <a:off x="4625975" y="2382838"/>
            <a:ext cx="9525" cy="225425"/>
          </a:xfrm>
          <a:prstGeom prst="straightConnector1">
            <a:avLst/>
          </a:prstGeom>
          <a:noFill/>
          <a:ln cap="flat" cmpd="sng" w="19050">
            <a:solidFill>
              <a:schemeClr val="dk1"/>
            </a:solidFill>
            <a:prstDash val="solid"/>
            <a:round/>
            <a:headEnd len="sm" w="sm" type="none"/>
            <a:tailEnd len="sm" w="sm" type="none"/>
          </a:ln>
        </p:spPr>
      </p:cxnSp>
      <p:cxnSp>
        <p:nvCxnSpPr>
          <p:cNvPr id="729" name="Google Shape;729;p57"/>
          <p:cNvCxnSpPr/>
          <p:nvPr/>
        </p:nvCxnSpPr>
        <p:spPr>
          <a:xfrm rot="10800000">
            <a:off x="3114675" y="2054225"/>
            <a:ext cx="774700" cy="11113"/>
          </a:xfrm>
          <a:prstGeom prst="straightConnector1">
            <a:avLst/>
          </a:prstGeom>
          <a:noFill/>
          <a:ln cap="flat" cmpd="sng" w="19050">
            <a:solidFill>
              <a:schemeClr val="dk1"/>
            </a:solidFill>
            <a:prstDash val="solid"/>
            <a:round/>
            <a:headEnd len="sm" w="sm" type="none"/>
            <a:tailEnd len="sm" w="sm" type="none"/>
          </a:ln>
        </p:spPr>
      </p:cxnSp>
      <p:sp>
        <p:nvSpPr>
          <p:cNvPr id="730" name="Google Shape;730;p57"/>
          <p:cNvSpPr/>
          <p:nvPr/>
        </p:nvSpPr>
        <p:spPr>
          <a:xfrm>
            <a:off x="2173288" y="4700588"/>
            <a:ext cx="958850" cy="461962"/>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customer</a:t>
            </a:r>
            <a:endParaRPr/>
          </a:p>
        </p:txBody>
      </p:sp>
      <p:sp>
        <p:nvSpPr>
          <p:cNvPr id="731" name="Google Shape;731;p57"/>
          <p:cNvSpPr/>
          <p:nvPr/>
        </p:nvSpPr>
        <p:spPr>
          <a:xfrm>
            <a:off x="3892550" y="4679950"/>
            <a:ext cx="1517650" cy="600075"/>
          </a:xfrm>
          <a:prstGeom prst="diamond">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custacct</a:t>
            </a:r>
            <a:endParaRPr/>
          </a:p>
        </p:txBody>
      </p:sp>
      <p:sp>
        <p:nvSpPr>
          <p:cNvPr id="732" name="Google Shape;732;p57"/>
          <p:cNvSpPr/>
          <p:nvPr/>
        </p:nvSpPr>
        <p:spPr>
          <a:xfrm>
            <a:off x="6472238" y="4754563"/>
            <a:ext cx="830262" cy="430212"/>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account</a:t>
            </a:r>
            <a:endParaRPr/>
          </a:p>
        </p:txBody>
      </p:sp>
      <p:sp>
        <p:nvSpPr>
          <p:cNvPr id="733" name="Google Shape;733;p57"/>
          <p:cNvSpPr/>
          <p:nvPr/>
        </p:nvSpPr>
        <p:spPr>
          <a:xfrm>
            <a:off x="2035175" y="5426075"/>
            <a:ext cx="1243013" cy="457200"/>
          </a:xfrm>
          <a:prstGeom prst="ellipse">
            <a:avLst/>
          </a:prstGeom>
          <a:noFill/>
          <a:ln cap="flat" cmpd="sng" w="19050">
            <a:solidFill>
              <a:schemeClr val="dk1"/>
            </a:solidFill>
            <a:prstDash val="solid"/>
            <a:round/>
            <a:headEnd len="sm" w="sm" type="none"/>
            <a:tailEnd len="sm" w="sm" type="none"/>
          </a:ln>
        </p:spPr>
        <p:txBody>
          <a:bodyPr anchorCtr="0" anchor="t" bIns="46025" lIns="92075" spcFirstLastPara="1" rIns="92075" wrap="square" tIns="46025">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opendate</a:t>
            </a:r>
            <a:endParaRPr/>
          </a:p>
        </p:txBody>
      </p:sp>
      <p:cxnSp>
        <p:nvCxnSpPr>
          <p:cNvPr id="734" name="Google Shape;734;p57"/>
          <p:cNvCxnSpPr/>
          <p:nvPr/>
        </p:nvCxnSpPr>
        <p:spPr>
          <a:xfrm flipH="1" rot="10800000">
            <a:off x="5354638" y="4967288"/>
            <a:ext cx="1127125" cy="9525"/>
          </a:xfrm>
          <a:prstGeom prst="straightConnector1">
            <a:avLst/>
          </a:prstGeom>
          <a:noFill/>
          <a:ln cap="flat" cmpd="sng" w="19050">
            <a:solidFill>
              <a:schemeClr val="dk1"/>
            </a:solidFill>
            <a:prstDash val="solid"/>
            <a:round/>
            <a:headEnd len="sm" w="sm" type="none"/>
            <a:tailEnd len="med" w="med" type="stealth"/>
          </a:ln>
        </p:spPr>
      </p:cxnSp>
      <p:cxnSp>
        <p:nvCxnSpPr>
          <p:cNvPr id="735" name="Google Shape;735;p57"/>
          <p:cNvCxnSpPr/>
          <p:nvPr/>
        </p:nvCxnSpPr>
        <p:spPr>
          <a:xfrm>
            <a:off x="2643188" y="5199063"/>
            <a:ext cx="9525" cy="225425"/>
          </a:xfrm>
          <a:prstGeom prst="straightConnector1">
            <a:avLst/>
          </a:prstGeom>
          <a:noFill/>
          <a:ln cap="flat" cmpd="sng" w="19050">
            <a:solidFill>
              <a:schemeClr val="dk1"/>
            </a:solidFill>
            <a:prstDash val="solid"/>
            <a:round/>
            <a:headEnd len="sm" w="sm" type="none"/>
            <a:tailEnd len="sm" w="sm" type="none"/>
          </a:ln>
        </p:spPr>
      </p:cxnSp>
      <p:cxnSp>
        <p:nvCxnSpPr>
          <p:cNvPr id="736" name="Google Shape;736;p57"/>
          <p:cNvCxnSpPr/>
          <p:nvPr/>
        </p:nvCxnSpPr>
        <p:spPr>
          <a:xfrm rot="10800000">
            <a:off x="3148013" y="4968875"/>
            <a:ext cx="774700" cy="11113"/>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58"/>
          <p:cNvSpPr txBox="1"/>
          <p:nvPr>
            <p:ph type="title"/>
          </p:nvPr>
        </p:nvSpPr>
        <p:spPr>
          <a:xfrm>
            <a:off x="1760499" y="0"/>
            <a:ext cx="6567487" cy="812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3600">
                <a:solidFill>
                  <a:srgbClr val="FFFF00"/>
                </a:solidFill>
                <a:latin typeface="Times New Roman"/>
                <a:ea typeface="Times New Roman"/>
                <a:cs typeface="Times New Roman"/>
                <a:sym typeface="Times New Roman"/>
              </a:rPr>
              <a:t>One-to-one Relationship</a:t>
            </a:r>
            <a:endParaRPr/>
          </a:p>
        </p:txBody>
      </p:sp>
      <p:sp>
        <p:nvSpPr>
          <p:cNvPr id="742" name="Google Shape;742;p58"/>
          <p:cNvSpPr txBox="1"/>
          <p:nvPr>
            <p:ph idx="2" type="body"/>
          </p:nvPr>
        </p:nvSpPr>
        <p:spPr>
          <a:xfrm>
            <a:off x="519057" y="2808279"/>
            <a:ext cx="4273550" cy="2859087"/>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1 customer can have </a:t>
            </a:r>
            <a:r>
              <a:rPr lang="en-US" sz="2000">
                <a:solidFill>
                  <a:schemeClr val="folHlink"/>
                </a:solidFill>
                <a:latin typeface="Times New Roman"/>
                <a:ea typeface="Times New Roman"/>
                <a:cs typeface="Times New Roman"/>
                <a:sym typeface="Times New Roman"/>
              </a:rPr>
              <a:t>(at most) 1</a:t>
            </a:r>
            <a:r>
              <a:rPr lang="en-US" sz="2000">
                <a:latin typeface="Times New Roman"/>
                <a:ea typeface="Times New Roman"/>
                <a:cs typeface="Times New Roman"/>
                <a:sym typeface="Times New Roman"/>
              </a:rPr>
              <a:t> account. </a:t>
            </a:r>
            <a:endParaRPr/>
          </a:p>
          <a:p>
            <a:pPr indent="-342900" lvl="0" marL="34290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1 account can be owned by </a:t>
            </a:r>
            <a:r>
              <a:rPr lang="en-US" sz="2000">
                <a:solidFill>
                  <a:schemeClr val="folHlink"/>
                </a:solidFill>
                <a:latin typeface="Times New Roman"/>
                <a:ea typeface="Times New Roman"/>
                <a:cs typeface="Times New Roman"/>
                <a:sym typeface="Times New Roman"/>
              </a:rPr>
              <a:t>(at most) 1</a:t>
            </a:r>
            <a:r>
              <a:rPr lang="en-US" sz="2000">
                <a:latin typeface="Times New Roman"/>
                <a:ea typeface="Times New Roman"/>
                <a:cs typeface="Times New Roman"/>
                <a:sym typeface="Times New Roman"/>
              </a:rPr>
              <a:t> customer</a:t>
            </a:r>
            <a:endParaRPr/>
          </a:p>
          <a:p>
            <a:pPr indent="-342900" lvl="0" marL="34290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Relationship attributes “opendate” can be shifted to either entity set.</a:t>
            </a:r>
            <a:endParaRPr/>
          </a:p>
          <a:p>
            <a:pPr indent="-342900" lvl="0" marL="34290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One-to-one relationship is considered as a special case of many-to-one relationship</a:t>
            </a:r>
            <a:endParaRPr/>
          </a:p>
        </p:txBody>
      </p:sp>
      <p:graphicFrame>
        <p:nvGraphicFramePr>
          <p:cNvPr id="743" name="Google Shape;743;p58"/>
          <p:cNvGraphicFramePr/>
          <p:nvPr/>
        </p:nvGraphicFramePr>
        <p:xfrm>
          <a:off x="5083182" y="3976695"/>
          <a:ext cx="3459163" cy="835025"/>
        </p:xfrm>
        <a:graphic>
          <a:graphicData uri="http://schemas.openxmlformats.org/presentationml/2006/ole">
            <mc:AlternateContent>
              <mc:Choice Requires="v">
                <p:oleObj r:id="rId4" imgH="835025" imgW="3459163" progId="Word.Document.8" spid="_x0000_s1">
                  <p:embed/>
                </p:oleObj>
              </mc:Choice>
              <mc:Fallback>
                <p:oleObj r:id="rId5" imgH="835025" imgW="3459163" progId="Word.Document.8">
                  <p:embed/>
                  <p:pic>
                    <p:nvPicPr>
                      <p:cNvPr id="743" name="Google Shape;743;p58"/>
                      <p:cNvPicPr preferRelativeResize="0"/>
                      <p:nvPr/>
                    </p:nvPicPr>
                    <p:blipFill rotWithShape="1">
                      <a:blip r:embed="rId6">
                        <a:alphaModFix/>
                      </a:blip>
                      <a:srcRect b="0" l="0" r="0" t="0"/>
                      <a:stretch/>
                    </p:blipFill>
                    <p:spPr>
                      <a:xfrm>
                        <a:off x="5083182" y="3976695"/>
                        <a:ext cx="3459163" cy="835025"/>
                      </a:xfrm>
                      <a:prstGeom prst="rect">
                        <a:avLst/>
                      </a:prstGeom>
                      <a:noFill/>
                      <a:ln>
                        <a:noFill/>
                      </a:ln>
                    </p:spPr>
                  </p:pic>
                </p:oleObj>
              </mc:Fallback>
            </mc:AlternateContent>
          </a:graphicData>
        </a:graphic>
      </p:graphicFrame>
      <p:sp>
        <p:nvSpPr>
          <p:cNvPr id="744" name="Google Shape;744;p58"/>
          <p:cNvSpPr txBox="1"/>
          <p:nvPr/>
        </p:nvSpPr>
        <p:spPr>
          <a:xfrm>
            <a:off x="6251598" y="2443149"/>
            <a:ext cx="706438" cy="33655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Illegal</a:t>
            </a:r>
            <a:endParaRPr/>
          </a:p>
        </p:txBody>
      </p:sp>
      <p:graphicFrame>
        <p:nvGraphicFramePr>
          <p:cNvPr id="745" name="Google Shape;745;p58"/>
          <p:cNvGraphicFramePr/>
          <p:nvPr/>
        </p:nvGraphicFramePr>
        <p:xfrm>
          <a:off x="5083182" y="2881305"/>
          <a:ext cx="3427412" cy="825500"/>
        </p:xfrm>
        <a:graphic>
          <a:graphicData uri="http://schemas.openxmlformats.org/presentationml/2006/ole">
            <mc:AlternateContent>
              <mc:Choice Requires="v">
                <p:oleObj r:id="rId7" imgH="825500" imgW="3427412" progId="Word.Document.8" spid="_x0000_s2">
                  <p:embed/>
                </p:oleObj>
              </mc:Choice>
              <mc:Fallback>
                <p:oleObj r:id="rId8" imgH="825500" imgW="3427412" progId="Word.Document.8">
                  <p:embed/>
                  <p:pic>
                    <p:nvPicPr>
                      <p:cNvPr id="745" name="Google Shape;745;p58"/>
                      <p:cNvPicPr preferRelativeResize="0"/>
                      <p:nvPr/>
                    </p:nvPicPr>
                    <p:blipFill rotWithShape="1">
                      <a:blip r:embed="rId9">
                        <a:alphaModFix/>
                      </a:blip>
                      <a:srcRect b="0" l="0" r="0" t="0"/>
                      <a:stretch/>
                    </p:blipFill>
                    <p:spPr>
                      <a:xfrm>
                        <a:off x="5083182" y="2881305"/>
                        <a:ext cx="3427412" cy="825500"/>
                      </a:xfrm>
                      <a:prstGeom prst="rect">
                        <a:avLst/>
                      </a:prstGeom>
                      <a:noFill/>
                      <a:ln>
                        <a:noFill/>
                      </a:ln>
                    </p:spPr>
                  </p:pic>
                </p:oleObj>
              </mc:Fallback>
            </mc:AlternateContent>
          </a:graphicData>
        </a:graphic>
      </p:graphicFrame>
      <p:sp>
        <p:nvSpPr>
          <p:cNvPr id="746" name="Google Shape;746;p58"/>
          <p:cNvSpPr txBox="1"/>
          <p:nvPr/>
        </p:nvSpPr>
        <p:spPr>
          <a:xfrm>
            <a:off x="6434163" y="3684591"/>
            <a:ext cx="706438" cy="33655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Illegal</a:t>
            </a:r>
            <a:endParaRPr/>
          </a:p>
        </p:txBody>
      </p:sp>
      <p:graphicFrame>
        <p:nvGraphicFramePr>
          <p:cNvPr id="747" name="Google Shape;747;p58"/>
          <p:cNvGraphicFramePr/>
          <p:nvPr/>
        </p:nvGraphicFramePr>
        <p:xfrm>
          <a:off x="5119695" y="5145111"/>
          <a:ext cx="3692525" cy="893763"/>
        </p:xfrm>
        <a:graphic>
          <a:graphicData uri="http://schemas.openxmlformats.org/presentationml/2006/ole">
            <mc:AlternateContent>
              <mc:Choice Requires="v">
                <p:oleObj r:id="rId10" imgH="893763" imgW="3692525" progId="Word.Document.8" spid="_x0000_s3">
                  <p:embed/>
                </p:oleObj>
              </mc:Choice>
              <mc:Fallback>
                <p:oleObj r:id="rId11" imgH="893763" imgW="3692525" progId="Word.Document.8">
                  <p:embed/>
                  <p:pic>
                    <p:nvPicPr>
                      <p:cNvPr id="747" name="Google Shape;747;p58"/>
                      <p:cNvPicPr preferRelativeResize="0"/>
                      <p:nvPr/>
                    </p:nvPicPr>
                    <p:blipFill rotWithShape="1">
                      <a:blip r:embed="rId12">
                        <a:alphaModFix/>
                      </a:blip>
                      <a:srcRect b="0" l="0" r="0" t="0"/>
                      <a:stretch/>
                    </p:blipFill>
                    <p:spPr>
                      <a:xfrm>
                        <a:off x="5119695" y="5145111"/>
                        <a:ext cx="3692525" cy="893763"/>
                      </a:xfrm>
                      <a:prstGeom prst="rect">
                        <a:avLst/>
                      </a:prstGeom>
                      <a:noFill/>
                      <a:ln>
                        <a:noFill/>
                      </a:ln>
                    </p:spPr>
                  </p:pic>
                </p:oleObj>
              </mc:Fallback>
            </mc:AlternateContent>
          </a:graphicData>
        </a:graphic>
      </p:graphicFrame>
      <p:sp>
        <p:nvSpPr>
          <p:cNvPr id="748" name="Google Shape;748;p58"/>
          <p:cNvSpPr txBox="1"/>
          <p:nvPr/>
        </p:nvSpPr>
        <p:spPr>
          <a:xfrm>
            <a:off x="6470676" y="4816494"/>
            <a:ext cx="647700" cy="33655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Legal</a:t>
            </a:r>
            <a:endParaRPr/>
          </a:p>
        </p:txBody>
      </p:sp>
      <p:sp>
        <p:nvSpPr>
          <p:cNvPr id="749" name="Google Shape;749;p58"/>
          <p:cNvSpPr/>
          <p:nvPr/>
        </p:nvSpPr>
        <p:spPr>
          <a:xfrm>
            <a:off x="1893888" y="1315270"/>
            <a:ext cx="958850" cy="461962"/>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customer</a:t>
            </a:r>
            <a:endParaRPr/>
          </a:p>
        </p:txBody>
      </p:sp>
      <p:sp>
        <p:nvSpPr>
          <p:cNvPr id="750" name="Google Shape;750;p58"/>
          <p:cNvSpPr/>
          <p:nvPr/>
        </p:nvSpPr>
        <p:spPr>
          <a:xfrm>
            <a:off x="3613150" y="1294632"/>
            <a:ext cx="1517650" cy="600075"/>
          </a:xfrm>
          <a:prstGeom prst="diamond">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custacct</a:t>
            </a:r>
            <a:endParaRPr sz="1600">
              <a:solidFill>
                <a:schemeClr val="dk1"/>
              </a:solidFill>
              <a:latin typeface="Times New Roman"/>
              <a:ea typeface="Times New Roman"/>
              <a:cs typeface="Times New Roman"/>
              <a:sym typeface="Times New Roman"/>
            </a:endParaRPr>
          </a:p>
        </p:txBody>
      </p:sp>
      <p:sp>
        <p:nvSpPr>
          <p:cNvPr id="751" name="Google Shape;751;p58"/>
          <p:cNvSpPr/>
          <p:nvPr/>
        </p:nvSpPr>
        <p:spPr>
          <a:xfrm>
            <a:off x="6192838" y="1369245"/>
            <a:ext cx="830262" cy="430212"/>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account</a:t>
            </a:r>
            <a:endParaRPr/>
          </a:p>
        </p:txBody>
      </p:sp>
      <p:sp>
        <p:nvSpPr>
          <p:cNvPr id="752" name="Google Shape;752;p58"/>
          <p:cNvSpPr/>
          <p:nvPr/>
        </p:nvSpPr>
        <p:spPr>
          <a:xfrm>
            <a:off x="3771900" y="2139182"/>
            <a:ext cx="1243013" cy="457200"/>
          </a:xfrm>
          <a:prstGeom prst="ellipse">
            <a:avLst/>
          </a:prstGeom>
          <a:noFill/>
          <a:ln cap="flat" cmpd="sng" w="19050">
            <a:solidFill>
              <a:schemeClr val="dk1"/>
            </a:solidFill>
            <a:prstDash val="solid"/>
            <a:round/>
            <a:headEnd len="sm" w="sm" type="none"/>
            <a:tailEnd len="sm" w="sm" type="none"/>
          </a:ln>
        </p:spPr>
        <p:txBody>
          <a:bodyPr anchorCtr="0" anchor="t" bIns="46025" lIns="92075" spcFirstLastPara="1" rIns="92075" wrap="square" tIns="46025">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opendate</a:t>
            </a:r>
            <a:endParaRPr/>
          </a:p>
        </p:txBody>
      </p:sp>
      <p:cxnSp>
        <p:nvCxnSpPr>
          <p:cNvPr id="753" name="Google Shape;753;p58"/>
          <p:cNvCxnSpPr/>
          <p:nvPr/>
        </p:nvCxnSpPr>
        <p:spPr>
          <a:xfrm>
            <a:off x="4379913" y="1912170"/>
            <a:ext cx="9525" cy="225425"/>
          </a:xfrm>
          <a:prstGeom prst="straightConnector1">
            <a:avLst/>
          </a:prstGeom>
          <a:noFill/>
          <a:ln cap="flat" cmpd="sng" w="19050">
            <a:solidFill>
              <a:schemeClr val="dk1"/>
            </a:solidFill>
            <a:prstDash val="solid"/>
            <a:round/>
            <a:headEnd len="sm" w="sm" type="none"/>
            <a:tailEnd len="sm" w="sm" type="none"/>
          </a:ln>
        </p:spPr>
      </p:cxnSp>
      <p:cxnSp>
        <p:nvCxnSpPr>
          <p:cNvPr id="754" name="Google Shape;754;p58"/>
          <p:cNvCxnSpPr/>
          <p:nvPr/>
        </p:nvCxnSpPr>
        <p:spPr>
          <a:xfrm rot="10800000">
            <a:off x="2868613" y="1583557"/>
            <a:ext cx="774700" cy="11113"/>
          </a:xfrm>
          <a:prstGeom prst="straightConnector1">
            <a:avLst/>
          </a:prstGeom>
          <a:noFill/>
          <a:ln cap="flat" cmpd="sng" w="19050">
            <a:solidFill>
              <a:schemeClr val="dk1"/>
            </a:solidFill>
            <a:prstDash val="solid"/>
            <a:round/>
            <a:headEnd len="sm" w="sm" type="none"/>
            <a:tailEnd len="med" w="med" type="stealth"/>
          </a:ln>
        </p:spPr>
      </p:cxnSp>
      <p:cxnSp>
        <p:nvCxnSpPr>
          <p:cNvPr id="755" name="Google Shape;755;p58"/>
          <p:cNvCxnSpPr/>
          <p:nvPr/>
        </p:nvCxnSpPr>
        <p:spPr>
          <a:xfrm flipH="1" rot="10800000">
            <a:off x="5156208" y="1591477"/>
            <a:ext cx="1127125" cy="9525"/>
          </a:xfrm>
          <a:prstGeom prst="straightConnector1">
            <a:avLst/>
          </a:prstGeom>
          <a:noFill/>
          <a:ln cap="flat" cmpd="sng" w="19050">
            <a:solidFill>
              <a:schemeClr val="dk1"/>
            </a:solidFill>
            <a:prstDash val="solid"/>
            <a:round/>
            <a:headEnd len="sm" w="sm" type="none"/>
            <a:tailEnd len="med" w="med" type="stealth"/>
          </a:ln>
        </p:spPr>
      </p:cxn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59"/>
          <p:cNvSpPr txBox="1"/>
          <p:nvPr>
            <p:ph type="title"/>
          </p:nvPr>
        </p:nvSpPr>
        <p:spPr>
          <a:xfrm>
            <a:off x="1612900" y="0"/>
            <a:ext cx="7531100" cy="812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3600">
                <a:solidFill>
                  <a:srgbClr val="FFFF00"/>
                </a:solidFill>
              </a:rPr>
              <a:t>Participation Constraints</a:t>
            </a:r>
            <a:endParaRPr b="1" sz="3600">
              <a:solidFill>
                <a:srgbClr val="FFFF00"/>
              </a:solidFill>
            </a:endParaRPr>
          </a:p>
        </p:txBody>
      </p:sp>
      <p:sp>
        <p:nvSpPr>
          <p:cNvPr id="761" name="Google Shape;761;p59"/>
          <p:cNvSpPr txBox="1"/>
          <p:nvPr>
            <p:ph idx="2" type="body"/>
          </p:nvPr>
        </p:nvSpPr>
        <p:spPr>
          <a:xfrm>
            <a:off x="304800" y="914400"/>
            <a:ext cx="8610600" cy="5486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a:t>It is the participation of an entity set E in a relationship set R. It can be</a:t>
            </a:r>
            <a:endParaRPr/>
          </a:p>
          <a:p>
            <a:pPr indent="-342900" lvl="0" marL="342900" rtl="0" algn="l">
              <a:spcBef>
                <a:spcPts val="560"/>
              </a:spcBef>
              <a:spcAft>
                <a:spcPts val="0"/>
              </a:spcAft>
              <a:buClr>
                <a:schemeClr val="dk1"/>
              </a:buClr>
              <a:buSzPts val="2800"/>
              <a:buFont typeface="Arial"/>
              <a:buNone/>
            </a:pPr>
            <a:r>
              <a:rPr lang="en-US"/>
              <a:t>	- Total</a:t>
            </a:r>
            <a:endParaRPr/>
          </a:p>
          <a:p>
            <a:pPr indent="-342900" lvl="0" marL="342900" rtl="0" algn="l">
              <a:spcBef>
                <a:spcPts val="560"/>
              </a:spcBef>
              <a:spcAft>
                <a:spcPts val="0"/>
              </a:spcAft>
              <a:buClr>
                <a:schemeClr val="dk1"/>
              </a:buClr>
              <a:buSzPts val="2800"/>
              <a:buFont typeface="Arial"/>
              <a:buNone/>
            </a:pPr>
            <a:r>
              <a:rPr lang="en-US"/>
              <a:t>	- Partial</a:t>
            </a:r>
            <a:endParaRPr/>
          </a:p>
          <a:p>
            <a:pPr indent="-342900" lvl="0" marL="342900" rtl="0" algn="l">
              <a:spcBef>
                <a:spcPts val="560"/>
              </a:spcBef>
              <a:spcAft>
                <a:spcPts val="0"/>
              </a:spcAft>
              <a:buClr>
                <a:schemeClr val="dk1"/>
              </a:buClr>
              <a:buSzPts val="2800"/>
              <a:buFont typeface="Arial"/>
              <a:buNone/>
            </a:pPr>
            <a:r>
              <a:rPr lang="en-US"/>
              <a:t>		A		B			A		B</a:t>
            </a:r>
            <a:endParaRPr/>
          </a:p>
        </p:txBody>
      </p:sp>
      <p:sp>
        <p:nvSpPr>
          <p:cNvPr id="762" name="Google Shape;762;p59"/>
          <p:cNvSpPr/>
          <p:nvPr/>
        </p:nvSpPr>
        <p:spPr>
          <a:xfrm>
            <a:off x="1219200" y="3581400"/>
            <a:ext cx="381000" cy="304800"/>
          </a:xfrm>
          <a:prstGeom prst="rect">
            <a:avLst/>
          </a:prstGeom>
          <a:solidFill>
            <a:schemeClr val="accent1"/>
          </a:solidFill>
          <a:ln cap="flat" cmpd="sng" w="25400">
            <a:solidFill>
              <a:srgbClr val="0094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63" name="Google Shape;763;p59"/>
          <p:cNvSpPr/>
          <p:nvPr/>
        </p:nvSpPr>
        <p:spPr>
          <a:xfrm>
            <a:off x="1219200" y="4038600"/>
            <a:ext cx="381000" cy="304800"/>
          </a:xfrm>
          <a:prstGeom prst="rect">
            <a:avLst/>
          </a:prstGeom>
          <a:solidFill>
            <a:schemeClr val="accent1"/>
          </a:solidFill>
          <a:ln cap="flat" cmpd="sng" w="25400">
            <a:solidFill>
              <a:srgbClr val="0094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64" name="Google Shape;764;p59"/>
          <p:cNvSpPr/>
          <p:nvPr/>
        </p:nvSpPr>
        <p:spPr>
          <a:xfrm>
            <a:off x="5791200" y="5181600"/>
            <a:ext cx="381000" cy="304800"/>
          </a:xfrm>
          <a:prstGeom prst="rect">
            <a:avLst/>
          </a:prstGeom>
          <a:solidFill>
            <a:schemeClr val="accent1"/>
          </a:solidFill>
          <a:ln cap="flat" cmpd="sng" w="25400">
            <a:solidFill>
              <a:srgbClr val="0094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65" name="Google Shape;765;p59"/>
          <p:cNvSpPr/>
          <p:nvPr/>
        </p:nvSpPr>
        <p:spPr>
          <a:xfrm>
            <a:off x="7620000" y="4572000"/>
            <a:ext cx="381000" cy="304800"/>
          </a:xfrm>
          <a:prstGeom prst="rect">
            <a:avLst/>
          </a:prstGeom>
          <a:solidFill>
            <a:schemeClr val="accent1"/>
          </a:solidFill>
          <a:ln cap="flat" cmpd="sng" w="25400">
            <a:solidFill>
              <a:srgbClr val="0094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66" name="Google Shape;766;p59"/>
          <p:cNvSpPr/>
          <p:nvPr/>
        </p:nvSpPr>
        <p:spPr>
          <a:xfrm>
            <a:off x="7620000" y="4038600"/>
            <a:ext cx="381000" cy="304800"/>
          </a:xfrm>
          <a:prstGeom prst="rect">
            <a:avLst/>
          </a:prstGeom>
          <a:solidFill>
            <a:schemeClr val="accent1"/>
          </a:solidFill>
          <a:ln cap="flat" cmpd="sng" w="25400">
            <a:solidFill>
              <a:srgbClr val="0094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67" name="Google Shape;767;p59"/>
          <p:cNvSpPr/>
          <p:nvPr/>
        </p:nvSpPr>
        <p:spPr>
          <a:xfrm>
            <a:off x="7620000" y="3505200"/>
            <a:ext cx="381000" cy="304800"/>
          </a:xfrm>
          <a:prstGeom prst="rect">
            <a:avLst/>
          </a:prstGeom>
          <a:solidFill>
            <a:schemeClr val="accent1"/>
          </a:solidFill>
          <a:ln cap="flat" cmpd="sng" w="25400">
            <a:solidFill>
              <a:srgbClr val="0094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68" name="Google Shape;768;p59"/>
          <p:cNvSpPr/>
          <p:nvPr/>
        </p:nvSpPr>
        <p:spPr>
          <a:xfrm>
            <a:off x="5791200" y="4724400"/>
            <a:ext cx="381000" cy="304800"/>
          </a:xfrm>
          <a:prstGeom prst="rect">
            <a:avLst/>
          </a:prstGeom>
          <a:solidFill>
            <a:schemeClr val="accent1"/>
          </a:solidFill>
          <a:ln cap="flat" cmpd="sng" w="25400">
            <a:solidFill>
              <a:srgbClr val="0094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69" name="Google Shape;769;p59"/>
          <p:cNvSpPr/>
          <p:nvPr/>
        </p:nvSpPr>
        <p:spPr>
          <a:xfrm>
            <a:off x="5791200" y="4191000"/>
            <a:ext cx="381000" cy="304800"/>
          </a:xfrm>
          <a:prstGeom prst="rect">
            <a:avLst/>
          </a:prstGeom>
          <a:solidFill>
            <a:schemeClr val="accent1"/>
          </a:solidFill>
          <a:ln cap="flat" cmpd="sng" w="25400">
            <a:solidFill>
              <a:srgbClr val="0094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70" name="Google Shape;770;p59"/>
          <p:cNvSpPr/>
          <p:nvPr/>
        </p:nvSpPr>
        <p:spPr>
          <a:xfrm>
            <a:off x="5791200" y="3581400"/>
            <a:ext cx="381000" cy="304800"/>
          </a:xfrm>
          <a:prstGeom prst="rect">
            <a:avLst/>
          </a:prstGeom>
          <a:solidFill>
            <a:schemeClr val="accent1"/>
          </a:solidFill>
          <a:ln cap="flat" cmpd="sng" w="25400">
            <a:solidFill>
              <a:srgbClr val="0094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71" name="Google Shape;771;p59"/>
          <p:cNvSpPr/>
          <p:nvPr/>
        </p:nvSpPr>
        <p:spPr>
          <a:xfrm>
            <a:off x="2971800" y="4648200"/>
            <a:ext cx="381000" cy="304800"/>
          </a:xfrm>
          <a:prstGeom prst="rect">
            <a:avLst/>
          </a:prstGeom>
          <a:solidFill>
            <a:schemeClr val="accent1"/>
          </a:solidFill>
          <a:ln cap="flat" cmpd="sng" w="25400">
            <a:solidFill>
              <a:srgbClr val="0094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72" name="Google Shape;772;p59"/>
          <p:cNvSpPr/>
          <p:nvPr/>
        </p:nvSpPr>
        <p:spPr>
          <a:xfrm>
            <a:off x="2971800" y="4114800"/>
            <a:ext cx="381000" cy="304800"/>
          </a:xfrm>
          <a:prstGeom prst="rect">
            <a:avLst/>
          </a:prstGeom>
          <a:solidFill>
            <a:schemeClr val="accent1"/>
          </a:solidFill>
          <a:ln cap="flat" cmpd="sng" w="25400">
            <a:solidFill>
              <a:srgbClr val="0094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73" name="Google Shape;773;p59"/>
          <p:cNvSpPr/>
          <p:nvPr/>
        </p:nvSpPr>
        <p:spPr>
          <a:xfrm>
            <a:off x="2971800" y="3581400"/>
            <a:ext cx="381000" cy="304800"/>
          </a:xfrm>
          <a:prstGeom prst="rect">
            <a:avLst/>
          </a:prstGeom>
          <a:solidFill>
            <a:schemeClr val="accent1"/>
          </a:solidFill>
          <a:ln cap="flat" cmpd="sng" w="25400">
            <a:solidFill>
              <a:srgbClr val="0094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74" name="Google Shape;774;p59"/>
          <p:cNvSpPr/>
          <p:nvPr/>
        </p:nvSpPr>
        <p:spPr>
          <a:xfrm>
            <a:off x="1219200" y="5410200"/>
            <a:ext cx="381000" cy="304800"/>
          </a:xfrm>
          <a:prstGeom prst="rect">
            <a:avLst/>
          </a:prstGeom>
          <a:solidFill>
            <a:schemeClr val="accent1"/>
          </a:solidFill>
          <a:ln cap="flat" cmpd="sng" w="25400">
            <a:solidFill>
              <a:srgbClr val="0094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75" name="Google Shape;775;p59"/>
          <p:cNvSpPr/>
          <p:nvPr/>
        </p:nvSpPr>
        <p:spPr>
          <a:xfrm>
            <a:off x="2971800" y="5105400"/>
            <a:ext cx="381000" cy="304800"/>
          </a:xfrm>
          <a:prstGeom prst="rect">
            <a:avLst/>
          </a:prstGeom>
          <a:solidFill>
            <a:schemeClr val="accent1"/>
          </a:solidFill>
          <a:ln cap="flat" cmpd="sng" w="25400">
            <a:solidFill>
              <a:srgbClr val="0094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76" name="Google Shape;776;p59"/>
          <p:cNvSpPr/>
          <p:nvPr/>
        </p:nvSpPr>
        <p:spPr>
          <a:xfrm>
            <a:off x="1219200" y="4953000"/>
            <a:ext cx="381000" cy="304800"/>
          </a:xfrm>
          <a:prstGeom prst="rect">
            <a:avLst/>
          </a:prstGeom>
          <a:solidFill>
            <a:schemeClr val="accent1"/>
          </a:solidFill>
          <a:ln cap="flat" cmpd="sng" w="25400">
            <a:solidFill>
              <a:srgbClr val="0094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77" name="Google Shape;777;p59"/>
          <p:cNvSpPr/>
          <p:nvPr/>
        </p:nvSpPr>
        <p:spPr>
          <a:xfrm>
            <a:off x="1219200" y="4495800"/>
            <a:ext cx="381000" cy="304800"/>
          </a:xfrm>
          <a:prstGeom prst="rect">
            <a:avLst/>
          </a:prstGeom>
          <a:solidFill>
            <a:schemeClr val="accent1"/>
          </a:solidFill>
          <a:ln cap="flat" cmpd="sng" w="25400">
            <a:solidFill>
              <a:srgbClr val="0094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778" name="Google Shape;778;p59"/>
          <p:cNvCxnSpPr>
            <a:stCxn id="762" idx="3"/>
            <a:endCxn id="773" idx="1"/>
          </p:cNvCxnSpPr>
          <p:nvPr/>
        </p:nvCxnSpPr>
        <p:spPr>
          <a:xfrm>
            <a:off x="1600200" y="3733800"/>
            <a:ext cx="1371600" cy="0"/>
          </a:xfrm>
          <a:prstGeom prst="straightConnector1">
            <a:avLst/>
          </a:prstGeom>
          <a:noFill/>
          <a:ln cap="flat" cmpd="sng" w="9525">
            <a:solidFill>
              <a:srgbClr val="00CB97"/>
            </a:solidFill>
            <a:prstDash val="solid"/>
            <a:round/>
            <a:headEnd len="sm" w="sm" type="none"/>
            <a:tailEnd len="sm" w="sm" type="none"/>
          </a:ln>
        </p:spPr>
      </p:cxnSp>
      <p:cxnSp>
        <p:nvCxnSpPr>
          <p:cNvPr id="779" name="Google Shape;779;p59"/>
          <p:cNvCxnSpPr/>
          <p:nvPr/>
        </p:nvCxnSpPr>
        <p:spPr>
          <a:xfrm>
            <a:off x="1600200" y="4191000"/>
            <a:ext cx="1371600" cy="1588"/>
          </a:xfrm>
          <a:prstGeom prst="straightConnector1">
            <a:avLst/>
          </a:prstGeom>
          <a:noFill/>
          <a:ln cap="flat" cmpd="sng" w="9525">
            <a:solidFill>
              <a:srgbClr val="00CB97"/>
            </a:solidFill>
            <a:prstDash val="solid"/>
            <a:round/>
            <a:headEnd len="sm" w="sm" type="none"/>
            <a:tailEnd len="sm" w="sm" type="none"/>
          </a:ln>
        </p:spPr>
      </p:cxnSp>
      <p:cxnSp>
        <p:nvCxnSpPr>
          <p:cNvPr id="780" name="Google Shape;780;p59"/>
          <p:cNvCxnSpPr>
            <a:stCxn id="770" idx="3"/>
            <a:endCxn id="767" idx="1"/>
          </p:cNvCxnSpPr>
          <p:nvPr/>
        </p:nvCxnSpPr>
        <p:spPr>
          <a:xfrm flipH="1" rot="10800000">
            <a:off x="6172200" y="3657600"/>
            <a:ext cx="1447800" cy="76200"/>
          </a:xfrm>
          <a:prstGeom prst="straightConnector1">
            <a:avLst/>
          </a:prstGeom>
          <a:noFill/>
          <a:ln cap="flat" cmpd="sng" w="9525">
            <a:solidFill>
              <a:srgbClr val="00CB97"/>
            </a:solidFill>
            <a:prstDash val="solid"/>
            <a:round/>
            <a:headEnd len="sm" w="sm" type="none"/>
            <a:tailEnd len="sm" w="sm" type="none"/>
          </a:ln>
        </p:spPr>
      </p:cxnSp>
      <p:cxnSp>
        <p:nvCxnSpPr>
          <p:cNvPr id="781" name="Google Shape;781;p59"/>
          <p:cNvCxnSpPr>
            <a:stCxn id="769" idx="3"/>
            <a:endCxn id="766" idx="1"/>
          </p:cNvCxnSpPr>
          <p:nvPr/>
        </p:nvCxnSpPr>
        <p:spPr>
          <a:xfrm flipH="1" rot="10800000">
            <a:off x="6172200" y="4191000"/>
            <a:ext cx="1447800" cy="152400"/>
          </a:xfrm>
          <a:prstGeom prst="straightConnector1">
            <a:avLst/>
          </a:prstGeom>
          <a:noFill/>
          <a:ln cap="flat" cmpd="sng" w="9525">
            <a:solidFill>
              <a:srgbClr val="00CB97"/>
            </a:solidFill>
            <a:prstDash val="solid"/>
            <a:round/>
            <a:headEnd len="sm" w="sm" type="none"/>
            <a:tailEnd len="sm" w="sm" type="none"/>
          </a:ln>
        </p:spPr>
      </p:cxnSp>
      <p:cxnSp>
        <p:nvCxnSpPr>
          <p:cNvPr id="782" name="Google Shape;782;p59"/>
          <p:cNvCxnSpPr>
            <a:endCxn id="765" idx="1"/>
          </p:cNvCxnSpPr>
          <p:nvPr/>
        </p:nvCxnSpPr>
        <p:spPr>
          <a:xfrm flipH="1" rot="10800000">
            <a:off x="6248400" y="4724400"/>
            <a:ext cx="1371600" cy="152400"/>
          </a:xfrm>
          <a:prstGeom prst="straightConnector1">
            <a:avLst/>
          </a:prstGeom>
          <a:noFill/>
          <a:ln cap="flat" cmpd="sng" w="9525">
            <a:solidFill>
              <a:srgbClr val="00CB97"/>
            </a:solidFill>
            <a:prstDash val="solid"/>
            <a:round/>
            <a:headEnd len="sm" w="sm" type="none"/>
            <a:tailEnd len="sm" w="sm" type="none"/>
          </a:ln>
        </p:spPr>
      </p:cxnSp>
      <p:cxnSp>
        <p:nvCxnSpPr>
          <p:cNvPr id="783" name="Google Shape;783;p59"/>
          <p:cNvCxnSpPr>
            <a:stCxn id="765" idx="1"/>
            <a:endCxn id="764" idx="3"/>
          </p:cNvCxnSpPr>
          <p:nvPr/>
        </p:nvCxnSpPr>
        <p:spPr>
          <a:xfrm flipH="1">
            <a:off x="6172200" y="4724400"/>
            <a:ext cx="1447800" cy="609600"/>
          </a:xfrm>
          <a:prstGeom prst="straightConnector1">
            <a:avLst/>
          </a:prstGeom>
          <a:noFill/>
          <a:ln cap="flat" cmpd="sng" w="9525">
            <a:solidFill>
              <a:srgbClr val="00CB97"/>
            </a:solidFill>
            <a:prstDash val="solid"/>
            <a:round/>
            <a:headEnd len="sm" w="sm" type="none"/>
            <a:tailEnd len="sm" w="sm" type="none"/>
          </a:ln>
        </p:spPr>
      </p:cxnSp>
      <p:sp>
        <p:nvSpPr>
          <p:cNvPr id="784" name="Google Shape;784;p59"/>
          <p:cNvSpPr/>
          <p:nvPr/>
        </p:nvSpPr>
        <p:spPr>
          <a:xfrm>
            <a:off x="5791200" y="5638800"/>
            <a:ext cx="381000" cy="304800"/>
          </a:xfrm>
          <a:prstGeom prst="rect">
            <a:avLst/>
          </a:prstGeom>
          <a:solidFill>
            <a:schemeClr val="accent1"/>
          </a:solidFill>
          <a:ln cap="flat" cmpd="sng" w="25400">
            <a:solidFill>
              <a:srgbClr val="0094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85" name="Google Shape;785;p59"/>
          <p:cNvSpPr txBox="1"/>
          <p:nvPr/>
        </p:nvSpPr>
        <p:spPr>
          <a:xfrm>
            <a:off x="1905000" y="5791200"/>
            <a:ext cx="13716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Total</a:t>
            </a:r>
            <a:endParaRPr sz="2400">
              <a:solidFill>
                <a:schemeClr val="dk1"/>
              </a:solidFill>
              <a:latin typeface="Arial"/>
              <a:ea typeface="Arial"/>
              <a:cs typeface="Arial"/>
              <a:sym typeface="Arial"/>
            </a:endParaRPr>
          </a:p>
        </p:txBody>
      </p:sp>
      <p:sp>
        <p:nvSpPr>
          <p:cNvPr id="786" name="Google Shape;786;p59"/>
          <p:cNvSpPr txBox="1"/>
          <p:nvPr/>
        </p:nvSpPr>
        <p:spPr>
          <a:xfrm>
            <a:off x="6553200" y="5791200"/>
            <a:ext cx="13716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Partial</a:t>
            </a:r>
            <a:endParaRPr sz="2400">
              <a:solidFill>
                <a:schemeClr val="dk1"/>
              </a:solidFill>
              <a:latin typeface="Arial"/>
              <a:ea typeface="Arial"/>
              <a:cs typeface="Arial"/>
              <a:sym typeface="Arial"/>
            </a:endParaRPr>
          </a:p>
        </p:txBody>
      </p:sp>
      <p:cxnSp>
        <p:nvCxnSpPr>
          <p:cNvPr id="787" name="Google Shape;787;p59"/>
          <p:cNvCxnSpPr>
            <a:stCxn id="775" idx="1"/>
          </p:cNvCxnSpPr>
          <p:nvPr/>
        </p:nvCxnSpPr>
        <p:spPr>
          <a:xfrm flipH="1">
            <a:off x="1447800" y="5257800"/>
            <a:ext cx="1524000" cy="304800"/>
          </a:xfrm>
          <a:prstGeom prst="straightConnector1">
            <a:avLst/>
          </a:prstGeom>
          <a:noFill/>
          <a:ln cap="flat" cmpd="sng" w="9525">
            <a:solidFill>
              <a:srgbClr val="00CB97"/>
            </a:solidFill>
            <a:prstDash val="solid"/>
            <a:round/>
            <a:headEnd len="sm" w="sm" type="none"/>
            <a:tailEnd len="sm" w="sm" type="none"/>
          </a:ln>
        </p:spPr>
      </p:cxnSp>
      <p:cxnSp>
        <p:nvCxnSpPr>
          <p:cNvPr id="788" name="Google Shape;788;p59"/>
          <p:cNvCxnSpPr>
            <a:stCxn id="771" idx="1"/>
            <a:endCxn id="777" idx="3"/>
          </p:cNvCxnSpPr>
          <p:nvPr/>
        </p:nvCxnSpPr>
        <p:spPr>
          <a:xfrm rot="10800000">
            <a:off x="1600200" y="4648200"/>
            <a:ext cx="1371600" cy="152400"/>
          </a:xfrm>
          <a:prstGeom prst="straightConnector1">
            <a:avLst/>
          </a:prstGeom>
          <a:noFill/>
          <a:ln cap="flat" cmpd="sng" w="9525">
            <a:solidFill>
              <a:srgbClr val="00CB97"/>
            </a:solidFill>
            <a:prstDash val="solid"/>
            <a:round/>
            <a:headEnd len="sm" w="sm" type="none"/>
            <a:tailEnd len="sm" w="sm" type="none"/>
          </a:ln>
        </p:spPr>
      </p:cxnSp>
      <p:cxnSp>
        <p:nvCxnSpPr>
          <p:cNvPr id="789" name="Google Shape;789;p59"/>
          <p:cNvCxnSpPr>
            <a:stCxn id="771" idx="1"/>
            <a:endCxn id="776" idx="3"/>
          </p:cNvCxnSpPr>
          <p:nvPr/>
        </p:nvCxnSpPr>
        <p:spPr>
          <a:xfrm flipH="1">
            <a:off x="1600200" y="4800600"/>
            <a:ext cx="1371600" cy="304800"/>
          </a:xfrm>
          <a:prstGeom prst="straightConnector1">
            <a:avLst/>
          </a:prstGeom>
          <a:noFill/>
          <a:ln cap="flat" cmpd="sng" w="9525">
            <a:solidFill>
              <a:srgbClr val="00CB97"/>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idx="1" type="subTitle"/>
          </p:nvPr>
        </p:nvSpPr>
        <p:spPr>
          <a:xfrm>
            <a:off x="409575" y="1128713"/>
            <a:ext cx="8064500" cy="4752975"/>
          </a:xfrm>
          <a:prstGeom prst="rect">
            <a:avLst/>
          </a:prstGeom>
          <a:noFill/>
          <a:ln>
            <a:noFill/>
          </a:ln>
        </p:spPr>
        <p:txBody>
          <a:bodyPr anchorCtr="0" anchor="t" bIns="45700" lIns="91425" spcFirstLastPara="1" rIns="91425" wrap="square" tIns="45700">
            <a:noAutofit/>
          </a:bodyPr>
          <a:lstStyle/>
          <a:p>
            <a:pPr indent="-158750" lvl="0" marL="0" rtl="0" algn="l">
              <a:lnSpc>
                <a:spcPct val="80000"/>
              </a:lnSpc>
              <a:spcBef>
                <a:spcPts val="0"/>
              </a:spcBef>
              <a:spcAft>
                <a:spcPts val="0"/>
              </a:spcAft>
              <a:buClr>
                <a:schemeClr val="dk1"/>
              </a:buClr>
              <a:buSzPts val="2500"/>
              <a:buFont typeface="Noto Sans Symbols"/>
              <a:buChar char="❖"/>
            </a:pPr>
            <a:r>
              <a:rPr lang="en-US" sz="2500">
                <a:latin typeface="Times New Roman"/>
                <a:ea typeface="Times New Roman"/>
                <a:cs typeface="Times New Roman"/>
                <a:sym typeface="Times New Roman"/>
              </a:rPr>
              <a:t> Controls data redundancy.</a:t>
            </a:r>
            <a:endParaRPr/>
          </a:p>
          <a:p>
            <a:pPr indent="-158750" lvl="0" marL="0" rtl="0" algn="l">
              <a:lnSpc>
                <a:spcPct val="80000"/>
              </a:lnSpc>
              <a:spcBef>
                <a:spcPts val="500"/>
              </a:spcBef>
              <a:spcAft>
                <a:spcPts val="0"/>
              </a:spcAft>
              <a:buClr>
                <a:schemeClr val="dk1"/>
              </a:buClr>
              <a:buSzPts val="2500"/>
              <a:buFont typeface="Noto Sans Symbols"/>
              <a:buChar char="❖"/>
            </a:pPr>
            <a:r>
              <a:rPr lang="en-US" sz="2500">
                <a:latin typeface="Times New Roman"/>
                <a:ea typeface="Times New Roman"/>
                <a:cs typeface="Times New Roman"/>
                <a:sym typeface="Times New Roman"/>
              </a:rPr>
              <a:t> Enforces user defined rules.</a:t>
            </a:r>
            <a:endParaRPr/>
          </a:p>
          <a:p>
            <a:pPr indent="-158750" lvl="0" marL="0" rtl="0" algn="l">
              <a:lnSpc>
                <a:spcPct val="80000"/>
              </a:lnSpc>
              <a:spcBef>
                <a:spcPts val="500"/>
              </a:spcBef>
              <a:spcAft>
                <a:spcPts val="0"/>
              </a:spcAft>
              <a:buClr>
                <a:schemeClr val="dk1"/>
              </a:buClr>
              <a:buSzPts val="2500"/>
              <a:buFont typeface="Noto Sans Symbols"/>
              <a:buChar char="❖"/>
            </a:pPr>
            <a:r>
              <a:rPr lang="en-US" sz="2500">
                <a:latin typeface="Times New Roman"/>
                <a:ea typeface="Times New Roman"/>
                <a:cs typeface="Times New Roman"/>
                <a:sym typeface="Times New Roman"/>
              </a:rPr>
              <a:t> Ensures data sharing.</a:t>
            </a:r>
            <a:endParaRPr/>
          </a:p>
          <a:p>
            <a:pPr indent="-158750" lvl="0" marL="0" rtl="0" algn="l">
              <a:lnSpc>
                <a:spcPct val="80000"/>
              </a:lnSpc>
              <a:spcBef>
                <a:spcPts val="500"/>
              </a:spcBef>
              <a:spcAft>
                <a:spcPts val="0"/>
              </a:spcAft>
              <a:buClr>
                <a:schemeClr val="dk1"/>
              </a:buClr>
              <a:buSzPts val="2500"/>
              <a:buFont typeface="Noto Sans Symbols"/>
              <a:buChar char="❖"/>
            </a:pPr>
            <a:r>
              <a:rPr lang="en-US" sz="2500">
                <a:latin typeface="Times New Roman"/>
                <a:ea typeface="Times New Roman"/>
                <a:cs typeface="Times New Roman"/>
                <a:sym typeface="Times New Roman"/>
              </a:rPr>
              <a:t> It has automatic and intelligent backup and recovery 	procedures.</a:t>
            </a:r>
            <a:endParaRPr/>
          </a:p>
          <a:p>
            <a:pPr indent="-158750" lvl="0" marL="0" rtl="0" algn="l">
              <a:lnSpc>
                <a:spcPct val="80000"/>
              </a:lnSpc>
              <a:spcBef>
                <a:spcPts val="500"/>
              </a:spcBef>
              <a:spcAft>
                <a:spcPts val="0"/>
              </a:spcAft>
              <a:buClr>
                <a:schemeClr val="dk1"/>
              </a:buClr>
              <a:buSzPts val="2500"/>
              <a:buFont typeface="Noto Sans Symbols"/>
              <a:buChar char="❖"/>
            </a:pPr>
            <a:r>
              <a:rPr lang="en-US" sz="2500">
                <a:latin typeface="Times New Roman"/>
                <a:ea typeface="Times New Roman"/>
                <a:cs typeface="Times New Roman"/>
                <a:sym typeface="Times New Roman"/>
              </a:rPr>
              <a:t> It has central dictionary to store information pertaining to 	data and its manipulation.</a:t>
            </a:r>
            <a:endParaRPr/>
          </a:p>
          <a:p>
            <a:pPr indent="-158750" lvl="0" marL="0" rtl="0" algn="l">
              <a:lnSpc>
                <a:spcPct val="80000"/>
              </a:lnSpc>
              <a:spcBef>
                <a:spcPts val="500"/>
              </a:spcBef>
              <a:spcAft>
                <a:spcPts val="0"/>
              </a:spcAft>
              <a:buClr>
                <a:schemeClr val="dk1"/>
              </a:buClr>
              <a:buSzPts val="2500"/>
              <a:buFont typeface="Noto Sans Symbols"/>
              <a:buChar char="❖"/>
            </a:pPr>
            <a:r>
              <a:rPr lang="en-US" sz="2500">
                <a:latin typeface="Times New Roman"/>
                <a:ea typeface="Times New Roman"/>
                <a:cs typeface="Times New Roman"/>
                <a:sym typeface="Times New Roman"/>
              </a:rPr>
              <a:t> It has different interfaces via which user can manipulate the data.</a:t>
            </a:r>
            <a:endParaRPr/>
          </a:p>
          <a:p>
            <a:pPr indent="-158750" lvl="0" marL="0" rtl="0" algn="l">
              <a:lnSpc>
                <a:spcPct val="80000"/>
              </a:lnSpc>
              <a:spcBef>
                <a:spcPts val="500"/>
              </a:spcBef>
              <a:spcAft>
                <a:spcPts val="0"/>
              </a:spcAft>
              <a:buClr>
                <a:schemeClr val="dk1"/>
              </a:buClr>
              <a:buSzPts val="2500"/>
              <a:buFont typeface="Noto Sans Symbols"/>
              <a:buChar char="❖"/>
            </a:pPr>
            <a:r>
              <a:rPr lang="en-US" sz="2500">
                <a:latin typeface="Times New Roman"/>
                <a:ea typeface="Times New Roman"/>
                <a:cs typeface="Times New Roman"/>
                <a:sym typeface="Times New Roman"/>
              </a:rPr>
              <a:t> Enforces data access authorization. </a:t>
            </a:r>
            <a:endParaRPr/>
          </a:p>
          <a:p>
            <a:pPr indent="-158750" lvl="0" marL="0" rtl="0" algn="l">
              <a:lnSpc>
                <a:spcPct val="80000"/>
              </a:lnSpc>
              <a:spcBef>
                <a:spcPts val="500"/>
              </a:spcBef>
              <a:spcAft>
                <a:spcPts val="0"/>
              </a:spcAft>
              <a:buClr>
                <a:schemeClr val="dk1"/>
              </a:buClr>
              <a:buSzPts val="2500"/>
              <a:buFont typeface="Noto Sans Symbols"/>
              <a:buChar char="❖"/>
            </a:pPr>
            <a:r>
              <a:rPr lang="en-US" sz="2500">
                <a:latin typeface="Times New Roman"/>
                <a:ea typeface="Times New Roman"/>
                <a:cs typeface="Times New Roman"/>
                <a:sym typeface="Times New Roman"/>
              </a:rPr>
              <a:t> Represents complex relationship between data.</a:t>
            </a:r>
            <a:endParaRPr/>
          </a:p>
          <a:p>
            <a:pPr indent="0" lvl="0" marL="0" rtl="0" algn="ctr">
              <a:lnSpc>
                <a:spcPct val="80000"/>
              </a:lnSpc>
              <a:spcBef>
                <a:spcPts val="500"/>
              </a:spcBef>
              <a:spcAft>
                <a:spcPts val="0"/>
              </a:spcAft>
              <a:buClr>
                <a:schemeClr val="dk1"/>
              </a:buClr>
              <a:buSzPts val="2500"/>
              <a:buFont typeface="Arial"/>
              <a:buNone/>
            </a:pPr>
            <a:r>
              <a:t/>
            </a:r>
            <a:endParaRPr sz="2500">
              <a:latin typeface="Times New Roman"/>
              <a:ea typeface="Times New Roman"/>
              <a:cs typeface="Times New Roman"/>
              <a:sym typeface="Times New Roman"/>
            </a:endParaRPr>
          </a:p>
          <a:p>
            <a:pPr indent="0" lvl="0" marL="0" rtl="0" algn="ctr">
              <a:lnSpc>
                <a:spcPct val="80000"/>
              </a:lnSpc>
              <a:spcBef>
                <a:spcPts val="40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		</a:t>
            </a:r>
            <a:endParaRPr/>
          </a:p>
        </p:txBody>
      </p:sp>
      <p:sp>
        <p:nvSpPr>
          <p:cNvPr id="115" name="Google Shape;115;p6"/>
          <p:cNvSpPr txBox="1"/>
          <p:nvPr/>
        </p:nvSpPr>
        <p:spPr>
          <a:xfrm>
            <a:off x="1371600" y="69850"/>
            <a:ext cx="7772400" cy="766763"/>
          </a:xfrm>
          <a:prstGeom prst="rect">
            <a:avLst/>
          </a:prstGeom>
          <a:noFill/>
          <a:ln>
            <a:noFill/>
          </a:ln>
        </p:spPr>
        <p:txBody>
          <a:bodyPr anchorCtr="1" anchor="t"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rgbClr val="FFFF00"/>
                </a:solidFill>
                <a:latin typeface="Tahoma"/>
                <a:ea typeface="Tahoma"/>
                <a:cs typeface="Tahoma"/>
                <a:sym typeface="Tahoma"/>
              </a:rPr>
              <a:t>Data Base Characteristics </a:t>
            </a:r>
            <a:endParaRPr b="1" i="0" sz="3000" u="none" cap="none" strike="noStrike">
              <a:solidFill>
                <a:srgbClr val="FFFF00"/>
              </a:solidFill>
              <a:latin typeface="Tahoma"/>
              <a:ea typeface="Tahoma"/>
              <a:cs typeface="Tahoma"/>
              <a:sym typeface="Tahoma"/>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60"/>
          <p:cNvSpPr txBox="1"/>
          <p:nvPr>
            <p:ph idx="12" type="sldNum"/>
          </p:nvPr>
        </p:nvSpPr>
        <p:spPr>
          <a:xfrm>
            <a:off x="6781800" y="6324600"/>
            <a:ext cx="1905000" cy="3524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Times New Roman"/>
                <a:ea typeface="Times New Roman"/>
                <a:cs typeface="Times New Roman"/>
                <a:sym typeface="Times New Roman"/>
              </a:rPr>
              <a:t>‹#›</a:t>
            </a:fld>
            <a:endParaRPr sz="2400">
              <a:solidFill>
                <a:schemeClr val="dk1"/>
              </a:solidFill>
              <a:latin typeface="Times New Roman"/>
              <a:ea typeface="Times New Roman"/>
              <a:cs typeface="Times New Roman"/>
              <a:sym typeface="Times New Roman"/>
            </a:endParaRPr>
          </a:p>
        </p:txBody>
      </p:sp>
      <p:sp>
        <p:nvSpPr>
          <p:cNvPr id="796" name="Google Shape;796;p60"/>
          <p:cNvSpPr txBox="1"/>
          <p:nvPr>
            <p:ph type="title"/>
          </p:nvPr>
        </p:nvSpPr>
        <p:spPr>
          <a:xfrm>
            <a:off x="628596" y="0"/>
            <a:ext cx="8229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3600">
                <a:solidFill>
                  <a:srgbClr val="FFFF00"/>
                </a:solidFill>
                <a:latin typeface="Times New Roman"/>
                <a:ea typeface="Times New Roman"/>
                <a:cs typeface="Times New Roman"/>
                <a:sym typeface="Times New Roman"/>
              </a:rPr>
              <a:t>Weak Entity Sets</a:t>
            </a:r>
            <a:endParaRPr/>
          </a:p>
        </p:txBody>
      </p:sp>
      <p:sp>
        <p:nvSpPr>
          <p:cNvPr descr="Rectangle: Click to edit Master text styles&#10;Second level&#10;Third level&#10;Fourth level&#10;Fifth level" id="797" name="Google Shape;797;p60"/>
          <p:cNvSpPr txBox="1"/>
          <p:nvPr>
            <p:ph idx="1" type="body"/>
          </p:nvPr>
        </p:nvSpPr>
        <p:spPr>
          <a:xfrm>
            <a:off x="522288" y="1600200"/>
            <a:ext cx="8201025" cy="2816225"/>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000"/>
              <a:buFont typeface="Times New Roman"/>
              <a:buChar char="•"/>
            </a:pPr>
            <a:r>
              <a:rPr b="1" lang="en-US" sz="2000">
                <a:latin typeface="Times New Roman"/>
                <a:ea typeface="Times New Roman"/>
                <a:cs typeface="Times New Roman"/>
                <a:sym typeface="Times New Roman"/>
              </a:rPr>
              <a:t>Weak entity sets</a:t>
            </a:r>
            <a:r>
              <a:rPr lang="en-US" sz="2000">
                <a:latin typeface="Times New Roman"/>
                <a:ea typeface="Times New Roman"/>
                <a:cs typeface="Times New Roman"/>
                <a:sym typeface="Times New Roman"/>
              </a:rPr>
              <a:t>:</a:t>
            </a:r>
            <a:r>
              <a:rPr i="1"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they do not have sufficient attributes to form a key</a:t>
            </a:r>
            <a:r>
              <a:rPr i="1"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285750" lvl="1" marL="742950" rtl="0" algn="l">
              <a:lnSpc>
                <a:spcPct val="80000"/>
              </a:lnSpc>
              <a:spcBef>
                <a:spcPts val="900"/>
              </a:spcBef>
              <a:spcAft>
                <a:spcPts val="0"/>
              </a:spcAft>
              <a:buSzPts val="1800"/>
              <a:buChar char="▪"/>
            </a:pPr>
            <a:r>
              <a:rPr lang="en-US" sz="1800">
                <a:latin typeface="Times New Roman"/>
                <a:ea typeface="Times New Roman"/>
                <a:cs typeface="Times New Roman"/>
                <a:sym typeface="Times New Roman"/>
              </a:rPr>
              <a:t>They need to “borrow” attributes from other entity sets to form a key.</a:t>
            </a:r>
            <a:endParaRPr/>
          </a:p>
          <a:p>
            <a:pPr indent="-342900" lvl="0" marL="342900" rtl="0" algn="l">
              <a:lnSpc>
                <a:spcPct val="80000"/>
              </a:lnSpc>
              <a:spcBef>
                <a:spcPts val="10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Example:</a:t>
            </a:r>
            <a:endParaRPr/>
          </a:p>
          <a:p>
            <a:pPr indent="-285750" lvl="1" marL="742950" rtl="0" algn="l">
              <a:lnSpc>
                <a:spcPct val="80000"/>
              </a:lnSpc>
              <a:spcBef>
                <a:spcPts val="900"/>
              </a:spcBef>
              <a:spcAft>
                <a:spcPts val="0"/>
              </a:spcAft>
              <a:buSzPts val="1800"/>
              <a:buChar char="▪"/>
            </a:pPr>
            <a:r>
              <a:rPr lang="en-US" sz="1800">
                <a:latin typeface="Times New Roman"/>
                <a:ea typeface="Times New Roman"/>
                <a:cs typeface="Times New Roman"/>
                <a:sym typeface="Times New Roman"/>
              </a:rPr>
              <a:t>Transactions of different accounts could have the same trans#, so “trans#” cannot be a key</a:t>
            </a:r>
            <a:endParaRPr/>
          </a:p>
          <a:p>
            <a:pPr indent="-285750" lvl="1" marL="742950" rtl="0" algn="l">
              <a:lnSpc>
                <a:spcPct val="80000"/>
              </a:lnSpc>
              <a:spcBef>
                <a:spcPts val="900"/>
              </a:spcBef>
              <a:spcAft>
                <a:spcPts val="0"/>
              </a:spcAft>
              <a:buSzPts val="1800"/>
              <a:buChar char="▪"/>
            </a:pPr>
            <a:r>
              <a:rPr lang="en-US" sz="1800">
                <a:latin typeface="Times New Roman"/>
                <a:ea typeface="Times New Roman"/>
                <a:cs typeface="Times New Roman"/>
                <a:sym typeface="Times New Roman"/>
              </a:rPr>
              <a:t>By borrowing attribute “number” from “account,” we have a key for “transaction.”</a:t>
            </a:r>
            <a:endParaRPr/>
          </a:p>
          <a:p>
            <a:pPr indent="-285750" lvl="1" marL="742950" rtl="0" algn="l">
              <a:lnSpc>
                <a:spcPct val="80000"/>
              </a:lnSpc>
              <a:spcBef>
                <a:spcPts val="900"/>
              </a:spcBef>
              <a:spcAft>
                <a:spcPts val="0"/>
              </a:spcAft>
              <a:buSzPts val="1800"/>
              <a:buChar char="▪"/>
            </a:pPr>
            <a:r>
              <a:rPr lang="en-US" sz="1800">
                <a:latin typeface="Times New Roman"/>
                <a:ea typeface="Times New Roman"/>
                <a:cs typeface="Times New Roman"/>
                <a:sym typeface="Times New Roman"/>
              </a:rPr>
              <a:t>“Transaction” is a weak entity set related to accounts via log relationship.</a:t>
            </a:r>
            <a:endParaRPr/>
          </a:p>
        </p:txBody>
      </p:sp>
      <p:sp>
        <p:nvSpPr>
          <p:cNvPr id="798" name="Google Shape;798;p60"/>
          <p:cNvSpPr/>
          <p:nvPr/>
        </p:nvSpPr>
        <p:spPr>
          <a:xfrm>
            <a:off x="2359025" y="5410200"/>
            <a:ext cx="781050" cy="357188"/>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account</a:t>
            </a:r>
            <a:endParaRPr/>
          </a:p>
        </p:txBody>
      </p:sp>
      <p:sp>
        <p:nvSpPr>
          <p:cNvPr id="799" name="Google Shape;799;p60"/>
          <p:cNvSpPr/>
          <p:nvPr/>
        </p:nvSpPr>
        <p:spPr>
          <a:xfrm>
            <a:off x="2006600" y="4548188"/>
            <a:ext cx="971550" cy="412750"/>
          </a:xfrm>
          <a:prstGeom prst="ellipse">
            <a:avLst/>
          </a:prstGeom>
          <a:noFill/>
          <a:ln cap="flat" cmpd="sng" w="19050">
            <a:solidFill>
              <a:schemeClr val="dk1"/>
            </a:solidFill>
            <a:prstDash val="solid"/>
            <a:round/>
            <a:headEnd len="sm" w="sm" type="none"/>
            <a:tailEnd len="sm" w="sm" type="none"/>
          </a:ln>
        </p:spPr>
        <p:txBody>
          <a:bodyPr anchorCtr="0" anchor="t" bIns="46025" lIns="92075" spcFirstLastPara="1" rIns="92075" wrap="square" tIns="46025">
            <a:spAutoFit/>
          </a:bodyPr>
          <a:lstStyle/>
          <a:p>
            <a:pPr indent="0" lvl="0" marL="0" marR="0" rtl="0" algn="ctr">
              <a:spcBef>
                <a:spcPts val="0"/>
              </a:spcBef>
              <a:spcAft>
                <a:spcPts val="0"/>
              </a:spcAft>
              <a:buNone/>
            </a:pPr>
            <a:r>
              <a:rPr lang="en-US" sz="1400" u="sng">
                <a:solidFill>
                  <a:schemeClr val="dk1"/>
                </a:solidFill>
                <a:latin typeface="Times New Roman"/>
                <a:ea typeface="Times New Roman"/>
                <a:cs typeface="Times New Roman"/>
                <a:sym typeface="Times New Roman"/>
              </a:rPr>
              <a:t>number</a:t>
            </a:r>
            <a:endParaRPr/>
          </a:p>
        </p:txBody>
      </p:sp>
      <p:sp>
        <p:nvSpPr>
          <p:cNvPr id="800" name="Google Shape;800;p60"/>
          <p:cNvSpPr/>
          <p:nvPr/>
        </p:nvSpPr>
        <p:spPr>
          <a:xfrm>
            <a:off x="3030538" y="4605338"/>
            <a:ext cx="976312" cy="412750"/>
          </a:xfrm>
          <a:prstGeom prst="ellipse">
            <a:avLst/>
          </a:prstGeom>
          <a:noFill/>
          <a:ln cap="flat" cmpd="sng" w="19050">
            <a:solidFill>
              <a:schemeClr val="dk1"/>
            </a:solidFill>
            <a:prstDash val="solid"/>
            <a:round/>
            <a:headEnd len="sm" w="sm" type="none"/>
            <a:tailEnd len="sm" w="sm" type="none"/>
          </a:ln>
        </p:spPr>
        <p:txBody>
          <a:bodyPr anchorCtr="0" anchor="t" bIns="46025" lIns="92075" spcFirstLastPara="1" rIns="92075" wrap="square" tIns="46025">
            <a:sp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balance</a:t>
            </a:r>
            <a:endParaRPr/>
          </a:p>
        </p:txBody>
      </p:sp>
      <p:cxnSp>
        <p:nvCxnSpPr>
          <p:cNvPr id="801" name="Google Shape;801;p60"/>
          <p:cNvCxnSpPr/>
          <p:nvPr/>
        </p:nvCxnSpPr>
        <p:spPr>
          <a:xfrm>
            <a:off x="2555875" y="4953000"/>
            <a:ext cx="174625" cy="436563"/>
          </a:xfrm>
          <a:prstGeom prst="straightConnector1">
            <a:avLst/>
          </a:prstGeom>
          <a:noFill/>
          <a:ln cap="flat" cmpd="sng" w="19050">
            <a:solidFill>
              <a:schemeClr val="dk1"/>
            </a:solidFill>
            <a:prstDash val="solid"/>
            <a:round/>
            <a:headEnd len="sm" w="sm" type="none"/>
            <a:tailEnd len="sm" w="sm" type="none"/>
          </a:ln>
        </p:spPr>
      </p:cxnSp>
      <p:cxnSp>
        <p:nvCxnSpPr>
          <p:cNvPr id="802" name="Google Shape;802;p60"/>
          <p:cNvCxnSpPr/>
          <p:nvPr/>
        </p:nvCxnSpPr>
        <p:spPr>
          <a:xfrm flipH="1" rot="10800000">
            <a:off x="2995613" y="4954588"/>
            <a:ext cx="312737" cy="441325"/>
          </a:xfrm>
          <a:prstGeom prst="straightConnector1">
            <a:avLst/>
          </a:prstGeom>
          <a:noFill/>
          <a:ln cap="flat" cmpd="sng" w="19050">
            <a:solidFill>
              <a:schemeClr val="dk1"/>
            </a:solidFill>
            <a:prstDash val="solid"/>
            <a:round/>
            <a:headEnd len="sm" w="sm" type="none"/>
            <a:tailEnd len="sm" w="sm" type="none"/>
          </a:ln>
        </p:spPr>
      </p:cxnSp>
      <p:sp>
        <p:nvSpPr>
          <p:cNvPr id="803" name="Google Shape;803;p60"/>
          <p:cNvSpPr/>
          <p:nvPr/>
        </p:nvSpPr>
        <p:spPr>
          <a:xfrm>
            <a:off x="5129213" y="4537075"/>
            <a:ext cx="819150" cy="412750"/>
          </a:xfrm>
          <a:prstGeom prst="ellipse">
            <a:avLst/>
          </a:prstGeom>
          <a:noFill/>
          <a:ln cap="flat" cmpd="sng" w="19050">
            <a:solidFill>
              <a:schemeClr val="dk1"/>
            </a:solidFill>
            <a:prstDash val="solid"/>
            <a:round/>
            <a:headEnd len="sm" w="sm" type="none"/>
            <a:tailEnd len="sm" w="sm" type="none"/>
          </a:ln>
        </p:spPr>
        <p:txBody>
          <a:bodyPr anchorCtr="0" anchor="t" bIns="46025" lIns="92075" spcFirstLastPara="1" rIns="92075" wrap="square" tIns="46025">
            <a:sp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trans#</a:t>
            </a:r>
            <a:endParaRPr/>
          </a:p>
        </p:txBody>
      </p:sp>
      <p:cxnSp>
        <p:nvCxnSpPr>
          <p:cNvPr id="804" name="Google Shape;804;p60"/>
          <p:cNvCxnSpPr/>
          <p:nvPr/>
        </p:nvCxnSpPr>
        <p:spPr>
          <a:xfrm>
            <a:off x="5545138" y="4972050"/>
            <a:ext cx="0" cy="419100"/>
          </a:xfrm>
          <a:prstGeom prst="straightConnector1">
            <a:avLst/>
          </a:prstGeom>
          <a:noFill/>
          <a:ln cap="flat" cmpd="sng" w="19050">
            <a:solidFill>
              <a:schemeClr val="dk1"/>
            </a:solidFill>
            <a:prstDash val="solid"/>
            <a:round/>
            <a:headEnd len="sm" w="sm" type="none"/>
            <a:tailEnd len="sm" w="sm" type="none"/>
          </a:ln>
        </p:spPr>
      </p:cxnSp>
      <p:sp>
        <p:nvSpPr>
          <p:cNvPr id="805" name="Google Shape;805;p60"/>
          <p:cNvSpPr/>
          <p:nvPr/>
        </p:nvSpPr>
        <p:spPr>
          <a:xfrm>
            <a:off x="3606800" y="5297488"/>
            <a:ext cx="893763" cy="536575"/>
          </a:xfrm>
          <a:prstGeom prst="diamond">
            <a:avLst/>
          </a:prstGeom>
          <a:noFill/>
          <a:ln cap="flat" cmpd="thinThick" w="19050">
            <a:solidFill>
              <a:schemeClr val="dk1"/>
            </a:solidFill>
            <a:prstDash val="solid"/>
            <a:miter lim="800000"/>
            <a:headEnd len="sm" w="sm" type="none"/>
            <a:tailEnd len="sm" w="sm" type="none"/>
          </a:ln>
        </p:spPr>
        <p:txBody>
          <a:bodyPr anchorCtr="0" anchor="ctr" bIns="46025" lIns="92075" spcFirstLastPara="1" rIns="92075" wrap="square" tIns="46025">
            <a:sp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log</a:t>
            </a:r>
            <a:endParaRPr/>
          </a:p>
        </p:txBody>
      </p:sp>
      <p:cxnSp>
        <p:nvCxnSpPr>
          <p:cNvPr id="806" name="Google Shape;806;p60"/>
          <p:cNvCxnSpPr/>
          <p:nvPr/>
        </p:nvCxnSpPr>
        <p:spPr>
          <a:xfrm>
            <a:off x="3132138" y="5576888"/>
            <a:ext cx="452437" cy="20637"/>
          </a:xfrm>
          <a:prstGeom prst="straightConnector1">
            <a:avLst/>
          </a:prstGeom>
          <a:noFill/>
          <a:ln cap="flat" cmpd="sng" w="19050">
            <a:solidFill>
              <a:schemeClr val="dk1"/>
            </a:solidFill>
            <a:prstDash val="solid"/>
            <a:round/>
            <a:headEnd len="med" w="med" type="triangle"/>
            <a:tailEnd len="med" w="med" type="none"/>
          </a:ln>
        </p:spPr>
      </p:cxnSp>
      <p:cxnSp>
        <p:nvCxnSpPr>
          <p:cNvPr id="807" name="Google Shape;807;p60"/>
          <p:cNvCxnSpPr/>
          <p:nvPr/>
        </p:nvCxnSpPr>
        <p:spPr>
          <a:xfrm>
            <a:off x="4519613" y="5602288"/>
            <a:ext cx="569912" cy="0"/>
          </a:xfrm>
          <a:prstGeom prst="straightConnector1">
            <a:avLst/>
          </a:prstGeom>
          <a:noFill/>
          <a:ln cap="flat" cmpd="thinThick" w="19050">
            <a:solidFill>
              <a:schemeClr val="dk1"/>
            </a:solidFill>
            <a:prstDash val="solid"/>
            <a:round/>
            <a:headEnd len="sm" w="sm" type="none"/>
            <a:tailEnd len="sm" w="sm" type="none"/>
          </a:ln>
        </p:spPr>
      </p:cxnSp>
      <p:sp>
        <p:nvSpPr>
          <p:cNvPr id="808" name="Google Shape;808;p60"/>
          <p:cNvSpPr/>
          <p:nvPr/>
        </p:nvSpPr>
        <p:spPr>
          <a:xfrm>
            <a:off x="5137150" y="5394325"/>
            <a:ext cx="938213" cy="357188"/>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transaction</a:t>
            </a:r>
            <a:endParaRPr/>
          </a:p>
        </p:txBody>
      </p:sp>
      <p:sp>
        <p:nvSpPr>
          <p:cNvPr id="809" name="Google Shape;809;p60"/>
          <p:cNvSpPr/>
          <p:nvPr/>
        </p:nvSpPr>
        <p:spPr>
          <a:xfrm>
            <a:off x="5083175" y="5351463"/>
            <a:ext cx="1031875" cy="4318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10" name="Google Shape;810;p60"/>
          <p:cNvSpPr/>
          <p:nvPr/>
        </p:nvSpPr>
        <p:spPr>
          <a:xfrm>
            <a:off x="3538538" y="5235575"/>
            <a:ext cx="1033462" cy="658813"/>
          </a:xfrm>
          <a:prstGeom prst="diamond">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811" name="Google Shape;811;p60"/>
          <p:cNvCxnSpPr/>
          <p:nvPr/>
        </p:nvCxnSpPr>
        <p:spPr>
          <a:xfrm>
            <a:off x="4519613" y="5540375"/>
            <a:ext cx="569912" cy="0"/>
          </a:xfrm>
          <a:prstGeom prst="straightConnector1">
            <a:avLst/>
          </a:prstGeom>
          <a:noFill/>
          <a:ln cap="flat" cmpd="thinThick" w="19050">
            <a:solidFill>
              <a:schemeClr val="dk1"/>
            </a:solidFill>
            <a:prstDash val="solid"/>
            <a:round/>
            <a:headEnd len="sm" w="sm" type="none"/>
            <a:tailEnd len="sm" w="sm" type="none"/>
          </a:ln>
        </p:spPr>
      </p:cxn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61"/>
          <p:cNvSpPr txBox="1"/>
          <p:nvPr>
            <p:ph type="title"/>
          </p:nvPr>
        </p:nvSpPr>
        <p:spPr>
          <a:xfrm>
            <a:off x="914400" y="0"/>
            <a:ext cx="8229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3600">
                <a:solidFill>
                  <a:srgbClr val="FFFF00"/>
                </a:solidFill>
                <a:latin typeface="Times New Roman"/>
                <a:ea typeface="Times New Roman"/>
                <a:cs typeface="Times New Roman"/>
                <a:sym typeface="Times New Roman"/>
              </a:rPr>
              <a:t>Weak Entity Sets (cont’)</a:t>
            </a:r>
            <a:endParaRPr/>
          </a:p>
        </p:txBody>
      </p:sp>
      <p:sp>
        <p:nvSpPr>
          <p:cNvPr id="818" name="Google Shape;818;p61"/>
          <p:cNvSpPr txBox="1"/>
          <p:nvPr>
            <p:ph idx="1" type="body"/>
          </p:nvPr>
        </p:nvSpPr>
        <p:spPr>
          <a:xfrm>
            <a:off x="495300" y="1600200"/>
            <a:ext cx="8093075" cy="2917825"/>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 weak entity set depends upon (one or more) </a:t>
            </a:r>
            <a:r>
              <a:rPr b="1" lang="en-US" sz="2000">
                <a:latin typeface="Times New Roman"/>
                <a:ea typeface="Times New Roman"/>
                <a:cs typeface="Times New Roman"/>
                <a:sym typeface="Times New Roman"/>
              </a:rPr>
              <a:t>strong</a:t>
            </a:r>
            <a:r>
              <a:rPr lang="en-US" sz="2000">
                <a:latin typeface="Times New Roman"/>
                <a:ea typeface="Times New Roman"/>
                <a:cs typeface="Times New Roman"/>
                <a:sym typeface="Times New Roman"/>
              </a:rPr>
              <a:t> entity sets via a one-to-many relationship from whom they derive their key.</a:t>
            </a:r>
            <a:endParaRPr/>
          </a:p>
          <a:p>
            <a:pPr indent="-342900" lvl="0" marL="342900" rtl="0" algn="l">
              <a:lnSpc>
                <a:spcPct val="8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The “helper” entity set that provides the attributes is called the “owner” entity set.</a:t>
            </a:r>
            <a:endParaRPr/>
          </a:p>
          <a:p>
            <a:pPr indent="-342900" lvl="0" marL="342900" rtl="0" algn="l">
              <a:lnSpc>
                <a:spcPct val="8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 weak entity set may have a  discriminator</a:t>
            </a:r>
            <a:r>
              <a:rPr i="1"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(or a partial key) that distinguish between weak entities related to the same strong entity</a:t>
            </a:r>
            <a:endParaRPr/>
          </a:p>
          <a:p>
            <a:pPr indent="-342900" lvl="0" marL="342900" rtl="0" algn="l">
              <a:lnSpc>
                <a:spcPct val="8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Key of weak entity set = key of owner entity set(s) + discriminator</a:t>
            </a:r>
            <a:endParaRPr/>
          </a:p>
        </p:txBody>
      </p:sp>
      <p:sp>
        <p:nvSpPr>
          <p:cNvPr id="819" name="Google Shape;819;p61"/>
          <p:cNvSpPr/>
          <p:nvPr/>
        </p:nvSpPr>
        <p:spPr>
          <a:xfrm>
            <a:off x="2224088" y="5062538"/>
            <a:ext cx="781050" cy="357187"/>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account</a:t>
            </a:r>
            <a:endParaRPr/>
          </a:p>
        </p:txBody>
      </p:sp>
      <p:sp>
        <p:nvSpPr>
          <p:cNvPr id="820" name="Google Shape;820;p61"/>
          <p:cNvSpPr/>
          <p:nvPr/>
        </p:nvSpPr>
        <p:spPr>
          <a:xfrm>
            <a:off x="1871663" y="4200525"/>
            <a:ext cx="971550" cy="412750"/>
          </a:xfrm>
          <a:prstGeom prst="ellipse">
            <a:avLst/>
          </a:prstGeom>
          <a:noFill/>
          <a:ln cap="flat" cmpd="sng" w="19050">
            <a:solidFill>
              <a:schemeClr val="dk1"/>
            </a:solidFill>
            <a:prstDash val="solid"/>
            <a:round/>
            <a:headEnd len="sm" w="sm" type="none"/>
            <a:tailEnd len="sm" w="sm" type="none"/>
          </a:ln>
        </p:spPr>
        <p:txBody>
          <a:bodyPr anchorCtr="0" anchor="t" bIns="46025" lIns="92075" spcFirstLastPara="1" rIns="92075" wrap="square" tIns="46025">
            <a:spAutoFit/>
          </a:bodyPr>
          <a:lstStyle/>
          <a:p>
            <a:pPr indent="0" lvl="0" marL="0" marR="0" rtl="0" algn="ctr">
              <a:spcBef>
                <a:spcPts val="0"/>
              </a:spcBef>
              <a:spcAft>
                <a:spcPts val="0"/>
              </a:spcAft>
              <a:buNone/>
            </a:pPr>
            <a:r>
              <a:rPr lang="en-US" sz="1400" u="sng">
                <a:solidFill>
                  <a:schemeClr val="dk1"/>
                </a:solidFill>
                <a:latin typeface="Times New Roman"/>
                <a:ea typeface="Times New Roman"/>
                <a:cs typeface="Times New Roman"/>
                <a:sym typeface="Times New Roman"/>
              </a:rPr>
              <a:t>number</a:t>
            </a:r>
            <a:endParaRPr/>
          </a:p>
        </p:txBody>
      </p:sp>
      <p:sp>
        <p:nvSpPr>
          <p:cNvPr id="821" name="Google Shape;821;p61"/>
          <p:cNvSpPr/>
          <p:nvPr/>
        </p:nvSpPr>
        <p:spPr>
          <a:xfrm>
            <a:off x="2895600" y="4257675"/>
            <a:ext cx="976313" cy="412750"/>
          </a:xfrm>
          <a:prstGeom prst="ellipse">
            <a:avLst/>
          </a:prstGeom>
          <a:noFill/>
          <a:ln cap="flat" cmpd="sng" w="19050">
            <a:solidFill>
              <a:schemeClr val="dk1"/>
            </a:solidFill>
            <a:prstDash val="solid"/>
            <a:round/>
            <a:headEnd len="sm" w="sm" type="none"/>
            <a:tailEnd len="sm" w="sm" type="none"/>
          </a:ln>
        </p:spPr>
        <p:txBody>
          <a:bodyPr anchorCtr="0" anchor="t" bIns="46025" lIns="92075" spcFirstLastPara="1" rIns="92075" wrap="square" tIns="46025">
            <a:sp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balance</a:t>
            </a:r>
            <a:endParaRPr/>
          </a:p>
        </p:txBody>
      </p:sp>
      <p:cxnSp>
        <p:nvCxnSpPr>
          <p:cNvPr id="822" name="Google Shape;822;p61"/>
          <p:cNvCxnSpPr/>
          <p:nvPr/>
        </p:nvCxnSpPr>
        <p:spPr>
          <a:xfrm>
            <a:off x="2420938" y="4605338"/>
            <a:ext cx="174625" cy="436562"/>
          </a:xfrm>
          <a:prstGeom prst="straightConnector1">
            <a:avLst/>
          </a:prstGeom>
          <a:noFill/>
          <a:ln cap="flat" cmpd="sng" w="19050">
            <a:solidFill>
              <a:schemeClr val="dk1"/>
            </a:solidFill>
            <a:prstDash val="solid"/>
            <a:round/>
            <a:headEnd len="sm" w="sm" type="none"/>
            <a:tailEnd len="sm" w="sm" type="none"/>
          </a:ln>
        </p:spPr>
      </p:cxnSp>
      <p:cxnSp>
        <p:nvCxnSpPr>
          <p:cNvPr id="823" name="Google Shape;823;p61"/>
          <p:cNvCxnSpPr/>
          <p:nvPr/>
        </p:nvCxnSpPr>
        <p:spPr>
          <a:xfrm flipH="1" rot="10800000">
            <a:off x="2860675" y="4606925"/>
            <a:ext cx="312738" cy="441325"/>
          </a:xfrm>
          <a:prstGeom prst="straightConnector1">
            <a:avLst/>
          </a:prstGeom>
          <a:noFill/>
          <a:ln cap="flat" cmpd="sng" w="19050">
            <a:solidFill>
              <a:schemeClr val="dk1"/>
            </a:solidFill>
            <a:prstDash val="solid"/>
            <a:round/>
            <a:headEnd len="sm" w="sm" type="none"/>
            <a:tailEnd len="sm" w="sm" type="none"/>
          </a:ln>
        </p:spPr>
      </p:cxnSp>
      <p:sp>
        <p:nvSpPr>
          <p:cNvPr id="824" name="Google Shape;824;p61"/>
          <p:cNvSpPr/>
          <p:nvPr/>
        </p:nvSpPr>
        <p:spPr>
          <a:xfrm>
            <a:off x="4994275" y="4189413"/>
            <a:ext cx="819150" cy="412750"/>
          </a:xfrm>
          <a:prstGeom prst="ellipse">
            <a:avLst/>
          </a:prstGeom>
          <a:noFill/>
          <a:ln cap="flat" cmpd="sng" w="19050">
            <a:solidFill>
              <a:schemeClr val="dk1"/>
            </a:solidFill>
            <a:prstDash val="solid"/>
            <a:round/>
            <a:headEnd len="sm" w="sm" type="none"/>
            <a:tailEnd len="sm" w="sm" type="none"/>
          </a:ln>
        </p:spPr>
        <p:txBody>
          <a:bodyPr anchorCtr="0" anchor="t" bIns="46025" lIns="92075" spcFirstLastPara="1" rIns="92075" wrap="square" tIns="46025">
            <a:sp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trans#</a:t>
            </a:r>
            <a:endParaRPr/>
          </a:p>
        </p:txBody>
      </p:sp>
      <p:cxnSp>
        <p:nvCxnSpPr>
          <p:cNvPr id="825" name="Google Shape;825;p61"/>
          <p:cNvCxnSpPr/>
          <p:nvPr/>
        </p:nvCxnSpPr>
        <p:spPr>
          <a:xfrm>
            <a:off x="5410200" y="4624388"/>
            <a:ext cx="0" cy="419100"/>
          </a:xfrm>
          <a:prstGeom prst="straightConnector1">
            <a:avLst/>
          </a:prstGeom>
          <a:noFill/>
          <a:ln cap="flat" cmpd="sng" w="19050">
            <a:solidFill>
              <a:schemeClr val="dk1"/>
            </a:solidFill>
            <a:prstDash val="solid"/>
            <a:round/>
            <a:headEnd len="sm" w="sm" type="none"/>
            <a:tailEnd len="sm" w="sm" type="none"/>
          </a:ln>
        </p:spPr>
      </p:cxnSp>
      <p:sp>
        <p:nvSpPr>
          <p:cNvPr id="826" name="Google Shape;826;p61"/>
          <p:cNvSpPr/>
          <p:nvPr/>
        </p:nvSpPr>
        <p:spPr>
          <a:xfrm>
            <a:off x="3471863" y="4949825"/>
            <a:ext cx="893762" cy="536575"/>
          </a:xfrm>
          <a:prstGeom prst="diamond">
            <a:avLst/>
          </a:prstGeom>
          <a:noFill/>
          <a:ln cap="flat" cmpd="thinThick" w="19050">
            <a:solidFill>
              <a:schemeClr val="dk1"/>
            </a:solidFill>
            <a:prstDash val="solid"/>
            <a:miter lim="800000"/>
            <a:headEnd len="sm" w="sm" type="none"/>
            <a:tailEnd len="sm" w="sm" type="none"/>
          </a:ln>
        </p:spPr>
        <p:txBody>
          <a:bodyPr anchorCtr="0" anchor="ctr" bIns="46025" lIns="92075" spcFirstLastPara="1" rIns="92075" wrap="square" tIns="46025">
            <a:sp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log</a:t>
            </a:r>
            <a:endParaRPr/>
          </a:p>
        </p:txBody>
      </p:sp>
      <p:cxnSp>
        <p:nvCxnSpPr>
          <p:cNvPr id="827" name="Google Shape;827;p61"/>
          <p:cNvCxnSpPr/>
          <p:nvPr/>
        </p:nvCxnSpPr>
        <p:spPr>
          <a:xfrm>
            <a:off x="2997200" y="5229225"/>
            <a:ext cx="452438" cy="20638"/>
          </a:xfrm>
          <a:prstGeom prst="straightConnector1">
            <a:avLst/>
          </a:prstGeom>
          <a:noFill/>
          <a:ln cap="flat" cmpd="sng" w="19050">
            <a:solidFill>
              <a:schemeClr val="dk1"/>
            </a:solidFill>
            <a:prstDash val="solid"/>
            <a:round/>
            <a:headEnd len="med" w="med" type="triangle"/>
            <a:tailEnd len="med" w="med" type="none"/>
          </a:ln>
        </p:spPr>
      </p:cxnSp>
      <p:cxnSp>
        <p:nvCxnSpPr>
          <p:cNvPr id="828" name="Google Shape;828;p61"/>
          <p:cNvCxnSpPr/>
          <p:nvPr/>
        </p:nvCxnSpPr>
        <p:spPr>
          <a:xfrm>
            <a:off x="4384675" y="5254625"/>
            <a:ext cx="569913" cy="0"/>
          </a:xfrm>
          <a:prstGeom prst="straightConnector1">
            <a:avLst/>
          </a:prstGeom>
          <a:noFill/>
          <a:ln cap="flat" cmpd="thinThick" w="19050">
            <a:solidFill>
              <a:schemeClr val="dk1"/>
            </a:solidFill>
            <a:prstDash val="solid"/>
            <a:round/>
            <a:headEnd len="sm" w="sm" type="none"/>
            <a:tailEnd len="sm" w="sm" type="none"/>
          </a:ln>
        </p:spPr>
      </p:cxnSp>
      <p:sp>
        <p:nvSpPr>
          <p:cNvPr id="829" name="Google Shape;829;p61"/>
          <p:cNvSpPr/>
          <p:nvPr/>
        </p:nvSpPr>
        <p:spPr>
          <a:xfrm>
            <a:off x="5002213" y="5046663"/>
            <a:ext cx="938212" cy="357187"/>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transaction</a:t>
            </a:r>
            <a:endParaRPr/>
          </a:p>
        </p:txBody>
      </p:sp>
      <p:sp>
        <p:nvSpPr>
          <p:cNvPr id="830" name="Google Shape;830;p61"/>
          <p:cNvSpPr/>
          <p:nvPr/>
        </p:nvSpPr>
        <p:spPr>
          <a:xfrm>
            <a:off x="4948238" y="5003800"/>
            <a:ext cx="1031875" cy="4318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31" name="Google Shape;831;p61"/>
          <p:cNvSpPr/>
          <p:nvPr/>
        </p:nvSpPr>
        <p:spPr>
          <a:xfrm>
            <a:off x="3403600" y="4887913"/>
            <a:ext cx="1033463" cy="658812"/>
          </a:xfrm>
          <a:prstGeom prst="diamond">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832" name="Google Shape;832;p61"/>
          <p:cNvCxnSpPr/>
          <p:nvPr/>
        </p:nvCxnSpPr>
        <p:spPr>
          <a:xfrm>
            <a:off x="4424363" y="5218113"/>
            <a:ext cx="569912" cy="0"/>
          </a:xfrm>
          <a:prstGeom prst="straightConnector1">
            <a:avLst/>
          </a:prstGeom>
          <a:noFill/>
          <a:ln cap="flat" cmpd="thinThick" w="19050">
            <a:solidFill>
              <a:schemeClr val="dk1"/>
            </a:solidFill>
            <a:prstDash val="solid"/>
            <a:round/>
            <a:headEnd len="sm" w="sm" type="none"/>
            <a:tailEnd len="sm" w="sm" type="none"/>
          </a:ln>
        </p:spPr>
      </p:cxnSp>
      <p:sp>
        <p:nvSpPr>
          <p:cNvPr id="833" name="Google Shape;833;p61"/>
          <p:cNvSpPr/>
          <p:nvPr/>
        </p:nvSpPr>
        <p:spPr>
          <a:xfrm>
            <a:off x="6205538" y="4465638"/>
            <a:ext cx="958850" cy="412750"/>
          </a:xfrm>
          <a:prstGeom prst="ellipse">
            <a:avLst/>
          </a:prstGeom>
          <a:noFill/>
          <a:ln cap="flat" cmpd="sng" w="19050">
            <a:solidFill>
              <a:schemeClr val="dk1"/>
            </a:solidFill>
            <a:prstDash val="solid"/>
            <a:round/>
            <a:headEnd len="sm" w="sm" type="none"/>
            <a:tailEnd len="sm" w="sm" type="none"/>
          </a:ln>
        </p:spPr>
        <p:txBody>
          <a:bodyPr anchorCtr="0" anchor="t" bIns="46025" lIns="92075" spcFirstLastPara="1" rIns="92075" wrap="square" tIns="46025">
            <a:sp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amount</a:t>
            </a:r>
            <a:endParaRPr/>
          </a:p>
        </p:txBody>
      </p:sp>
      <p:cxnSp>
        <p:nvCxnSpPr>
          <p:cNvPr id="834" name="Google Shape;834;p61"/>
          <p:cNvCxnSpPr/>
          <p:nvPr/>
        </p:nvCxnSpPr>
        <p:spPr>
          <a:xfrm flipH="1">
            <a:off x="5970588" y="4900613"/>
            <a:ext cx="496887" cy="312737"/>
          </a:xfrm>
          <a:prstGeom prst="straightConnector1">
            <a:avLst/>
          </a:prstGeom>
          <a:noFill/>
          <a:ln cap="flat" cmpd="sng" w="19050">
            <a:solidFill>
              <a:schemeClr val="dk1"/>
            </a:solidFill>
            <a:prstDash val="solid"/>
            <a:round/>
            <a:headEnd len="sm" w="sm" type="none"/>
            <a:tailEnd len="sm" w="sm" type="none"/>
          </a:ln>
        </p:spPr>
      </p:cxnSp>
      <p:cxnSp>
        <p:nvCxnSpPr>
          <p:cNvPr id="835" name="Google Shape;835;p61"/>
          <p:cNvCxnSpPr/>
          <p:nvPr/>
        </p:nvCxnSpPr>
        <p:spPr>
          <a:xfrm>
            <a:off x="5141913" y="4483100"/>
            <a:ext cx="506412" cy="0"/>
          </a:xfrm>
          <a:prstGeom prst="straightConnector1">
            <a:avLst/>
          </a:prstGeom>
          <a:noFill/>
          <a:ln cap="flat" cmpd="sng" w="19050">
            <a:solidFill>
              <a:schemeClr val="dk1"/>
            </a:solidFill>
            <a:prstDash val="dot"/>
            <a:miter lim="800000"/>
            <a:headEnd len="med" w="med" type="none"/>
            <a:tailEnd len="med" w="med" type="none"/>
          </a:ln>
        </p:spPr>
      </p:cxn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62"/>
          <p:cNvSpPr txBox="1"/>
          <p:nvPr>
            <p:ph type="ctrTitle"/>
          </p:nvPr>
        </p:nvSpPr>
        <p:spPr>
          <a:xfrm>
            <a:off x="1614488" y="0"/>
            <a:ext cx="7265987" cy="763588"/>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lang="en-US" sz="3200"/>
              <a:t>Weak Entity set</a:t>
            </a:r>
            <a:endParaRPr/>
          </a:p>
        </p:txBody>
      </p:sp>
      <p:pic>
        <p:nvPicPr>
          <p:cNvPr id="841" name="Google Shape;841;p62"/>
          <p:cNvPicPr preferRelativeResize="0"/>
          <p:nvPr/>
        </p:nvPicPr>
        <p:blipFill rotWithShape="1">
          <a:blip r:embed="rId3">
            <a:alphaModFix/>
          </a:blip>
          <a:srcRect b="27628" l="900" r="1081" t="27867"/>
          <a:stretch/>
        </p:blipFill>
        <p:spPr>
          <a:xfrm>
            <a:off x="774648" y="1968480"/>
            <a:ext cx="7558087" cy="2573338"/>
          </a:xfrm>
          <a:prstGeom prst="rect">
            <a:avLst/>
          </a:prstGeom>
          <a:noFill/>
          <a:ln cap="flat" cmpd="tri" w="76200">
            <a:solidFill>
              <a:schemeClr val="dk2"/>
            </a:solidFill>
            <a:prstDash val="solid"/>
            <a:miter lim="800000"/>
            <a:headEnd len="sm" w="sm" type="none"/>
            <a:tailEnd len="sm" w="sm" type="none"/>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63"/>
          <p:cNvSpPr txBox="1"/>
          <p:nvPr>
            <p:ph type="ctrTitle"/>
          </p:nvPr>
        </p:nvSpPr>
        <p:spPr>
          <a:xfrm>
            <a:off x="1371600" y="0"/>
            <a:ext cx="7772400" cy="800100"/>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b="1" lang="en-US"/>
              <a:t>Strong entity set</a:t>
            </a:r>
            <a:endParaRPr/>
          </a:p>
        </p:txBody>
      </p:sp>
      <p:sp>
        <p:nvSpPr>
          <p:cNvPr id="847" name="Google Shape;847;p63"/>
          <p:cNvSpPr txBox="1"/>
          <p:nvPr>
            <p:ph idx="1" type="subTitle"/>
          </p:nvPr>
        </p:nvSpPr>
        <p:spPr>
          <a:xfrm>
            <a:off x="555625" y="1128713"/>
            <a:ext cx="8288338" cy="14239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imes New Roman"/>
              <a:buNone/>
            </a:pPr>
            <a:r>
              <a:rPr lang="en-US">
                <a:latin typeface="Times New Roman"/>
                <a:ea typeface="Times New Roman"/>
                <a:cs typeface="Times New Roman"/>
                <a:sym typeface="Times New Roman"/>
              </a:rPr>
              <a:t>An entity set that has a primary key is termed as strong entity set.</a:t>
            </a:r>
            <a:endParaRPr/>
          </a:p>
        </p:txBody>
      </p:sp>
      <p:pic>
        <p:nvPicPr>
          <p:cNvPr id="848" name="Google Shape;848;p63"/>
          <p:cNvPicPr preferRelativeResize="0"/>
          <p:nvPr/>
        </p:nvPicPr>
        <p:blipFill rotWithShape="1">
          <a:blip r:embed="rId3">
            <a:alphaModFix/>
          </a:blip>
          <a:srcRect b="30733" l="1064" r="1064" t="30733"/>
          <a:stretch/>
        </p:blipFill>
        <p:spPr>
          <a:xfrm>
            <a:off x="555625" y="2698750"/>
            <a:ext cx="7956550" cy="3116263"/>
          </a:xfrm>
          <a:prstGeom prst="rect">
            <a:avLst/>
          </a:prstGeom>
          <a:noFill/>
          <a:ln cap="flat" cmpd="tri" w="76200">
            <a:solidFill>
              <a:schemeClr val="dk2"/>
            </a:solidFill>
            <a:prstDash val="solid"/>
            <a:miter lim="800000"/>
            <a:headEnd len="sm" w="sm" type="none"/>
            <a:tailEnd len="sm" w="sm" type="none"/>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64"/>
          <p:cNvSpPr txBox="1"/>
          <p:nvPr>
            <p:ph idx="12" type="sldNum"/>
          </p:nvPr>
        </p:nvSpPr>
        <p:spPr>
          <a:xfrm>
            <a:off x="6781800" y="6324600"/>
            <a:ext cx="19050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Times New Roman"/>
                <a:ea typeface="Times New Roman"/>
                <a:cs typeface="Times New Roman"/>
                <a:sym typeface="Times New Roman"/>
              </a:rPr>
              <a:t>‹#›</a:t>
            </a:fld>
            <a:endParaRPr sz="2400">
              <a:solidFill>
                <a:schemeClr val="dk1"/>
              </a:solidFill>
              <a:latin typeface="Times New Roman"/>
              <a:ea typeface="Times New Roman"/>
              <a:cs typeface="Times New Roman"/>
              <a:sym typeface="Times New Roman"/>
            </a:endParaRPr>
          </a:p>
        </p:txBody>
      </p:sp>
      <p:sp>
        <p:nvSpPr>
          <p:cNvPr id="854" name="Google Shape;854;p64"/>
          <p:cNvSpPr txBox="1"/>
          <p:nvPr>
            <p:ph type="title"/>
          </p:nvPr>
        </p:nvSpPr>
        <p:spPr>
          <a:xfrm>
            <a:off x="993726" y="0"/>
            <a:ext cx="7531100" cy="8128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b="1" lang="en-US" sz="3200">
                <a:solidFill>
                  <a:srgbClr val="FFFF00"/>
                </a:solidFill>
                <a:latin typeface="Times New Roman"/>
                <a:ea typeface="Times New Roman"/>
                <a:cs typeface="Times New Roman"/>
                <a:sym typeface="Times New Roman"/>
              </a:rPr>
              <a:t>Subclass/Superclass Relationships</a:t>
            </a:r>
            <a:endParaRPr/>
          </a:p>
        </p:txBody>
      </p:sp>
      <p:sp>
        <p:nvSpPr>
          <p:cNvPr id="855" name="Google Shape;855;p64"/>
          <p:cNvSpPr txBox="1"/>
          <p:nvPr>
            <p:ph idx="1" type="body"/>
          </p:nvPr>
        </p:nvSpPr>
        <p:spPr>
          <a:xfrm>
            <a:off x="457200" y="1219200"/>
            <a:ext cx="8021638" cy="4702175"/>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Reason: An ES may have members with special properties not associated with all ES members.</a:t>
            </a:r>
            <a:endParaRPr/>
          </a:p>
          <a:p>
            <a:pPr indent="-342900" lvl="0" marL="342900" rtl="0" algn="l">
              <a:lnSpc>
                <a:spcPct val="9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Example: Different accounts have different attributes. </a:t>
            </a:r>
            <a:endParaRPr/>
          </a:p>
          <a:p>
            <a:pPr indent="-285750" lvl="1" marL="742950" rtl="0" algn="l">
              <a:lnSpc>
                <a:spcPct val="90000"/>
              </a:lnSpc>
              <a:spcBef>
                <a:spcPts val="360"/>
              </a:spcBef>
              <a:spcAft>
                <a:spcPts val="0"/>
              </a:spcAft>
              <a:buSzPts val="1800"/>
              <a:buChar char="▪"/>
            </a:pPr>
            <a:r>
              <a:rPr lang="en-US" sz="1800">
                <a:latin typeface="Times New Roman"/>
                <a:ea typeface="Times New Roman"/>
                <a:cs typeface="Times New Roman"/>
                <a:sym typeface="Times New Roman"/>
              </a:rPr>
              <a:t>Checking Account: </a:t>
            </a:r>
            <a:r>
              <a:rPr i="1" lang="en-US" sz="1800">
                <a:latin typeface="Times New Roman"/>
                <a:ea typeface="Times New Roman"/>
                <a:cs typeface="Times New Roman"/>
                <a:sym typeface="Times New Roman"/>
              </a:rPr>
              <a:t>overdraft amount</a:t>
            </a:r>
            <a:r>
              <a:rPr lang="en-US" sz="1800">
                <a:latin typeface="Times New Roman"/>
                <a:ea typeface="Times New Roman"/>
                <a:cs typeface="Times New Roman"/>
                <a:sym typeface="Times New Roman"/>
              </a:rPr>
              <a:t>, </a:t>
            </a:r>
            <a:endParaRPr/>
          </a:p>
          <a:p>
            <a:pPr indent="-285750" lvl="1" marL="742950" rtl="0" algn="l">
              <a:lnSpc>
                <a:spcPct val="90000"/>
              </a:lnSpc>
              <a:spcBef>
                <a:spcPts val="360"/>
              </a:spcBef>
              <a:spcAft>
                <a:spcPts val="0"/>
              </a:spcAft>
              <a:buSzPts val="1800"/>
              <a:buChar char="▪"/>
            </a:pPr>
            <a:r>
              <a:rPr lang="en-US" sz="1800">
                <a:latin typeface="Times New Roman"/>
                <a:ea typeface="Times New Roman"/>
                <a:cs typeface="Times New Roman"/>
                <a:sym typeface="Times New Roman"/>
              </a:rPr>
              <a:t>Savings account: </a:t>
            </a:r>
            <a:r>
              <a:rPr i="1" lang="en-US" sz="1800">
                <a:latin typeface="Times New Roman"/>
                <a:ea typeface="Times New Roman"/>
                <a:cs typeface="Times New Roman"/>
                <a:sym typeface="Times New Roman"/>
              </a:rPr>
              <a:t>interest-rate</a:t>
            </a:r>
            <a:r>
              <a:rPr lang="en-US" sz="1800">
                <a:latin typeface="Times New Roman"/>
                <a:ea typeface="Times New Roman"/>
                <a:cs typeface="Times New Roman"/>
                <a:sym typeface="Times New Roman"/>
              </a:rPr>
              <a:t>.</a:t>
            </a:r>
            <a:endParaRPr/>
          </a:p>
          <a:p>
            <a:pPr indent="-342900" lvl="0" marL="342900" rtl="0" algn="l">
              <a:lnSpc>
                <a:spcPct val="9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Possible representations in ER:</a:t>
            </a:r>
            <a:endParaRPr/>
          </a:p>
          <a:p>
            <a:pPr indent="-285750" lvl="1" marL="742950" rtl="0" algn="l">
              <a:lnSpc>
                <a:spcPct val="90000"/>
              </a:lnSpc>
              <a:spcBef>
                <a:spcPts val="400"/>
              </a:spcBef>
              <a:spcAft>
                <a:spcPts val="0"/>
              </a:spcAft>
              <a:buSzPts val="1800"/>
              <a:buChar char="▪"/>
            </a:pPr>
            <a:r>
              <a:rPr lang="en-US" sz="1800">
                <a:latin typeface="Times New Roman"/>
                <a:ea typeface="Times New Roman"/>
                <a:cs typeface="Times New Roman"/>
                <a:sym typeface="Times New Roman"/>
              </a:rPr>
              <a:t>Add an attribute “accountType”:</a:t>
            </a:r>
            <a:r>
              <a:rPr lang="en-US" sz="2000">
                <a:latin typeface="Times New Roman"/>
                <a:ea typeface="Times New Roman"/>
                <a:cs typeface="Times New Roman"/>
                <a:sym typeface="Times New Roman"/>
              </a:rPr>
              <a:t> a </a:t>
            </a:r>
            <a:r>
              <a:rPr lang="en-US" sz="1800">
                <a:latin typeface="Times New Roman"/>
                <a:ea typeface="Times New Roman"/>
                <a:cs typeface="Times New Roman"/>
                <a:sym typeface="Times New Roman"/>
              </a:rPr>
              <a:t>checking account has a value for the “overdraft” attribute. A savings account has a value for the “rate” attribute.</a:t>
            </a:r>
            <a:endParaRPr/>
          </a:p>
          <a:p>
            <a:pPr indent="-228600" lvl="2" marL="1143000" rtl="0" algn="l">
              <a:lnSpc>
                <a:spcPct val="90000"/>
              </a:lnSpc>
              <a:spcBef>
                <a:spcPts val="360"/>
              </a:spcBef>
              <a:spcAft>
                <a:spcPts val="0"/>
              </a:spcAft>
              <a:buSzPts val="1800"/>
              <a:buChar char="✔"/>
            </a:pPr>
            <a:r>
              <a:rPr lang="en-US" sz="1800">
                <a:latin typeface="Times New Roman"/>
                <a:ea typeface="Times New Roman"/>
                <a:cs typeface="Times New Roman"/>
                <a:sym typeface="Times New Roman"/>
              </a:rPr>
              <a:t>Problem: inconsistency; useless attributes; different accounts participate in different relationships.</a:t>
            </a:r>
            <a:endParaRPr/>
          </a:p>
          <a:p>
            <a:pPr indent="-285750" lvl="1" marL="742950" rtl="0" algn="l">
              <a:lnSpc>
                <a:spcPct val="90000"/>
              </a:lnSpc>
              <a:spcBef>
                <a:spcPts val="400"/>
              </a:spcBef>
              <a:spcAft>
                <a:spcPts val="0"/>
              </a:spcAft>
              <a:buSzPts val="2000"/>
              <a:buChar char="▪"/>
            </a:pPr>
            <a:r>
              <a:rPr lang="en-US" sz="2000">
                <a:latin typeface="Times New Roman"/>
                <a:ea typeface="Times New Roman"/>
                <a:cs typeface="Times New Roman"/>
                <a:sym typeface="Times New Roman"/>
              </a:rPr>
              <a:t>Add two columns : IsCheckingAccount and IsSavingAcc:</a:t>
            </a:r>
            <a:endParaRPr/>
          </a:p>
          <a:p>
            <a:pPr indent="-228600" lvl="2" marL="1143000" rtl="0" algn="l">
              <a:lnSpc>
                <a:spcPct val="90000"/>
              </a:lnSpc>
              <a:spcBef>
                <a:spcPts val="360"/>
              </a:spcBef>
              <a:spcAft>
                <a:spcPts val="0"/>
              </a:spcAft>
              <a:buSzPts val="1800"/>
              <a:buChar char="✔"/>
            </a:pPr>
            <a:r>
              <a:rPr lang="en-US" sz="1800">
                <a:latin typeface="Times New Roman"/>
                <a:ea typeface="Times New Roman"/>
                <a:cs typeface="Times New Roman"/>
                <a:sym typeface="Times New Roman"/>
              </a:rPr>
              <a:t>The value for overdraft will be stored in IsCheckingAcc column.</a:t>
            </a:r>
            <a:endParaRPr/>
          </a:p>
          <a:p>
            <a:pPr indent="-228600" lvl="2" marL="1143000" rtl="0" algn="l">
              <a:lnSpc>
                <a:spcPct val="90000"/>
              </a:lnSpc>
              <a:spcBef>
                <a:spcPts val="360"/>
              </a:spcBef>
              <a:spcAft>
                <a:spcPts val="0"/>
              </a:spcAft>
              <a:buSzPts val="1800"/>
              <a:buChar char="✔"/>
            </a:pPr>
            <a:r>
              <a:rPr lang="en-US" sz="1800">
                <a:latin typeface="Times New Roman"/>
                <a:ea typeface="Times New Roman"/>
                <a:cs typeface="Times New Roman"/>
                <a:sym typeface="Times New Roman"/>
              </a:rPr>
              <a:t>And the interest_rate will be stored in IsSavingAcc column.</a:t>
            </a:r>
            <a:endParaRPr/>
          </a:p>
          <a:p>
            <a:pPr indent="-228600" lvl="2" marL="1143000" rtl="0" algn="l">
              <a:lnSpc>
                <a:spcPct val="90000"/>
              </a:lnSpc>
              <a:spcBef>
                <a:spcPts val="360"/>
              </a:spcBef>
              <a:spcAft>
                <a:spcPts val="0"/>
              </a:spcAft>
              <a:buSzPts val="1800"/>
              <a:buChar char="✔"/>
            </a:pPr>
            <a:r>
              <a:rPr lang="en-US" sz="1800">
                <a:latin typeface="Times New Roman"/>
                <a:ea typeface="Times New Roman"/>
                <a:cs typeface="Times New Roman"/>
                <a:sym typeface="Times New Roman"/>
              </a:rPr>
              <a:t>Problems : there will be many NULL values.</a:t>
            </a:r>
            <a:endParaRPr/>
          </a:p>
          <a:p>
            <a:pPr indent="-228600" lvl="2" marL="1143000" rtl="0" algn="l">
              <a:lnSpc>
                <a:spcPct val="90000"/>
              </a:lnSpc>
              <a:spcBef>
                <a:spcPts val="240"/>
              </a:spcBef>
              <a:spcAft>
                <a:spcPts val="0"/>
              </a:spcAft>
              <a:buSzPts val="1200"/>
              <a:buNone/>
            </a:pPr>
            <a:r>
              <a:t/>
            </a:r>
            <a:endParaRPr sz="1200">
              <a:latin typeface="Times New Roman"/>
              <a:ea typeface="Times New Roman"/>
              <a:cs typeface="Times New Roman"/>
              <a:sym typeface="Times New Roman"/>
            </a:endParaRPr>
          </a:p>
          <a:p>
            <a:pPr indent="-228600" lvl="2" marL="1143000" rtl="0" algn="l">
              <a:lnSpc>
                <a:spcPct val="90000"/>
              </a:lnSpc>
              <a:spcBef>
                <a:spcPts val="240"/>
              </a:spcBef>
              <a:spcAft>
                <a:spcPts val="0"/>
              </a:spcAft>
              <a:buSzPts val="1200"/>
              <a:buNone/>
            </a:pPr>
            <a:r>
              <a:t/>
            </a:r>
            <a:endParaRPr sz="1200">
              <a:latin typeface="Times New Roman"/>
              <a:ea typeface="Times New Roman"/>
              <a:cs typeface="Times New Roman"/>
              <a:sym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65"/>
          <p:cNvSpPr/>
          <p:nvPr/>
        </p:nvSpPr>
        <p:spPr>
          <a:xfrm>
            <a:off x="4014788" y="1822450"/>
            <a:ext cx="822325" cy="285750"/>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accounts</a:t>
            </a:r>
            <a:endParaRPr/>
          </a:p>
        </p:txBody>
      </p:sp>
      <p:sp>
        <p:nvSpPr>
          <p:cNvPr id="862" name="Google Shape;862;p65"/>
          <p:cNvSpPr/>
          <p:nvPr/>
        </p:nvSpPr>
        <p:spPr>
          <a:xfrm>
            <a:off x="4052888" y="2371725"/>
            <a:ext cx="754062" cy="292100"/>
          </a:xfrm>
          <a:prstGeom prst="triangle">
            <a:avLst>
              <a:gd fmla="val 50000" name="adj"/>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ISA</a:t>
            </a:r>
            <a:endParaRPr/>
          </a:p>
        </p:txBody>
      </p:sp>
      <p:sp>
        <p:nvSpPr>
          <p:cNvPr id="863" name="Google Shape;863;p65"/>
          <p:cNvSpPr/>
          <p:nvPr/>
        </p:nvSpPr>
        <p:spPr>
          <a:xfrm>
            <a:off x="3022600" y="2828925"/>
            <a:ext cx="858838" cy="244475"/>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savings</a:t>
            </a:r>
            <a:endParaRPr/>
          </a:p>
        </p:txBody>
      </p:sp>
      <p:sp>
        <p:nvSpPr>
          <p:cNvPr id="864" name="Google Shape;864;p65"/>
          <p:cNvSpPr/>
          <p:nvPr/>
        </p:nvSpPr>
        <p:spPr>
          <a:xfrm>
            <a:off x="4987925" y="2873375"/>
            <a:ext cx="871538" cy="255588"/>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checkings</a:t>
            </a:r>
            <a:endParaRPr/>
          </a:p>
        </p:txBody>
      </p:sp>
      <p:cxnSp>
        <p:nvCxnSpPr>
          <p:cNvPr id="865" name="Google Shape;865;p65"/>
          <p:cNvCxnSpPr/>
          <p:nvPr/>
        </p:nvCxnSpPr>
        <p:spPr>
          <a:xfrm>
            <a:off x="4443413" y="2132013"/>
            <a:ext cx="4762" cy="252412"/>
          </a:xfrm>
          <a:prstGeom prst="straightConnector1">
            <a:avLst/>
          </a:prstGeom>
          <a:noFill/>
          <a:ln cap="flat" cmpd="sng" w="19050">
            <a:solidFill>
              <a:schemeClr val="dk1"/>
            </a:solidFill>
            <a:prstDash val="solid"/>
            <a:round/>
            <a:headEnd len="sm" w="sm" type="none"/>
            <a:tailEnd len="med" w="med" type="none"/>
          </a:ln>
        </p:spPr>
      </p:cxnSp>
      <p:cxnSp>
        <p:nvCxnSpPr>
          <p:cNvPr id="866" name="Google Shape;866;p65"/>
          <p:cNvCxnSpPr/>
          <p:nvPr/>
        </p:nvCxnSpPr>
        <p:spPr>
          <a:xfrm flipH="1">
            <a:off x="3481388" y="2640013"/>
            <a:ext cx="582612" cy="184150"/>
          </a:xfrm>
          <a:prstGeom prst="straightConnector1">
            <a:avLst/>
          </a:prstGeom>
          <a:noFill/>
          <a:ln cap="flat" cmpd="sng" w="19050">
            <a:solidFill>
              <a:schemeClr val="dk1"/>
            </a:solidFill>
            <a:prstDash val="solid"/>
            <a:round/>
            <a:headEnd len="sm" w="sm" type="none"/>
            <a:tailEnd len="med" w="med" type="none"/>
          </a:ln>
        </p:spPr>
      </p:cxnSp>
      <p:cxnSp>
        <p:nvCxnSpPr>
          <p:cNvPr id="867" name="Google Shape;867;p65"/>
          <p:cNvCxnSpPr/>
          <p:nvPr/>
        </p:nvCxnSpPr>
        <p:spPr>
          <a:xfrm>
            <a:off x="4781550" y="2651125"/>
            <a:ext cx="595313" cy="220663"/>
          </a:xfrm>
          <a:prstGeom prst="straightConnector1">
            <a:avLst/>
          </a:prstGeom>
          <a:noFill/>
          <a:ln cap="flat" cmpd="sng" w="19050">
            <a:solidFill>
              <a:schemeClr val="dk1"/>
            </a:solidFill>
            <a:prstDash val="solid"/>
            <a:round/>
            <a:headEnd len="sm" w="sm" type="none"/>
            <a:tailEnd len="med" w="med" type="none"/>
          </a:ln>
        </p:spPr>
      </p:cxnSp>
      <p:sp>
        <p:nvSpPr>
          <p:cNvPr id="868" name="Google Shape;868;p65"/>
          <p:cNvSpPr/>
          <p:nvPr/>
        </p:nvSpPr>
        <p:spPr>
          <a:xfrm>
            <a:off x="5254625" y="1431925"/>
            <a:ext cx="1223963" cy="438150"/>
          </a:xfrm>
          <a:prstGeom prst="ellipse">
            <a:avLst/>
          </a:prstGeom>
          <a:noFill/>
          <a:ln>
            <a:noFill/>
          </a:ln>
        </p:spPr>
        <p:txBody>
          <a:bodyPr anchorCtr="0" anchor="t" bIns="46025" lIns="92075" spcFirstLastPara="1" rIns="92075" wrap="square" tIns="46025">
            <a:spAutoFit/>
          </a:bodyPr>
          <a:lstStyle/>
          <a:p>
            <a:pPr indent="0" lvl="0" marL="0" marR="0" rtl="0" algn="ctr">
              <a:spcBef>
                <a:spcPts val="0"/>
              </a:spcBef>
              <a:spcAft>
                <a:spcPts val="0"/>
              </a:spcAft>
              <a:buNone/>
            </a:pPr>
            <a:r>
              <a:rPr b="0" lang="en-US" sz="1600" u="sng">
                <a:solidFill>
                  <a:schemeClr val="dk1"/>
                </a:solidFill>
                <a:latin typeface="Times New Roman"/>
                <a:ea typeface="Times New Roman"/>
                <a:cs typeface="Times New Roman"/>
                <a:sym typeface="Times New Roman"/>
              </a:rPr>
              <a:t>account#</a:t>
            </a:r>
            <a:endParaRPr/>
          </a:p>
        </p:txBody>
      </p:sp>
      <p:sp>
        <p:nvSpPr>
          <p:cNvPr id="869" name="Google Shape;869;p65"/>
          <p:cNvSpPr/>
          <p:nvPr/>
        </p:nvSpPr>
        <p:spPr>
          <a:xfrm>
            <a:off x="5708650" y="2043113"/>
            <a:ext cx="806450" cy="336550"/>
          </a:xfrm>
          <a:prstGeom prst="rect">
            <a:avLst/>
          </a:prstGeom>
          <a:noFill/>
          <a:ln>
            <a:noFill/>
          </a:ln>
        </p:spPr>
        <p:txBody>
          <a:bodyPr anchorCtr="0" anchor="t" bIns="46025" lIns="92075" spcFirstLastPara="1" rIns="92075" wrap="square" tIns="46025">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balance</a:t>
            </a:r>
            <a:endParaRPr/>
          </a:p>
        </p:txBody>
      </p:sp>
      <p:cxnSp>
        <p:nvCxnSpPr>
          <p:cNvPr id="870" name="Google Shape;870;p65"/>
          <p:cNvCxnSpPr/>
          <p:nvPr/>
        </p:nvCxnSpPr>
        <p:spPr>
          <a:xfrm flipH="1" rot="10800000">
            <a:off x="4741863" y="1677988"/>
            <a:ext cx="636587" cy="127000"/>
          </a:xfrm>
          <a:prstGeom prst="straightConnector1">
            <a:avLst/>
          </a:prstGeom>
          <a:noFill/>
          <a:ln cap="flat" cmpd="sng" w="19050">
            <a:solidFill>
              <a:schemeClr val="dk1"/>
            </a:solidFill>
            <a:prstDash val="solid"/>
            <a:round/>
            <a:headEnd len="sm" w="sm" type="none"/>
            <a:tailEnd len="sm" w="sm" type="none"/>
          </a:ln>
        </p:spPr>
      </p:cxnSp>
      <p:cxnSp>
        <p:nvCxnSpPr>
          <p:cNvPr id="871" name="Google Shape;871;p65"/>
          <p:cNvCxnSpPr/>
          <p:nvPr/>
        </p:nvCxnSpPr>
        <p:spPr>
          <a:xfrm>
            <a:off x="4872038" y="2011363"/>
            <a:ext cx="711200" cy="163512"/>
          </a:xfrm>
          <a:prstGeom prst="straightConnector1">
            <a:avLst/>
          </a:prstGeom>
          <a:noFill/>
          <a:ln cap="flat" cmpd="sng" w="19050">
            <a:solidFill>
              <a:schemeClr val="dk1"/>
            </a:solidFill>
            <a:prstDash val="solid"/>
            <a:round/>
            <a:headEnd len="sm" w="sm" type="none"/>
            <a:tailEnd len="sm" w="sm" type="none"/>
          </a:ln>
        </p:spPr>
      </p:cxnSp>
      <p:sp>
        <p:nvSpPr>
          <p:cNvPr id="872" name="Google Shape;872;p65"/>
          <p:cNvSpPr/>
          <p:nvPr/>
        </p:nvSpPr>
        <p:spPr>
          <a:xfrm>
            <a:off x="1719263" y="2944813"/>
            <a:ext cx="490537" cy="336550"/>
          </a:xfrm>
          <a:prstGeom prst="rect">
            <a:avLst/>
          </a:prstGeom>
          <a:noFill/>
          <a:ln>
            <a:noFill/>
          </a:ln>
        </p:spPr>
        <p:txBody>
          <a:bodyPr anchorCtr="0" anchor="t" bIns="46025" lIns="92075" spcFirstLastPara="1" rIns="92075" wrap="square" tIns="46025">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rate</a:t>
            </a:r>
            <a:endParaRPr/>
          </a:p>
        </p:txBody>
      </p:sp>
      <p:sp>
        <p:nvSpPr>
          <p:cNvPr id="873" name="Google Shape;873;p65"/>
          <p:cNvSpPr/>
          <p:nvPr/>
        </p:nvSpPr>
        <p:spPr>
          <a:xfrm>
            <a:off x="6381750" y="2930525"/>
            <a:ext cx="931863" cy="336550"/>
          </a:xfrm>
          <a:prstGeom prst="rect">
            <a:avLst/>
          </a:prstGeom>
          <a:noFill/>
          <a:ln>
            <a:noFill/>
          </a:ln>
        </p:spPr>
        <p:txBody>
          <a:bodyPr anchorCtr="0" anchor="t" bIns="46025" lIns="92075" spcFirstLastPara="1" rIns="92075" wrap="square" tIns="46025">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overdraft</a:t>
            </a:r>
            <a:endParaRPr/>
          </a:p>
        </p:txBody>
      </p:sp>
      <p:cxnSp>
        <p:nvCxnSpPr>
          <p:cNvPr id="874" name="Google Shape;874;p65"/>
          <p:cNvCxnSpPr/>
          <p:nvPr/>
        </p:nvCxnSpPr>
        <p:spPr>
          <a:xfrm flipH="1">
            <a:off x="2295525" y="2957513"/>
            <a:ext cx="688975" cy="104775"/>
          </a:xfrm>
          <a:prstGeom prst="straightConnector1">
            <a:avLst/>
          </a:prstGeom>
          <a:noFill/>
          <a:ln cap="flat" cmpd="sng" w="19050">
            <a:solidFill>
              <a:schemeClr val="dk1"/>
            </a:solidFill>
            <a:prstDash val="solid"/>
            <a:round/>
            <a:headEnd len="sm" w="sm" type="none"/>
            <a:tailEnd len="sm" w="sm" type="none"/>
          </a:ln>
        </p:spPr>
      </p:cxnSp>
      <p:cxnSp>
        <p:nvCxnSpPr>
          <p:cNvPr id="875" name="Google Shape;875;p65"/>
          <p:cNvCxnSpPr/>
          <p:nvPr/>
        </p:nvCxnSpPr>
        <p:spPr>
          <a:xfrm>
            <a:off x="5835650" y="2987675"/>
            <a:ext cx="504825" cy="119063"/>
          </a:xfrm>
          <a:prstGeom prst="straightConnector1">
            <a:avLst/>
          </a:prstGeom>
          <a:noFill/>
          <a:ln cap="flat" cmpd="sng" w="19050">
            <a:solidFill>
              <a:schemeClr val="dk1"/>
            </a:solidFill>
            <a:prstDash val="solid"/>
            <a:round/>
            <a:headEnd len="sm" w="sm" type="none"/>
            <a:tailEnd len="sm" w="sm" type="none"/>
          </a:ln>
        </p:spPr>
      </p:cxnSp>
      <p:sp>
        <p:nvSpPr>
          <p:cNvPr id="876" name="Google Shape;876;p65"/>
          <p:cNvSpPr/>
          <p:nvPr/>
        </p:nvSpPr>
        <p:spPr>
          <a:xfrm>
            <a:off x="5387975" y="1538288"/>
            <a:ext cx="990600" cy="268287"/>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77" name="Google Shape;877;p65"/>
          <p:cNvSpPr/>
          <p:nvPr/>
        </p:nvSpPr>
        <p:spPr>
          <a:xfrm>
            <a:off x="5638800" y="2057400"/>
            <a:ext cx="990600" cy="2667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78" name="Google Shape;878;p65"/>
          <p:cNvSpPr/>
          <p:nvPr/>
        </p:nvSpPr>
        <p:spPr>
          <a:xfrm>
            <a:off x="1547813" y="2992438"/>
            <a:ext cx="808037" cy="268287"/>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79" name="Google Shape;879;p65"/>
          <p:cNvSpPr/>
          <p:nvPr/>
        </p:nvSpPr>
        <p:spPr>
          <a:xfrm>
            <a:off x="6332538" y="2924175"/>
            <a:ext cx="960437" cy="33655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descr="Rectangle: Click to edit Master text styles&#10;Second level&#10;Third level&#10;Fourth level&#10;Fifth level" id="880" name="Google Shape;880;p65"/>
          <p:cNvSpPr txBox="1"/>
          <p:nvPr>
            <p:ph idx="1" type="body"/>
          </p:nvPr>
        </p:nvSpPr>
        <p:spPr>
          <a:xfrm>
            <a:off x="627063" y="3336925"/>
            <a:ext cx="7818437" cy="314007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The problems stated previously can be solved by using subclass/superclass relationships.</a:t>
            </a:r>
            <a:endParaRPr/>
          </a:p>
          <a:p>
            <a:pPr indent="-342900" lvl="0" marL="342900" rtl="0" algn="l">
              <a:lnSpc>
                <a:spcPct val="90000"/>
              </a:lnSpc>
              <a:spcBef>
                <a:spcPts val="90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a:t>
            </a:r>
            <a:r>
              <a:rPr lang="en-US" sz="1800">
                <a:solidFill>
                  <a:schemeClr val="folHlink"/>
                </a:solidFill>
                <a:latin typeface="Times New Roman"/>
                <a:ea typeface="Times New Roman"/>
                <a:cs typeface="Times New Roman"/>
                <a:sym typeface="Times New Roman"/>
              </a:rPr>
              <a:t>Savings</a:t>
            </a:r>
            <a:r>
              <a:rPr lang="en-US" sz="1800">
                <a:latin typeface="Times New Roman"/>
                <a:ea typeface="Times New Roman"/>
                <a:cs typeface="Times New Roman"/>
                <a:sym typeface="Times New Roman"/>
              </a:rPr>
              <a:t>” and “</a:t>
            </a:r>
            <a:r>
              <a:rPr lang="en-US" sz="1800">
                <a:solidFill>
                  <a:schemeClr val="folHlink"/>
                </a:solidFill>
                <a:latin typeface="Times New Roman"/>
                <a:ea typeface="Times New Roman"/>
                <a:cs typeface="Times New Roman"/>
                <a:sym typeface="Times New Roman"/>
              </a:rPr>
              <a:t>checkings</a:t>
            </a:r>
            <a:r>
              <a:rPr lang="en-US" sz="1800">
                <a:latin typeface="Times New Roman"/>
                <a:ea typeface="Times New Roman"/>
                <a:cs typeface="Times New Roman"/>
                <a:sym typeface="Times New Roman"/>
              </a:rPr>
              <a:t>” are subclasses of the “account” ES.</a:t>
            </a:r>
            <a:endParaRPr/>
          </a:p>
          <a:p>
            <a:pPr indent="-342900" lvl="0" marL="342900" rtl="0" algn="l">
              <a:lnSpc>
                <a:spcPct val="90000"/>
              </a:lnSpc>
              <a:spcBef>
                <a:spcPts val="90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a:t>
            </a:r>
            <a:r>
              <a:rPr lang="en-US" sz="1800">
                <a:solidFill>
                  <a:schemeClr val="folHlink"/>
                </a:solidFill>
                <a:latin typeface="Times New Roman"/>
                <a:ea typeface="Times New Roman"/>
                <a:cs typeface="Times New Roman"/>
                <a:sym typeface="Times New Roman"/>
              </a:rPr>
              <a:t>Accounts</a:t>
            </a:r>
            <a:r>
              <a:rPr lang="en-US" sz="1800">
                <a:latin typeface="Times New Roman"/>
                <a:ea typeface="Times New Roman"/>
                <a:cs typeface="Times New Roman"/>
                <a:sym typeface="Times New Roman"/>
              </a:rPr>
              <a:t>” is a superclass of savings and checkings ES’s.</a:t>
            </a:r>
            <a:endParaRPr/>
          </a:p>
          <a:p>
            <a:pPr indent="-342900" lvl="0" marL="342900" rtl="0" algn="l">
              <a:lnSpc>
                <a:spcPct val="90000"/>
              </a:lnSpc>
              <a:spcBef>
                <a:spcPts val="90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An entity in a subclass must belong to the superclass as well.</a:t>
            </a:r>
            <a:endParaRPr/>
          </a:p>
          <a:p>
            <a:pPr indent="-285750" lvl="1" marL="742950" rtl="0" algn="l">
              <a:lnSpc>
                <a:spcPct val="90000"/>
              </a:lnSpc>
              <a:spcBef>
                <a:spcPts val="800"/>
              </a:spcBef>
              <a:spcAft>
                <a:spcPts val="0"/>
              </a:spcAft>
              <a:buSzPts val="1600"/>
              <a:buChar char="▪"/>
            </a:pPr>
            <a:r>
              <a:rPr lang="en-US" sz="1600">
                <a:latin typeface="Times New Roman"/>
                <a:ea typeface="Times New Roman"/>
                <a:cs typeface="Times New Roman"/>
                <a:sym typeface="Times New Roman"/>
              </a:rPr>
              <a:t>Every savings/checking account is also an account. </a:t>
            </a:r>
            <a:endParaRPr/>
          </a:p>
          <a:p>
            <a:pPr indent="-342900" lvl="0" marL="342900" rtl="0" algn="l">
              <a:lnSpc>
                <a:spcPct val="90000"/>
              </a:lnSpc>
              <a:spcBef>
                <a:spcPts val="90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Attribute Inheritance: </a:t>
            </a:r>
            <a:endParaRPr/>
          </a:p>
          <a:p>
            <a:pPr indent="-285750" lvl="1" marL="742950" rtl="0" algn="l">
              <a:lnSpc>
                <a:spcPct val="90000"/>
              </a:lnSpc>
              <a:spcBef>
                <a:spcPts val="800"/>
              </a:spcBef>
              <a:spcAft>
                <a:spcPts val="0"/>
              </a:spcAft>
              <a:buSzPts val="1600"/>
              <a:buChar char="▪"/>
            </a:pPr>
            <a:r>
              <a:rPr lang="en-US" sz="1600">
                <a:latin typeface="Times New Roman"/>
                <a:ea typeface="Times New Roman"/>
                <a:cs typeface="Times New Roman"/>
                <a:sym typeface="Times New Roman"/>
              </a:rPr>
              <a:t>Subclasses inherit </a:t>
            </a:r>
            <a:r>
              <a:rPr lang="en-US" sz="1600">
                <a:solidFill>
                  <a:schemeClr val="folHlink"/>
                </a:solidFill>
                <a:latin typeface="Times New Roman"/>
                <a:ea typeface="Times New Roman"/>
                <a:cs typeface="Times New Roman"/>
                <a:sym typeface="Times New Roman"/>
              </a:rPr>
              <a:t>all attributes</a:t>
            </a:r>
            <a:r>
              <a:rPr lang="en-US" sz="1600">
                <a:latin typeface="Times New Roman"/>
                <a:ea typeface="Times New Roman"/>
                <a:cs typeface="Times New Roman"/>
                <a:sym typeface="Times New Roman"/>
              </a:rPr>
              <a:t> of the superclass. </a:t>
            </a:r>
            <a:endParaRPr/>
          </a:p>
          <a:p>
            <a:pPr indent="-285750" lvl="1" marL="742950" rtl="0" algn="l">
              <a:lnSpc>
                <a:spcPct val="90000"/>
              </a:lnSpc>
              <a:spcBef>
                <a:spcPts val="800"/>
              </a:spcBef>
              <a:spcAft>
                <a:spcPts val="0"/>
              </a:spcAft>
              <a:buSzPts val="1600"/>
              <a:buChar char="▪"/>
            </a:pPr>
            <a:r>
              <a:rPr lang="en-US" sz="1600">
                <a:latin typeface="Times New Roman"/>
                <a:ea typeface="Times New Roman"/>
                <a:cs typeface="Times New Roman"/>
                <a:sym typeface="Times New Roman"/>
              </a:rPr>
              <a:t>Key of the subclass  is the same as the key for the superclass.</a:t>
            </a:r>
            <a:endParaRPr sz="1600">
              <a:latin typeface="Times New Roman"/>
              <a:ea typeface="Times New Roman"/>
              <a:cs typeface="Times New Roman"/>
              <a:sym typeface="Times New Roman"/>
            </a:endParaRPr>
          </a:p>
        </p:txBody>
      </p:sp>
      <p:sp>
        <p:nvSpPr>
          <p:cNvPr id="881" name="Google Shape;881;p65"/>
          <p:cNvSpPr txBox="1"/>
          <p:nvPr/>
        </p:nvSpPr>
        <p:spPr>
          <a:xfrm>
            <a:off x="993726" y="0"/>
            <a:ext cx="7531100" cy="8128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FFFF00"/>
              </a:buClr>
              <a:buSzPts val="3200"/>
              <a:buFont typeface="Times New Roman"/>
              <a:buNone/>
            </a:pPr>
            <a:r>
              <a:rPr b="1" i="0" lang="en-US" sz="3200" u="none" cap="none" strike="noStrike">
                <a:solidFill>
                  <a:srgbClr val="FFFF00"/>
                </a:solidFill>
                <a:latin typeface="Times New Roman"/>
                <a:ea typeface="Times New Roman"/>
                <a:cs typeface="Times New Roman"/>
                <a:sym typeface="Times New Roman"/>
              </a:rPr>
              <a:t>Subclass/Superclass Relationships</a:t>
            </a:r>
            <a:endParaRPr b="1" i="0" sz="3200" u="none" cap="none" strike="noStrike">
              <a:solidFill>
                <a:srgbClr val="FFFF00"/>
              </a:solidFill>
              <a:latin typeface="Times New Roman"/>
              <a:ea typeface="Times New Roman"/>
              <a:cs typeface="Times New Roman"/>
              <a:sym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66"/>
          <p:cNvSpPr txBox="1"/>
          <p:nvPr>
            <p:ph idx="1" type="body"/>
          </p:nvPr>
        </p:nvSpPr>
        <p:spPr>
          <a:xfrm>
            <a:off x="636588" y="1524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Superclass and Subclass relationships arise during schema design due to the process of specialization and generalization </a:t>
            </a:r>
            <a:endParaRPr/>
          </a:p>
          <a:p>
            <a:pPr indent="-342900" lvl="0" marL="342900" rtl="0" algn="l">
              <a:spcBef>
                <a:spcPts val="400"/>
              </a:spcBef>
              <a:spcAft>
                <a:spcPts val="0"/>
              </a:spcAft>
              <a:buClr>
                <a:schemeClr val="dk1"/>
              </a:buClr>
              <a:buSzPts val="2000"/>
              <a:buFont typeface="Times New Roman"/>
              <a:buChar char="•"/>
            </a:pPr>
            <a:r>
              <a:rPr b="1" lang="en-US" sz="2000">
                <a:latin typeface="Times New Roman"/>
                <a:ea typeface="Times New Roman"/>
                <a:cs typeface="Times New Roman"/>
                <a:sym typeface="Times New Roman"/>
              </a:rPr>
              <a:t>Specialization</a:t>
            </a:r>
            <a:r>
              <a:rPr lang="en-US" sz="2000">
                <a:latin typeface="Times New Roman"/>
                <a:ea typeface="Times New Roman"/>
                <a:cs typeface="Times New Roman"/>
                <a:sym typeface="Times New Roman"/>
              </a:rPr>
              <a:t>: process of classifying a class of objects into more specialized subclasses</a:t>
            </a:r>
            <a:endParaRPr/>
          </a:p>
          <a:p>
            <a:pPr indent="-285750" lvl="1" marL="742950" rtl="0" algn="l">
              <a:spcBef>
                <a:spcPts val="400"/>
              </a:spcBef>
              <a:spcAft>
                <a:spcPts val="0"/>
              </a:spcAft>
              <a:buSzPts val="2000"/>
              <a:buChar char="▪"/>
            </a:pPr>
            <a:r>
              <a:rPr lang="en-US" sz="2000">
                <a:latin typeface="Times New Roman"/>
                <a:ea typeface="Times New Roman"/>
                <a:cs typeface="Times New Roman"/>
                <a:sym typeface="Times New Roman"/>
              </a:rPr>
              <a:t>E.g., start with an employee ES, then specialize it into different types of employees.</a:t>
            </a:r>
            <a:endParaRPr/>
          </a:p>
          <a:p>
            <a:pPr indent="-342900" lvl="0" marL="342900" rtl="0" algn="l">
              <a:spcBef>
                <a:spcPts val="400"/>
              </a:spcBef>
              <a:spcAft>
                <a:spcPts val="0"/>
              </a:spcAft>
              <a:buClr>
                <a:schemeClr val="dk1"/>
              </a:buClr>
              <a:buSzPts val="2000"/>
              <a:buFont typeface="Times New Roman"/>
              <a:buChar char="•"/>
            </a:pPr>
            <a:r>
              <a:rPr b="1" lang="en-US" sz="2000">
                <a:latin typeface="Times New Roman"/>
                <a:ea typeface="Times New Roman"/>
                <a:cs typeface="Times New Roman"/>
                <a:sym typeface="Times New Roman"/>
              </a:rPr>
              <a:t>Generalization</a:t>
            </a:r>
            <a:r>
              <a:rPr lang="en-US" sz="2000">
                <a:latin typeface="Times New Roman"/>
                <a:ea typeface="Times New Roman"/>
                <a:cs typeface="Times New Roman"/>
                <a:sym typeface="Times New Roman"/>
              </a:rPr>
              <a:t>: Reverse of specialization. A process of synthesis of two or more lower-level ES to produce a higher-level ES.</a:t>
            </a:r>
            <a:endParaRPr sz="2000">
              <a:latin typeface="Times New Roman"/>
              <a:ea typeface="Times New Roman"/>
              <a:cs typeface="Times New Roman"/>
              <a:sym typeface="Times New Roman"/>
            </a:endParaRPr>
          </a:p>
        </p:txBody>
      </p:sp>
      <p:sp>
        <p:nvSpPr>
          <p:cNvPr id="888" name="Google Shape;888;p66"/>
          <p:cNvSpPr txBox="1"/>
          <p:nvPr/>
        </p:nvSpPr>
        <p:spPr>
          <a:xfrm>
            <a:off x="993726" y="0"/>
            <a:ext cx="7531100" cy="8128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FFFF00"/>
              </a:buClr>
              <a:buSzPts val="3200"/>
              <a:buFont typeface="Times New Roman"/>
              <a:buNone/>
            </a:pPr>
            <a:r>
              <a:rPr b="1" i="0" lang="en-US" sz="3200" u="none" cap="none" strike="noStrike">
                <a:solidFill>
                  <a:srgbClr val="FFFF00"/>
                </a:solidFill>
                <a:latin typeface="Times New Roman"/>
                <a:ea typeface="Times New Roman"/>
                <a:cs typeface="Times New Roman"/>
                <a:sym typeface="Times New Roman"/>
              </a:rPr>
              <a:t>Subclass/Superclass Relationships</a:t>
            </a:r>
            <a:endParaRPr b="1" i="0" sz="3200" u="none" cap="none" strike="noStrike">
              <a:solidFill>
                <a:srgbClr val="FFFF00"/>
              </a:solidFill>
              <a:latin typeface="Times New Roman"/>
              <a:ea typeface="Times New Roman"/>
              <a:cs typeface="Times New Roman"/>
              <a:sym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67"/>
          <p:cNvSpPr txBox="1"/>
          <p:nvPr>
            <p:ph type="ctrTitle"/>
          </p:nvPr>
        </p:nvSpPr>
        <p:spPr>
          <a:xfrm>
            <a:off x="1541463" y="0"/>
            <a:ext cx="7602537" cy="873125"/>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lang="en-US"/>
              <a:t>Specialization</a:t>
            </a:r>
            <a:endParaRPr/>
          </a:p>
        </p:txBody>
      </p:sp>
      <p:sp>
        <p:nvSpPr>
          <p:cNvPr id="894" name="Google Shape;894;p67"/>
          <p:cNvSpPr txBox="1"/>
          <p:nvPr>
            <p:ph idx="1" type="subTitle"/>
          </p:nvPr>
        </p:nvSpPr>
        <p:spPr>
          <a:xfrm>
            <a:off x="555625" y="982663"/>
            <a:ext cx="8026400" cy="5053012"/>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500"/>
              <a:buFont typeface="Arial"/>
              <a:buNone/>
            </a:pPr>
            <a:r>
              <a:t/>
            </a:r>
            <a:endParaRPr sz="2500">
              <a:latin typeface="Times New Roman"/>
              <a:ea typeface="Times New Roman"/>
              <a:cs typeface="Times New Roman"/>
              <a:sym typeface="Times New Roman"/>
            </a:endParaRPr>
          </a:p>
          <a:p>
            <a:pPr indent="-158750" lvl="0" marL="0" rtl="0" algn="l">
              <a:spcBef>
                <a:spcPts val="500"/>
              </a:spcBef>
              <a:spcAft>
                <a:spcPts val="0"/>
              </a:spcAft>
              <a:buClr>
                <a:schemeClr val="dk1"/>
              </a:buClr>
              <a:buSzPts val="2500"/>
              <a:buFont typeface="Noto Sans Symbols"/>
              <a:buChar char="❖"/>
            </a:pPr>
            <a:r>
              <a:rPr lang="en-US" sz="2500">
                <a:latin typeface="Times New Roman"/>
                <a:ea typeface="Times New Roman"/>
                <a:cs typeface="Times New Roman"/>
                <a:sym typeface="Times New Roman"/>
              </a:rPr>
              <a:t> An entity set may include sub grouping of entities that are distinct in some way from other entities in the set.</a:t>
            </a:r>
            <a:endParaRPr/>
          </a:p>
          <a:p>
            <a:pPr indent="0" lvl="0" marL="0" rtl="0" algn="l">
              <a:spcBef>
                <a:spcPts val="500"/>
              </a:spcBef>
              <a:spcAft>
                <a:spcPts val="0"/>
              </a:spcAft>
              <a:buClr>
                <a:schemeClr val="dk1"/>
              </a:buClr>
              <a:buSzPts val="2500"/>
              <a:buFont typeface="Noto Sans Symbols"/>
              <a:buNone/>
            </a:pPr>
            <a:r>
              <a:t/>
            </a:r>
            <a:endParaRPr sz="2500">
              <a:latin typeface="Times New Roman"/>
              <a:ea typeface="Times New Roman"/>
              <a:cs typeface="Times New Roman"/>
              <a:sym typeface="Times New Roman"/>
            </a:endParaRPr>
          </a:p>
          <a:p>
            <a:pPr indent="-158750" lvl="0" marL="0" rtl="0" algn="l">
              <a:spcBef>
                <a:spcPts val="500"/>
              </a:spcBef>
              <a:spcAft>
                <a:spcPts val="0"/>
              </a:spcAft>
              <a:buClr>
                <a:schemeClr val="dk1"/>
              </a:buClr>
              <a:buSzPts val="2500"/>
              <a:buFont typeface="Noto Sans Symbols"/>
              <a:buChar char="❖"/>
            </a:pPr>
            <a:r>
              <a:rPr lang="en-US" sz="2500">
                <a:latin typeface="Times New Roman"/>
                <a:ea typeface="Times New Roman"/>
                <a:cs typeface="Times New Roman"/>
                <a:sym typeface="Times New Roman"/>
              </a:rPr>
              <a:t> For Instance, a subset of entities with in an entity set may have attributes that are not shared by all the entities in the entity set.</a:t>
            </a:r>
            <a:endParaRPr/>
          </a:p>
          <a:p>
            <a:pPr indent="0" lvl="0" marL="0" rtl="0" algn="l">
              <a:spcBef>
                <a:spcPts val="500"/>
              </a:spcBef>
              <a:spcAft>
                <a:spcPts val="0"/>
              </a:spcAft>
              <a:buClr>
                <a:schemeClr val="dk1"/>
              </a:buClr>
              <a:buSzPts val="2500"/>
              <a:buFont typeface="Noto Sans Symbols"/>
              <a:buNone/>
            </a:pPr>
            <a:r>
              <a:t/>
            </a:r>
            <a:endParaRPr b="1" i="1" sz="2500">
              <a:latin typeface="Times New Roman"/>
              <a:ea typeface="Times New Roman"/>
              <a:cs typeface="Times New Roman"/>
              <a:sym typeface="Times New Roman"/>
            </a:endParaRPr>
          </a:p>
          <a:p>
            <a:pPr indent="-158750" lvl="0" marL="0" rtl="0" algn="l">
              <a:spcBef>
                <a:spcPts val="500"/>
              </a:spcBef>
              <a:spcAft>
                <a:spcPts val="0"/>
              </a:spcAft>
              <a:buClr>
                <a:schemeClr val="dk1"/>
              </a:buClr>
              <a:buSzPts val="2500"/>
              <a:buFont typeface="Noto Sans Symbols"/>
              <a:buChar char="❖"/>
            </a:pPr>
            <a:r>
              <a:rPr b="1" i="1" lang="en-US" sz="2500">
                <a:latin typeface="Times New Roman"/>
                <a:ea typeface="Times New Roman"/>
                <a:cs typeface="Times New Roman"/>
                <a:sym typeface="Times New Roman"/>
              </a:rPr>
              <a:t> The process of introducing new characteristics to an existing class of objects to create one or more new classes of objects is called Specialization.</a:t>
            </a:r>
            <a:r>
              <a:rPr lang="en-US" sz="2500">
                <a:latin typeface="Times New Roman"/>
                <a:ea typeface="Times New Roman"/>
                <a:cs typeface="Times New Roman"/>
                <a:sym typeface="Times New Roman"/>
              </a:rPr>
              <a:t>.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68"/>
          <p:cNvSpPr txBox="1"/>
          <p:nvPr>
            <p:ph type="ctrTitle"/>
          </p:nvPr>
        </p:nvSpPr>
        <p:spPr>
          <a:xfrm>
            <a:off x="1577975" y="0"/>
            <a:ext cx="7566025" cy="873125"/>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lang="en-US">
                <a:latin typeface="Tahoma"/>
                <a:ea typeface="Tahoma"/>
                <a:cs typeface="Tahoma"/>
                <a:sym typeface="Tahoma"/>
              </a:rPr>
              <a:t>Specialization Example</a:t>
            </a:r>
            <a:endParaRPr/>
          </a:p>
        </p:txBody>
      </p:sp>
      <p:pic>
        <p:nvPicPr>
          <p:cNvPr descr="gen.bmp" id="900" name="Google Shape;900;p68"/>
          <p:cNvPicPr preferRelativeResize="0"/>
          <p:nvPr/>
        </p:nvPicPr>
        <p:blipFill rotWithShape="1">
          <a:blip r:embed="rId3">
            <a:alphaModFix/>
          </a:blip>
          <a:srcRect b="0" l="0" r="0" t="0"/>
          <a:stretch/>
        </p:blipFill>
        <p:spPr>
          <a:xfrm>
            <a:off x="1743074" y="862012"/>
            <a:ext cx="6105525" cy="5540199"/>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69"/>
          <p:cNvSpPr txBox="1"/>
          <p:nvPr>
            <p:ph type="ctrTitle"/>
          </p:nvPr>
        </p:nvSpPr>
        <p:spPr>
          <a:xfrm>
            <a:off x="1541463" y="0"/>
            <a:ext cx="7602537" cy="836613"/>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lang="en-US">
                <a:latin typeface="Tahoma"/>
                <a:ea typeface="Tahoma"/>
                <a:cs typeface="Tahoma"/>
                <a:sym typeface="Tahoma"/>
              </a:rPr>
              <a:t>Generalization</a:t>
            </a:r>
            <a:endParaRPr/>
          </a:p>
        </p:txBody>
      </p:sp>
      <p:sp>
        <p:nvSpPr>
          <p:cNvPr id="906" name="Google Shape;906;p69"/>
          <p:cNvSpPr txBox="1"/>
          <p:nvPr>
            <p:ph idx="1" type="subTitle"/>
          </p:nvPr>
        </p:nvSpPr>
        <p:spPr>
          <a:xfrm>
            <a:off x="555624" y="1055688"/>
            <a:ext cx="8283575" cy="5310187"/>
          </a:xfrm>
          <a:prstGeom prst="rect">
            <a:avLst/>
          </a:prstGeom>
          <a:noFill/>
          <a:ln>
            <a:noFill/>
          </a:ln>
        </p:spPr>
        <p:txBody>
          <a:bodyPr anchorCtr="0" anchor="t" bIns="45700" lIns="91425" spcFirstLastPara="1" rIns="91425" wrap="square" tIns="45700">
            <a:noAutofit/>
          </a:bodyPr>
          <a:lstStyle/>
          <a:p>
            <a:pPr indent="-177800" lvl="0" marL="0" rtl="0" algn="l">
              <a:spcBef>
                <a:spcPts val="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 A bottom-up design process – combine a number of entity sets that share the same features into a higher-level entity set.</a:t>
            </a:r>
            <a:endParaRPr/>
          </a:p>
          <a:p>
            <a:pPr indent="-177800" lvl="0" marL="0" rtl="0" algn="l">
              <a:spcBef>
                <a:spcPts val="560"/>
              </a:spcBef>
              <a:spcAft>
                <a:spcPts val="0"/>
              </a:spcAft>
              <a:buClr>
                <a:schemeClr val="dk1"/>
              </a:buClr>
              <a:buSzPts val="2800"/>
              <a:buFont typeface="Noto Sans Symbols"/>
              <a:buChar char="❖"/>
            </a:pPr>
            <a:r>
              <a:rPr b="1" i="1" lang="en-US">
                <a:latin typeface="Times New Roman"/>
                <a:ea typeface="Times New Roman"/>
                <a:cs typeface="Times New Roman"/>
                <a:sym typeface="Times New Roman"/>
              </a:rPr>
              <a:t> Generalization is the process of viewing objects as a single general class by concentrating on the general properties of the constituent sets while ignoring their differences.</a:t>
            </a:r>
            <a:endParaRPr/>
          </a:p>
          <a:p>
            <a:pPr indent="0" lvl="0" marL="0" rtl="0" algn="l">
              <a:spcBef>
                <a:spcPts val="560"/>
              </a:spcBef>
              <a:spcAft>
                <a:spcPts val="0"/>
              </a:spcAft>
              <a:buClr>
                <a:schemeClr val="dk1"/>
              </a:buClr>
              <a:buSzPts val="2800"/>
              <a:buFont typeface="Arial"/>
              <a:buNone/>
            </a:pPr>
            <a:r>
              <a:t/>
            </a:r>
            <a:endParaRPr>
              <a:latin typeface="Times New Roman"/>
              <a:ea typeface="Times New Roman"/>
              <a:cs typeface="Times New Roman"/>
              <a:sym typeface="Times New Roman"/>
            </a:endParaRPr>
          </a:p>
          <a:p>
            <a:pPr indent="-177800" lvl="0" marL="0" rtl="0" algn="l">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 Specialization and generalization are simple inversions of each other. They are represented in an E-R diagram in the same way.</a:t>
            </a:r>
            <a:endParaRPr/>
          </a:p>
          <a:p>
            <a:pPr indent="0" lvl="0" marL="0" rtl="0" algn="l">
              <a:spcBef>
                <a:spcPts val="560"/>
              </a:spcBef>
              <a:spcAft>
                <a:spcPts val="0"/>
              </a:spcAft>
              <a:buClr>
                <a:schemeClr val="dk1"/>
              </a:buClr>
              <a:buSzPts val="2800"/>
              <a:buFont typeface="Arial"/>
              <a:buNone/>
            </a:pPr>
            <a:r>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idx="12" type="sldNum"/>
          </p:nvPr>
        </p:nvSpPr>
        <p:spPr>
          <a:xfrm>
            <a:off x="7010400" y="6337300"/>
            <a:ext cx="1905000" cy="355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2400" u="none" cap="none" strike="noStrike">
                <a:solidFill>
                  <a:schemeClr val="dk1"/>
                </a:solidFill>
                <a:latin typeface="Times New Roman"/>
                <a:ea typeface="Times New Roman"/>
                <a:cs typeface="Times New Roman"/>
                <a:sym typeface="Times New Roman"/>
              </a:rPr>
              <a:t>‹#›</a:t>
            </a:fld>
            <a:endParaRPr sz="2400">
              <a:solidFill>
                <a:schemeClr val="dk1"/>
              </a:solidFill>
              <a:latin typeface="Times New Roman"/>
              <a:ea typeface="Times New Roman"/>
              <a:cs typeface="Times New Roman"/>
              <a:sym typeface="Times New Roman"/>
            </a:endParaRPr>
          </a:p>
        </p:txBody>
      </p:sp>
      <p:sp>
        <p:nvSpPr>
          <p:cNvPr id="122" name="Google Shape;122;p7"/>
          <p:cNvSpPr txBox="1"/>
          <p:nvPr>
            <p:ph type="title"/>
          </p:nvPr>
        </p:nvSpPr>
        <p:spPr>
          <a:xfrm>
            <a:off x="1650960" y="0"/>
            <a:ext cx="6973983" cy="812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a:solidFill>
                  <a:srgbClr val="FFFF00"/>
                </a:solidFill>
                <a:latin typeface="Times New Roman"/>
                <a:ea typeface="Times New Roman"/>
                <a:cs typeface="Times New Roman"/>
                <a:sym typeface="Times New Roman"/>
              </a:rPr>
              <a:t>Classification of DBMS</a:t>
            </a:r>
            <a:endParaRPr/>
          </a:p>
        </p:txBody>
      </p:sp>
      <p:sp>
        <p:nvSpPr>
          <p:cNvPr id="123" name="Google Shape;123;p7"/>
          <p:cNvSpPr txBox="1"/>
          <p:nvPr>
            <p:ph idx="1" type="body"/>
          </p:nvPr>
        </p:nvSpPr>
        <p:spPr>
          <a:xfrm>
            <a:off x="665109" y="1165194"/>
            <a:ext cx="7813675" cy="469741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Relational DBMS:</a:t>
            </a:r>
            <a:endParaRPr/>
          </a:p>
          <a:p>
            <a:pPr indent="-285750" lvl="1" marL="742950" rtl="0" algn="l">
              <a:lnSpc>
                <a:spcPct val="90000"/>
              </a:lnSpc>
              <a:spcBef>
                <a:spcPts val="400"/>
              </a:spcBef>
              <a:spcAft>
                <a:spcPts val="0"/>
              </a:spcAft>
              <a:buSzPts val="2000"/>
              <a:buChar char="▪"/>
            </a:pPr>
            <a:r>
              <a:rPr lang="en-US" sz="2000">
                <a:latin typeface="Times New Roman"/>
                <a:ea typeface="Times New Roman"/>
                <a:cs typeface="Times New Roman"/>
                <a:sym typeface="Times New Roman"/>
              </a:rPr>
              <a:t>Modeling concept: tables and constraints on tables</a:t>
            </a:r>
            <a:endParaRPr/>
          </a:p>
          <a:p>
            <a:pPr indent="-285750" lvl="1" marL="742950" rtl="0" algn="l">
              <a:lnSpc>
                <a:spcPct val="90000"/>
              </a:lnSpc>
              <a:spcBef>
                <a:spcPts val="400"/>
              </a:spcBef>
              <a:spcAft>
                <a:spcPts val="0"/>
              </a:spcAft>
              <a:buSzPts val="2000"/>
              <a:buChar char="▪"/>
            </a:pPr>
            <a:r>
              <a:rPr lang="en-US" sz="2000">
                <a:latin typeface="Times New Roman"/>
                <a:ea typeface="Times New Roman"/>
                <a:cs typeface="Times New Roman"/>
                <a:sym typeface="Times New Roman"/>
              </a:rPr>
              <a:t>Query Language: SQL</a:t>
            </a:r>
            <a:endParaRPr/>
          </a:p>
          <a:p>
            <a:pPr indent="-285750" lvl="1" marL="742950" rtl="0" algn="l">
              <a:lnSpc>
                <a:spcPct val="90000"/>
              </a:lnSpc>
              <a:spcBef>
                <a:spcPts val="400"/>
              </a:spcBef>
              <a:spcAft>
                <a:spcPts val="0"/>
              </a:spcAft>
              <a:buSzPts val="2000"/>
              <a:buChar char="▪"/>
            </a:pPr>
            <a:r>
              <a:rPr lang="en-US" sz="2000">
                <a:latin typeface="Times New Roman"/>
                <a:ea typeface="Times New Roman"/>
                <a:cs typeface="Times New Roman"/>
                <a:sym typeface="Times New Roman"/>
              </a:rPr>
              <a:t>Applications: suited for traditional business processing</a:t>
            </a:r>
            <a:endParaRPr/>
          </a:p>
          <a:p>
            <a:pPr indent="-342900" lvl="0" marL="34290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Object-Oriented DBMS</a:t>
            </a:r>
            <a:endParaRPr/>
          </a:p>
          <a:p>
            <a:pPr indent="-285750" lvl="1" marL="742950" rtl="0" algn="l">
              <a:lnSpc>
                <a:spcPct val="90000"/>
              </a:lnSpc>
              <a:spcBef>
                <a:spcPts val="400"/>
              </a:spcBef>
              <a:spcAft>
                <a:spcPts val="0"/>
              </a:spcAft>
              <a:buSzPts val="2000"/>
              <a:buChar char="▪"/>
            </a:pPr>
            <a:r>
              <a:rPr lang="en-US" sz="2000">
                <a:latin typeface="Times New Roman"/>
                <a:ea typeface="Times New Roman"/>
                <a:cs typeface="Times New Roman"/>
                <a:sym typeface="Times New Roman"/>
              </a:rPr>
              <a:t>Modeling concepts: objects, classes, inheritance</a:t>
            </a:r>
            <a:endParaRPr/>
          </a:p>
          <a:p>
            <a:pPr indent="-285750" lvl="1" marL="742950" rtl="0" algn="l">
              <a:lnSpc>
                <a:spcPct val="90000"/>
              </a:lnSpc>
              <a:spcBef>
                <a:spcPts val="400"/>
              </a:spcBef>
              <a:spcAft>
                <a:spcPts val="0"/>
              </a:spcAft>
              <a:buSzPts val="2000"/>
              <a:buChar char="▪"/>
            </a:pPr>
            <a:r>
              <a:rPr lang="en-US" sz="2000">
                <a:latin typeface="Times New Roman"/>
                <a:ea typeface="Times New Roman"/>
                <a:cs typeface="Times New Roman"/>
                <a:sym typeface="Times New Roman"/>
              </a:rPr>
              <a:t>Query Language: object oriented OQL</a:t>
            </a:r>
            <a:endParaRPr/>
          </a:p>
          <a:p>
            <a:pPr indent="-285750" lvl="1" marL="742950" rtl="0" algn="l">
              <a:lnSpc>
                <a:spcPct val="90000"/>
              </a:lnSpc>
              <a:spcBef>
                <a:spcPts val="400"/>
              </a:spcBef>
              <a:spcAft>
                <a:spcPts val="0"/>
              </a:spcAft>
              <a:buSzPts val="2000"/>
              <a:buChar char="▪"/>
            </a:pPr>
            <a:r>
              <a:rPr lang="en-US" sz="2000">
                <a:latin typeface="Times New Roman"/>
                <a:ea typeface="Times New Roman"/>
                <a:cs typeface="Times New Roman"/>
                <a:sym typeface="Times New Roman"/>
              </a:rPr>
              <a:t>Applications:  suited for CAD databases, CASE databases, office automation</a:t>
            </a:r>
            <a:endParaRPr sz="2000">
              <a:latin typeface="Times New Roman"/>
              <a:ea typeface="Times New Roman"/>
              <a:cs typeface="Times New Roman"/>
              <a:sym typeface="Times New Roman"/>
            </a:endParaRPr>
          </a:p>
          <a:p>
            <a:pPr indent="-342900" lvl="0" marL="34290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Object-Relational DBMS:</a:t>
            </a:r>
            <a:endParaRPr/>
          </a:p>
          <a:p>
            <a:pPr indent="-285750" lvl="1" marL="742950" rtl="0" algn="l">
              <a:lnSpc>
                <a:spcPct val="90000"/>
              </a:lnSpc>
              <a:spcBef>
                <a:spcPts val="400"/>
              </a:spcBef>
              <a:spcAft>
                <a:spcPts val="0"/>
              </a:spcAft>
              <a:buSzPts val="2000"/>
              <a:buChar char="▪"/>
            </a:pPr>
            <a:r>
              <a:rPr lang="en-US" sz="2000">
                <a:latin typeface="Times New Roman"/>
                <a:ea typeface="Times New Roman"/>
                <a:cs typeface="Times New Roman"/>
                <a:sym typeface="Times New Roman"/>
              </a:rPr>
              <a:t>Incorporate OO concepts into relational model</a:t>
            </a:r>
            <a:endParaRPr/>
          </a:p>
          <a:p>
            <a:pPr indent="-285750" lvl="1" marL="742950" rtl="0" algn="l">
              <a:lnSpc>
                <a:spcPct val="90000"/>
              </a:lnSpc>
              <a:spcBef>
                <a:spcPts val="400"/>
              </a:spcBef>
              <a:spcAft>
                <a:spcPts val="0"/>
              </a:spcAft>
              <a:buSzPts val="2000"/>
              <a:buChar char="▪"/>
            </a:pPr>
            <a:r>
              <a:rPr lang="en-US" sz="2000">
                <a:latin typeface="Times New Roman"/>
                <a:ea typeface="Times New Roman"/>
                <a:cs typeface="Times New Roman"/>
                <a:sym typeface="Times New Roman"/>
              </a:rPr>
              <a:t>Similar functionality as OO-DBMS, but different implementations</a:t>
            </a:r>
            <a:endParaRPr/>
          </a:p>
          <a:p>
            <a:pPr indent="-285750" lvl="1" marL="742950" rtl="0" algn="l">
              <a:lnSpc>
                <a:spcPct val="90000"/>
              </a:lnSpc>
              <a:spcBef>
                <a:spcPts val="400"/>
              </a:spcBef>
              <a:spcAft>
                <a:spcPts val="0"/>
              </a:spcAft>
              <a:buSzPts val="2000"/>
              <a:buChar char="▪"/>
            </a:pPr>
            <a:r>
              <a:rPr lang="en-US" sz="2000">
                <a:latin typeface="Times New Roman"/>
                <a:ea typeface="Times New Roman"/>
                <a:cs typeface="Times New Roman"/>
                <a:sym typeface="Times New Roman"/>
              </a:rPr>
              <a:t>Language: extended to process objects. Eg: Cloudscape, DB2</a:t>
            </a:r>
            <a:endParaRPr sz="2000">
              <a:latin typeface="Times New Roman"/>
              <a:ea typeface="Times New Roman"/>
              <a:cs typeface="Times New Roman"/>
              <a:sym typeface="Times New Roman"/>
            </a:endParaRPr>
          </a:p>
        </p:txBody>
      </p:sp>
    </p:spTree>
  </p:cSld>
  <p:clrMapOvr>
    <a:masterClrMapping/>
  </p:clrMapOvr>
  <p:transition>
    <p:push/>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pic>
        <p:nvPicPr>
          <p:cNvPr descr="multi.bmp" id="912" name="Google Shape;912;p70"/>
          <p:cNvPicPr preferRelativeResize="0"/>
          <p:nvPr>
            <p:ph idx="1" type="body"/>
          </p:nvPr>
        </p:nvPicPr>
        <p:blipFill rotWithShape="1">
          <a:blip r:embed="rId3">
            <a:alphaModFix/>
          </a:blip>
          <a:srcRect b="0" l="0" r="0" t="0"/>
          <a:stretch/>
        </p:blipFill>
        <p:spPr>
          <a:xfrm>
            <a:off x="457200" y="2819400"/>
            <a:ext cx="4188488" cy="3124200"/>
          </a:xfrm>
          <a:prstGeom prst="rect">
            <a:avLst/>
          </a:prstGeom>
          <a:noFill/>
          <a:ln>
            <a:noFill/>
          </a:ln>
        </p:spPr>
      </p:pic>
      <p:pic>
        <p:nvPicPr>
          <p:cNvPr descr="veh.bmp" id="913" name="Google Shape;913;p70"/>
          <p:cNvPicPr preferRelativeResize="0"/>
          <p:nvPr/>
        </p:nvPicPr>
        <p:blipFill rotWithShape="1">
          <a:blip r:embed="rId4">
            <a:alphaModFix/>
          </a:blip>
          <a:srcRect b="0" l="0" r="0" t="0"/>
          <a:stretch/>
        </p:blipFill>
        <p:spPr>
          <a:xfrm>
            <a:off x="4724400" y="3505200"/>
            <a:ext cx="3505200" cy="2614534"/>
          </a:xfrm>
          <a:prstGeom prst="rect">
            <a:avLst/>
          </a:prstGeom>
          <a:noFill/>
          <a:ln>
            <a:noFill/>
          </a:ln>
        </p:spPr>
      </p:pic>
      <p:sp>
        <p:nvSpPr>
          <p:cNvPr id="914" name="Google Shape;914;p70"/>
          <p:cNvSpPr txBox="1"/>
          <p:nvPr/>
        </p:nvSpPr>
        <p:spPr>
          <a:xfrm>
            <a:off x="628596" y="0"/>
            <a:ext cx="82296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4400"/>
              <a:buFont typeface="Times New Roman"/>
              <a:buNone/>
            </a:pPr>
            <a:r>
              <a:rPr b="1" i="0" lang="en-US" sz="4400" u="none" cap="none" strike="noStrike">
                <a:solidFill>
                  <a:srgbClr val="FFFF00"/>
                </a:solidFill>
                <a:latin typeface="Times New Roman"/>
                <a:ea typeface="Times New Roman"/>
                <a:cs typeface="Times New Roman"/>
                <a:sym typeface="Times New Roman"/>
              </a:rPr>
              <a:t>Multiple Inheritance</a:t>
            </a:r>
            <a:endParaRPr b="1" i="0" sz="4400" u="none" cap="none" strike="noStrike">
              <a:solidFill>
                <a:srgbClr val="FFFF00"/>
              </a:solidFill>
              <a:latin typeface="Times New Roman"/>
              <a:ea typeface="Times New Roman"/>
              <a:cs typeface="Times New Roman"/>
              <a:sym typeface="Times New Roman"/>
            </a:endParaRPr>
          </a:p>
        </p:txBody>
      </p:sp>
      <p:sp>
        <p:nvSpPr>
          <p:cNvPr id="915" name="Google Shape;915;p70"/>
          <p:cNvSpPr/>
          <p:nvPr/>
        </p:nvSpPr>
        <p:spPr>
          <a:xfrm>
            <a:off x="457200" y="1752600"/>
            <a:ext cx="8077200" cy="1089529"/>
          </a:xfrm>
          <a:prstGeom prst="rect">
            <a:avLst/>
          </a:prstGeom>
          <a:noFill/>
          <a:ln>
            <a:noFill/>
          </a:ln>
        </p:spPr>
        <p:txBody>
          <a:bodyPr anchorCtr="0" anchor="t" bIns="45700" lIns="91425" spcFirstLastPara="1" rIns="91425" wrap="square" tIns="45700">
            <a:spAutoFit/>
          </a:bodyPr>
          <a:lstStyle/>
          <a:p>
            <a:pPr indent="-152400" lvl="0" marL="0" marR="0" rtl="0" algn="l">
              <a:lnSpc>
                <a:spcPct val="9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Subclass inherits all its attributes from its superclass.</a:t>
            </a:r>
            <a:endParaRPr/>
          </a:p>
          <a:p>
            <a:pPr indent="-152400" lvl="0" marL="0" marR="0" rtl="0" algn="l">
              <a:lnSpc>
                <a:spcPct val="9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If a subclass has 2 or more superclasses, then it inherits from all the superclasses.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71"/>
          <p:cNvSpPr txBox="1"/>
          <p:nvPr>
            <p:ph type="title"/>
          </p:nvPr>
        </p:nvSpPr>
        <p:spPr>
          <a:xfrm>
            <a:off x="457200" y="0"/>
            <a:ext cx="8229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a:solidFill>
                  <a:srgbClr val="FFFF00"/>
                </a:solidFill>
              </a:rPr>
              <a:t>Aggregation : Form 1</a:t>
            </a:r>
            <a:endParaRPr b="1">
              <a:solidFill>
                <a:srgbClr val="FFFF00"/>
              </a:solidFill>
            </a:endParaRPr>
          </a:p>
        </p:txBody>
      </p:sp>
      <p:sp>
        <p:nvSpPr>
          <p:cNvPr id="921" name="Google Shape;921;p71"/>
          <p:cNvSpPr txBox="1"/>
          <p:nvPr>
            <p:ph idx="1" type="body"/>
          </p:nvPr>
        </p:nvSpPr>
        <p:spPr>
          <a:xfrm>
            <a:off x="242888" y="1014413"/>
            <a:ext cx="8709025" cy="522446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This represents “whole-part or a-part-of” relationship. This is represented by a hollow diamond followed by a line.</a:t>
            </a:r>
            <a:endParaRPr/>
          </a:p>
          <a:p>
            <a:pPr indent="-215900" lvl="0" marL="34290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215900" lvl="0" marL="34290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In this type of relationship, a child object does not exist without its parent. And a parent object may contain multiple instances of child object.</a:t>
            </a:r>
            <a:endParaRPr/>
          </a:p>
          <a:p>
            <a:pPr indent="-215900" lvl="0" marL="34290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Let’s take an example of relationship between Department and Teacher. A Teacher  object can not exist independently without the existence of any department. And if we delete any department, the teachers associated with that dept will also be deleted.</a:t>
            </a:r>
            <a:endParaRPr/>
          </a:p>
          <a:p>
            <a:pPr indent="-215900" lvl="0" marL="34290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p:txBody>
      </p:sp>
      <p:pic>
        <p:nvPicPr>
          <p:cNvPr descr="http://www.dotnet-tricks.com/Content/images/oops/aggregation.png" id="922" name="Google Shape;922;p71"/>
          <p:cNvPicPr preferRelativeResize="0"/>
          <p:nvPr/>
        </p:nvPicPr>
        <p:blipFill rotWithShape="1">
          <a:blip r:embed="rId3">
            <a:alphaModFix/>
          </a:blip>
          <a:srcRect b="0" l="0" r="0" t="0"/>
          <a:stretch/>
        </p:blipFill>
        <p:spPr>
          <a:xfrm>
            <a:off x="3352800" y="2057400"/>
            <a:ext cx="1885950" cy="247650"/>
          </a:xfrm>
          <a:prstGeom prst="rect">
            <a:avLst/>
          </a:prstGeom>
          <a:noFill/>
          <a:ln>
            <a:noFill/>
          </a:ln>
        </p:spPr>
      </p:pic>
      <p:pic>
        <p:nvPicPr>
          <p:cNvPr descr="untitled.bmp" id="923" name="Google Shape;923;p71"/>
          <p:cNvPicPr preferRelativeResize="0"/>
          <p:nvPr/>
        </p:nvPicPr>
        <p:blipFill rotWithShape="1">
          <a:blip r:embed="rId4">
            <a:alphaModFix/>
          </a:blip>
          <a:srcRect b="0" l="0" r="0" t="0"/>
          <a:stretch/>
        </p:blipFill>
        <p:spPr>
          <a:xfrm>
            <a:off x="3124200" y="4800600"/>
            <a:ext cx="5334000" cy="1431403"/>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72"/>
          <p:cNvSpPr/>
          <p:nvPr/>
        </p:nvSpPr>
        <p:spPr>
          <a:xfrm>
            <a:off x="1428750" y="2528888"/>
            <a:ext cx="993775" cy="277812"/>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employees</a:t>
            </a:r>
            <a:endParaRPr/>
          </a:p>
        </p:txBody>
      </p:sp>
      <p:sp>
        <p:nvSpPr>
          <p:cNvPr id="930" name="Google Shape;930;p72"/>
          <p:cNvSpPr/>
          <p:nvPr/>
        </p:nvSpPr>
        <p:spPr>
          <a:xfrm>
            <a:off x="5718175" y="2505075"/>
            <a:ext cx="1127125" cy="306388"/>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projects</a:t>
            </a:r>
            <a:endParaRPr/>
          </a:p>
        </p:txBody>
      </p:sp>
      <p:sp>
        <p:nvSpPr>
          <p:cNvPr id="931" name="Google Shape;931;p72"/>
          <p:cNvSpPr/>
          <p:nvPr/>
        </p:nvSpPr>
        <p:spPr>
          <a:xfrm>
            <a:off x="3581400" y="3154363"/>
            <a:ext cx="1143000" cy="274637"/>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machinery</a:t>
            </a:r>
            <a:endParaRPr b="0" sz="1600">
              <a:solidFill>
                <a:schemeClr val="dk1"/>
              </a:solidFill>
              <a:latin typeface="Times New Roman"/>
              <a:ea typeface="Times New Roman"/>
              <a:cs typeface="Times New Roman"/>
              <a:sym typeface="Times New Roman"/>
            </a:endParaRPr>
          </a:p>
        </p:txBody>
      </p:sp>
      <p:sp>
        <p:nvSpPr>
          <p:cNvPr id="932" name="Google Shape;932;p72"/>
          <p:cNvSpPr/>
          <p:nvPr/>
        </p:nvSpPr>
        <p:spPr>
          <a:xfrm>
            <a:off x="2895600" y="2286000"/>
            <a:ext cx="2286000" cy="685800"/>
          </a:xfrm>
          <a:prstGeom prst="diamond">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Works</a:t>
            </a:r>
            <a:endParaRPr b="0" sz="1600">
              <a:solidFill>
                <a:schemeClr val="dk1"/>
              </a:solidFill>
              <a:latin typeface="Times New Roman"/>
              <a:ea typeface="Times New Roman"/>
              <a:cs typeface="Times New Roman"/>
              <a:sym typeface="Times New Roman"/>
            </a:endParaRPr>
          </a:p>
        </p:txBody>
      </p:sp>
      <p:cxnSp>
        <p:nvCxnSpPr>
          <p:cNvPr id="933" name="Google Shape;933;p72"/>
          <p:cNvCxnSpPr/>
          <p:nvPr/>
        </p:nvCxnSpPr>
        <p:spPr>
          <a:xfrm>
            <a:off x="2432050" y="2636838"/>
            <a:ext cx="415925" cy="9525"/>
          </a:xfrm>
          <a:prstGeom prst="straightConnector1">
            <a:avLst/>
          </a:prstGeom>
          <a:noFill/>
          <a:ln cap="flat" cmpd="sng" w="19050">
            <a:solidFill>
              <a:schemeClr val="dk1"/>
            </a:solidFill>
            <a:prstDash val="solid"/>
            <a:round/>
            <a:headEnd len="sm" w="sm" type="none"/>
            <a:tailEnd len="sm" w="sm" type="none"/>
          </a:ln>
        </p:spPr>
      </p:cxnSp>
      <p:cxnSp>
        <p:nvCxnSpPr>
          <p:cNvPr id="934" name="Google Shape;934;p72"/>
          <p:cNvCxnSpPr/>
          <p:nvPr/>
        </p:nvCxnSpPr>
        <p:spPr>
          <a:xfrm>
            <a:off x="5172075" y="2630488"/>
            <a:ext cx="555625" cy="11112"/>
          </a:xfrm>
          <a:prstGeom prst="straightConnector1">
            <a:avLst/>
          </a:prstGeom>
          <a:noFill/>
          <a:ln cap="flat" cmpd="sng" w="19050">
            <a:solidFill>
              <a:schemeClr val="dk1"/>
            </a:solidFill>
            <a:prstDash val="solid"/>
            <a:round/>
            <a:headEnd len="sm" w="sm" type="none"/>
            <a:tailEnd len="med" w="med" type="triangle"/>
          </a:ln>
        </p:spPr>
      </p:cxnSp>
      <p:cxnSp>
        <p:nvCxnSpPr>
          <p:cNvPr id="935" name="Google Shape;935;p72"/>
          <p:cNvCxnSpPr/>
          <p:nvPr/>
        </p:nvCxnSpPr>
        <p:spPr>
          <a:xfrm>
            <a:off x="4033838" y="2968625"/>
            <a:ext cx="9525" cy="188913"/>
          </a:xfrm>
          <a:prstGeom prst="straightConnector1">
            <a:avLst/>
          </a:prstGeom>
          <a:noFill/>
          <a:ln cap="flat" cmpd="sng" w="19050">
            <a:solidFill>
              <a:schemeClr val="dk1"/>
            </a:solidFill>
            <a:prstDash val="solid"/>
            <a:round/>
            <a:headEnd len="sm" w="sm" type="none"/>
            <a:tailEnd len="sm" w="sm" type="none"/>
          </a:ln>
        </p:spPr>
      </p:cxnSp>
      <p:sp>
        <p:nvSpPr>
          <p:cNvPr id="936" name="Google Shape;936;p72"/>
          <p:cNvSpPr/>
          <p:nvPr/>
        </p:nvSpPr>
        <p:spPr>
          <a:xfrm>
            <a:off x="5273675" y="5213350"/>
            <a:ext cx="1127125" cy="425450"/>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machinery</a:t>
            </a:r>
            <a:endParaRPr b="0" sz="1600">
              <a:solidFill>
                <a:schemeClr val="dk1"/>
              </a:solidFill>
              <a:latin typeface="Times New Roman"/>
              <a:ea typeface="Times New Roman"/>
              <a:cs typeface="Times New Roman"/>
              <a:sym typeface="Times New Roman"/>
            </a:endParaRPr>
          </a:p>
        </p:txBody>
      </p:sp>
      <p:sp>
        <p:nvSpPr>
          <p:cNvPr id="937" name="Google Shape;937;p72"/>
          <p:cNvSpPr/>
          <p:nvPr/>
        </p:nvSpPr>
        <p:spPr>
          <a:xfrm>
            <a:off x="3422650" y="4238625"/>
            <a:ext cx="1454150" cy="600075"/>
          </a:xfrm>
          <a:prstGeom prst="diamond">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 work</a:t>
            </a:r>
            <a:endParaRPr/>
          </a:p>
        </p:txBody>
      </p:sp>
      <p:sp>
        <p:nvSpPr>
          <p:cNvPr id="938" name="Google Shape;938;p72"/>
          <p:cNvSpPr/>
          <p:nvPr/>
        </p:nvSpPr>
        <p:spPr>
          <a:xfrm>
            <a:off x="3592513" y="5081588"/>
            <a:ext cx="1085850" cy="600075"/>
          </a:xfrm>
          <a:prstGeom prst="diamond">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using</a:t>
            </a:r>
            <a:endParaRPr/>
          </a:p>
        </p:txBody>
      </p:sp>
      <p:cxnSp>
        <p:nvCxnSpPr>
          <p:cNvPr id="939" name="Google Shape;939;p72"/>
          <p:cNvCxnSpPr/>
          <p:nvPr/>
        </p:nvCxnSpPr>
        <p:spPr>
          <a:xfrm>
            <a:off x="4137025" y="4878388"/>
            <a:ext cx="0" cy="200025"/>
          </a:xfrm>
          <a:prstGeom prst="straightConnector1">
            <a:avLst/>
          </a:prstGeom>
          <a:noFill/>
          <a:ln cap="flat" cmpd="sng" w="19050">
            <a:solidFill>
              <a:schemeClr val="dk1"/>
            </a:solidFill>
            <a:prstDash val="solid"/>
            <a:round/>
            <a:headEnd len="sm" w="sm" type="none"/>
            <a:tailEnd len="sm" w="sm" type="none"/>
          </a:ln>
        </p:spPr>
      </p:cxnSp>
      <p:cxnSp>
        <p:nvCxnSpPr>
          <p:cNvPr id="940" name="Google Shape;940;p72"/>
          <p:cNvCxnSpPr/>
          <p:nvPr/>
        </p:nvCxnSpPr>
        <p:spPr>
          <a:xfrm>
            <a:off x="4695825" y="5399088"/>
            <a:ext cx="560388" cy="1587"/>
          </a:xfrm>
          <a:prstGeom prst="straightConnector1">
            <a:avLst/>
          </a:prstGeom>
          <a:noFill/>
          <a:ln cap="flat" cmpd="sng" w="19050">
            <a:solidFill>
              <a:schemeClr val="dk1"/>
            </a:solidFill>
            <a:prstDash val="solid"/>
            <a:round/>
            <a:headEnd len="sm" w="sm" type="none"/>
            <a:tailEnd len="sm" w="sm" type="none"/>
          </a:ln>
        </p:spPr>
      </p:cxnSp>
      <p:sp>
        <p:nvSpPr>
          <p:cNvPr id="941" name="Google Shape;941;p72"/>
          <p:cNvSpPr/>
          <p:nvPr/>
        </p:nvSpPr>
        <p:spPr>
          <a:xfrm>
            <a:off x="995363" y="5816600"/>
            <a:ext cx="7527925" cy="3365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lang="en-US" sz="1600">
                <a:solidFill>
                  <a:schemeClr val="dk1"/>
                </a:solidFill>
                <a:latin typeface="Times New Roman"/>
                <a:ea typeface="Times New Roman"/>
                <a:cs typeface="Times New Roman"/>
                <a:sym typeface="Times New Roman"/>
              </a:rPr>
              <a:t>“Design” 2: incorrect, since “relationships of relationships” are not permitted in ER!</a:t>
            </a:r>
            <a:endParaRPr/>
          </a:p>
        </p:txBody>
      </p:sp>
      <p:sp>
        <p:nvSpPr>
          <p:cNvPr id="942" name="Google Shape;942;p72"/>
          <p:cNvSpPr/>
          <p:nvPr/>
        </p:nvSpPr>
        <p:spPr>
          <a:xfrm>
            <a:off x="955675" y="3535363"/>
            <a:ext cx="7083425" cy="36671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lang="en-US" sz="1800">
                <a:solidFill>
                  <a:schemeClr val="dk1"/>
                </a:solidFill>
                <a:latin typeface="Times New Roman"/>
                <a:ea typeface="Times New Roman"/>
                <a:cs typeface="Times New Roman"/>
                <a:sym typeface="Times New Roman"/>
              </a:rPr>
              <a:t>Design 1: incorrect, since it requires each project to use tools.</a:t>
            </a:r>
            <a:endParaRPr/>
          </a:p>
        </p:txBody>
      </p:sp>
      <p:sp>
        <p:nvSpPr>
          <p:cNvPr id="943" name="Google Shape;943;p72"/>
          <p:cNvSpPr txBox="1"/>
          <p:nvPr>
            <p:ph type="title"/>
          </p:nvPr>
        </p:nvSpPr>
        <p:spPr>
          <a:xfrm>
            <a:off x="1212804" y="0"/>
            <a:ext cx="7531100" cy="812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4000">
                <a:solidFill>
                  <a:srgbClr val="FFFF00"/>
                </a:solidFill>
                <a:latin typeface="Times New Roman"/>
                <a:ea typeface="Times New Roman"/>
                <a:cs typeface="Times New Roman"/>
                <a:sym typeface="Times New Roman"/>
              </a:rPr>
              <a:t>Another form of Aggregation</a:t>
            </a:r>
            <a:endParaRPr b="1" sz="4000">
              <a:solidFill>
                <a:srgbClr val="FFFF00"/>
              </a:solidFill>
              <a:latin typeface="Times New Roman"/>
              <a:ea typeface="Times New Roman"/>
              <a:cs typeface="Times New Roman"/>
              <a:sym typeface="Times New Roman"/>
            </a:endParaRPr>
          </a:p>
        </p:txBody>
      </p:sp>
      <p:sp>
        <p:nvSpPr>
          <p:cNvPr id="944" name="Google Shape;944;p72"/>
          <p:cNvSpPr txBox="1"/>
          <p:nvPr>
            <p:ph idx="1" type="body"/>
          </p:nvPr>
        </p:nvSpPr>
        <p:spPr>
          <a:xfrm>
            <a:off x="304801" y="1066801"/>
            <a:ext cx="8428038" cy="134143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Form 2: It allows a relationship set to participate in another relation.</a:t>
            </a:r>
            <a:endParaRPr/>
          </a:p>
          <a:p>
            <a:pPr indent="-342900" lvl="0" marL="342900" rtl="0" algn="l">
              <a:spcBef>
                <a:spcPts val="40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Express that “</a:t>
            </a:r>
            <a:r>
              <a:rPr lang="en-US" sz="2000">
                <a:solidFill>
                  <a:schemeClr val="folHlink"/>
                </a:solidFill>
                <a:latin typeface="Times New Roman"/>
                <a:ea typeface="Times New Roman"/>
                <a:cs typeface="Times New Roman"/>
                <a:sym typeface="Times New Roman"/>
              </a:rPr>
              <a:t>an employee works on a specific project possibly using </a:t>
            </a:r>
            <a:r>
              <a:rPr i="1" lang="en-US" sz="2000">
                <a:solidFill>
                  <a:schemeClr val="folHlink"/>
                </a:solidFill>
                <a:latin typeface="Times New Roman"/>
                <a:ea typeface="Times New Roman"/>
                <a:cs typeface="Times New Roman"/>
                <a:sym typeface="Times New Roman"/>
              </a:rPr>
              <a:t>some</a:t>
            </a:r>
            <a:r>
              <a:rPr lang="en-US" sz="2000">
                <a:solidFill>
                  <a:schemeClr val="folHlink"/>
                </a:solidFill>
                <a:latin typeface="Times New Roman"/>
                <a:ea typeface="Times New Roman"/>
                <a:cs typeface="Times New Roman"/>
                <a:sym typeface="Times New Roman"/>
              </a:rPr>
              <a:t> machines (could be 0).”</a:t>
            </a:r>
            <a:endParaRPr/>
          </a:p>
        </p:txBody>
      </p:sp>
      <p:sp>
        <p:nvSpPr>
          <p:cNvPr id="945" name="Google Shape;945;p72"/>
          <p:cNvSpPr/>
          <p:nvPr/>
        </p:nvSpPr>
        <p:spPr>
          <a:xfrm>
            <a:off x="2033588" y="4424363"/>
            <a:ext cx="993775" cy="277812"/>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employees</a:t>
            </a:r>
            <a:endParaRPr/>
          </a:p>
        </p:txBody>
      </p:sp>
      <p:cxnSp>
        <p:nvCxnSpPr>
          <p:cNvPr id="946" name="Google Shape;946;p72"/>
          <p:cNvCxnSpPr/>
          <p:nvPr/>
        </p:nvCxnSpPr>
        <p:spPr>
          <a:xfrm>
            <a:off x="3036888" y="4532313"/>
            <a:ext cx="415925" cy="9525"/>
          </a:xfrm>
          <a:prstGeom prst="straightConnector1">
            <a:avLst/>
          </a:prstGeom>
          <a:noFill/>
          <a:ln cap="flat" cmpd="sng" w="19050">
            <a:solidFill>
              <a:schemeClr val="dk1"/>
            </a:solidFill>
            <a:prstDash val="solid"/>
            <a:round/>
            <a:headEnd len="sm" w="sm" type="none"/>
            <a:tailEnd len="sm" w="sm" type="none"/>
          </a:ln>
        </p:spPr>
      </p:cxnSp>
      <p:sp>
        <p:nvSpPr>
          <p:cNvPr id="947" name="Google Shape;947;p72"/>
          <p:cNvSpPr/>
          <p:nvPr/>
        </p:nvSpPr>
        <p:spPr>
          <a:xfrm>
            <a:off x="5457825" y="4421188"/>
            <a:ext cx="1127125" cy="306387"/>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projects</a:t>
            </a:r>
            <a:endParaRPr/>
          </a:p>
        </p:txBody>
      </p:sp>
      <p:cxnSp>
        <p:nvCxnSpPr>
          <p:cNvPr id="948" name="Google Shape;948;p72"/>
          <p:cNvCxnSpPr/>
          <p:nvPr/>
        </p:nvCxnSpPr>
        <p:spPr>
          <a:xfrm flipH="1" rot="10800000">
            <a:off x="4911725" y="4537075"/>
            <a:ext cx="555625" cy="9525"/>
          </a:xfrm>
          <a:prstGeom prst="straightConnector1">
            <a:avLst/>
          </a:prstGeom>
          <a:noFill/>
          <a:ln cap="flat" cmpd="sng" w="19050">
            <a:solidFill>
              <a:schemeClr val="dk1"/>
            </a:solidFill>
            <a:prstDash val="solid"/>
            <a:round/>
            <a:headEnd len="sm" w="sm" type="none"/>
            <a:tailEnd len="med" w="med" type="triangl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73"/>
          <p:cNvSpPr txBox="1"/>
          <p:nvPr>
            <p:ph type="title"/>
          </p:nvPr>
        </p:nvSpPr>
        <p:spPr>
          <a:xfrm>
            <a:off x="738135" y="0"/>
            <a:ext cx="8229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a:solidFill>
                  <a:srgbClr val="FFFF00"/>
                </a:solidFill>
                <a:latin typeface="Times New Roman"/>
                <a:ea typeface="Times New Roman"/>
                <a:cs typeface="Times New Roman"/>
                <a:sym typeface="Times New Roman"/>
              </a:rPr>
              <a:t>Aggregation</a:t>
            </a:r>
            <a:endParaRPr/>
          </a:p>
        </p:txBody>
      </p:sp>
      <p:sp>
        <p:nvSpPr>
          <p:cNvPr descr="Rectangle: Click to edit Master text styles&#10;Second level&#10;Third level&#10;Fourth level&#10;Fifth level" id="955" name="Google Shape;955;p73"/>
          <p:cNvSpPr txBox="1"/>
          <p:nvPr>
            <p:ph idx="1" type="body"/>
          </p:nvPr>
        </p:nvSpPr>
        <p:spPr>
          <a:xfrm>
            <a:off x="609600" y="3657600"/>
            <a:ext cx="7877175" cy="2692400"/>
          </a:xfrm>
          <a:prstGeom prst="rect">
            <a:avLst/>
          </a:prstGeom>
          <a:noFill/>
          <a:ln>
            <a:noFill/>
          </a:ln>
        </p:spPr>
        <p:txBody>
          <a:bodyPr anchorCtr="0" anchor="t" bIns="46025" lIns="92075" spcFirstLastPara="1" rIns="92075" wrap="square" tIns="46025">
            <a:noAutofit/>
          </a:bodyPr>
          <a:lstStyle/>
          <a:p>
            <a:pPr indent="-342900" lvl="0" marL="342900" rtl="0" algn="l">
              <a:spcBef>
                <a:spcPts val="0"/>
              </a:spcBef>
              <a:spcAft>
                <a:spcPts val="0"/>
              </a:spcAft>
              <a:buClr>
                <a:schemeClr val="dk1"/>
              </a:buClr>
              <a:buSzPts val="2000"/>
              <a:buFont typeface="Times New Roman"/>
              <a:buChar char="•"/>
            </a:pPr>
            <a:r>
              <a:rPr b="1" i="1" lang="en-US" sz="2000">
                <a:latin typeface="Times New Roman"/>
                <a:ea typeface="Times New Roman"/>
                <a:cs typeface="Times New Roman"/>
                <a:sym typeface="Times New Roman"/>
              </a:rPr>
              <a:t>Aggregation is an abstraction through which relationships are treated as higher-level entities.</a:t>
            </a:r>
            <a:endParaRPr/>
          </a:p>
          <a:p>
            <a:pPr indent="-342900" lvl="0" marL="342900" rtl="0" algn="l">
              <a:spcBef>
                <a:spcPts val="10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Treat the relationship set “</a:t>
            </a:r>
            <a:r>
              <a:rPr lang="en-US" sz="2000">
                <a:solidFill>
                  <a:schemeClr val="dk2"/>
                </a:solidFill>
                <a:latin typeface="Times New Roman"/>
                <a:ea typeface="Times New Roman"/>
                <a:cs typeface="Times New Roman"/>
                <a:sym typeface="Times New Roman"/>
              </a:rPr>
              <a:t>work</a:t>
            </a:r>
            <a:r>
              <a:rPr lang="en-US" sz="2000">
                <a:latin typeface="Times New Roman"/>
                <a:ea typeface="Times New Roman"/>
                <a:cs typeface="Times New Roman"/>
                <a:sym typeface="Times New Roman"/>
              </a:rPr>
              <a:t>” and the ES’s “</a:t>
            </a:r>
            <a:r>
              <a:rPr lang="en-US" sz="2000">
                <a:solidFill>
                  <a:schemeClr val="dk2"/>
                </a:solidFill>
                <a:latin typeface="Times New Roman"/>
                <a:ea typeface="Times New Roman"/>
                <a:cs typeface="Times New Roman"/>
                <a:sym typeface="Times New Roman"/>
              </a:rPr>
              <a:t>employees</a:t>
            </a:r>
            <a:r>
              <a:rPr lang="en-US" sz="2000">
                <a:latin typeface="Times New Roman"/>
                <a:ea typeface="Times New Roman"/>
                <a:cs typeface="Times New Roman"/>
                <a:sym typeface="Times New Roman"/>
              </a:rPr>
              <a:t>” and “</a:t>
            </a:r>
            <a:r>
              <a:rPr lang="en-US" sz="2000">
                <a:solidFill>
                  <a:schemeClr val="dk2"/>
                </a:solidFill>
                <a:latin typeface="Times New Roman"/>
                <a:ea typeface="Times New Roman"/>
                <a:cs typeface="Times New Roman"/>
                <a:sym typeface="Times New Roman"/>
              </a:rPr>
              <a:t>projects</a:t>
            </a:r>
            <a:r>
              <a:rPr lang="en-US" sz="2000">
                <a:latin typeface="Times New Roman"/>
                <a:ea typeface="Times New Roman"/>
                <a:cs typeface="Times New Roman"/>
                <a:sym typeface="Times New Roman"/>
              </a:rPr>
              <a:t>” as a higher-level ES -- an </a:t>
            </a:r>
            <a:r>
              <a:rPr i="1" lang="en-US" sz="2000">
                <a:solidFill>
                  <a:schemeClr val="folHlink"/>
                </a:solidFill>
                <a:latin typeface="Times New Roman"/>
                <a:ea typeface="Times New Roman"/>
                <a:cs typeface="Times New Roman"/>
                <a:sym typeface="Times New Roman"/>
              </a:rPr>
              <a:t>aggregate entity set</a:t>
            </a:r>
            <a:r>
              <a:rPr i="1" lang="en-US" sz="2000">
                <a:latin typeface="Times New Roman"/>
                <a:ea typeface="Times New Roman"/>
                <a:cs typeface="Times New Roman"/>
                <a:sym typeface="Times New Roman"/>
              </a:rPr>
              <a:t>.</a:t>
            </a:r>
            <a:endParaRPr/>
          </a:p>
          <a:p>
            <a:pPr indent="-342900" lvl="0" marL="342900" rtl="0" algn="l">
              <a:spcBef>
                <a:spcPts val="10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Permit relationships between aggregate entity sets and other entity set.</a:t>
            </a:r>
            <a:endParaRPr/>
          </a:p>
          <a:p>
            <a:pPr indent="-342900" lvl="0" marL="342900" rtl="0" algn="l">
              <a:spcBef>
                <a:spcPts val="10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To create tables out of it : Create a table consisting Primary key of the aggregated relationship &amp; the primary key of the associated entity. </a:t>
            </a:r>
            <a:endParaRPr sz="2000">
              <a:latin typeface="Times New Roman"/>
              <a:ea typeface="Times New Roman"/>
              <a:cs typeface="Times New Roman"/>
              <a:sym typeface="Times New Roman"/>
            </a:endParaRPr>
          </a:p>
        </p:txBody>
      </p:sp>
      <p:sp>
        <p:nvSpPr>
          <p:cNvPr id="956" name="Google Shape;956;p73"/>
          <p:cNvSpPr/>
          <p:nvPr/>
        </p:nvSpPr>
        <p:spPr>
          <a:xfrm>
            <a:off x="4929188" y="2714625"/>
            <a:ext cx="1243012" cy="409575"/>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machinery</a:t>
            </a:r>
            <a:endParaRPr b="0" sz="1600">
              <a:solidFill>
                <a:schemeClr val="dk1"/>
              </a:solidFill>
              <a:latin typeface="Times New Roman"/>
              <a:ea typeface="Times New Roman"/>
              <a:cs typeface="Times New Roman"/>
              <a:sym typeface="Times New Roman"/>
            </a:endParaRPr>
          </a:p>
        </p:txBody>
      </p:sp>
      <p:sp>
        <p:nvSpPr>
          <p:cNvPr id="957" name="Google Shape;957;p73"/>
          <p:cNvSpPr/>
          <p:nvPr/>
        </p:nvSpPr>
        <p:spPr>
          <a:xfrm>
            <a:off x="3284538" y="1631950"/>
            <a:ext cx="1454150" cy="600075"/>
          </a:xfrm>
          <a:prstGeom prst="diamond">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 work</a:t>
            </a:r>
            <a:endParaRPr/>
          </a:p>
        </p:txBody>
      </p:sp>
      <p:sp>
        <p:nvSpPr>
          <p:cNvPr id="958" name="Google Shape;958;p73"/>
          <p:cNvSpPr/>
          <p:nvPr/>
        </p:nvSpPr>
        <p:spPr>
          <a:xfrm>
            <a:off x="3248025" y="2582863"/>
            <a:ext cx="1085850" cy="600075"/>
          </a:xfrm>
          <a:prstGeom prst="diamond">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using</a:t>
            </a:r>
            <a:endParaRPr/>
          </a:p>
        </p:txBody>
      </p:sp>
      <p:cxnSp>
        <p:nvCxnSpPr>
          <p:cNvPr id="959" name="Google Shape;959;p73"/>
          <p:cNvCxnSpPr/>
          <p:nvPr/>
        </p:nvCxnSpPr>
        <p:spPr>
          <a:xfrm flipH="1">
            <a:off x="3792538" y="2330450"/>
            <a:ext cx="11112" cy="250825"/>
          </a:xfrm>
          <a:prstGeom prst="straightConnector1">
            <a:avLst/>
          </a:prstGeom>
          <a:noFill/>
          <a:ln cap="flat" cmpd="sng" w="19050">
            <a:solidFill>
              <a:schemeClr val="dk1"/>
            </a:solidFill>
            <a:prstDash val="solid"/>
            <a:round/>
            <a:headEnd len="sm" w="sm" type="none"/>
            <a:tailEnd len="sm" w="sm" type="none"/>
          </a:ln>
        </p:spPr>
      </p:cxnSp>
      <p:cxnSp>
        <p:nvCxnSpPr>
          <p:cNvPr id="960" name="Google Shape;960;p73"/>
          <p:cNvCxnSpPr/>
          <p:nvPr/>
        </p:nvCxnSpPr>
        <p:spPr>
          <a:xfrm>
            <a:off x="4351338" y="2900363"/>
            <a:ext cx="560387" cy="1587"/>
          </a:xfrm>
          <a:prstGeom prst="straightConnector1">
            <a:avLst/>
          </a:prstGeom>
          <a:noFill/>
          <a:ln cap="flat" cmpd="sng" w="19050">
            <a:solidFill>
              <a:schemeClr val="dk1"/>
            </a:solidFill>
            <a:prstDash val="solid"/>
            <a:round/>
            <a:headEnd len="sm" w="sm" type="none"/>
            <a:tailEnd len="sm" w="sm" type="none"/>
          </a:ln>
        </p:spPr>
      </p:cxnSp>
      <p:sp>
        <p:nvSpPr>
          <p:cNvPr id="961" name="Google Shape;961;p73"/>
          <p:cNvSpPr/>
          <p:nvPr/>
        </p:nvSpPr>
        <p:spPr>
          <a:xfrm>
            <a:off x="1895475" y="1817688"/>
            <a:ext cx="993775" cy="277812"/>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employees</a:t>
            </a:r>
            <a:endParaRPr/>
          </a:p>
        </p:txBody>
      </p:sp>
      <p:cxnSp>
        <p:nvCxnSpPr>
          <p:cNvPr id="962" name="Google Shape;962;p73"/>
          <p:cNvCxnSpPr/>
          <p:nvPr/>
        </p:nvCxnSpPr>
        <p:spPr>
          <a:xfrm>
            <a:off x="2898775" y="1925638"/>
            <a:ext cx="415925" cy="9525"/>
          </a:xfrm>
          <a:prstGeom prst="straightConnector1">
            <a:avLst/>
          </a:prstGeom>
          <a:noFill/>
          <a:ln cap="flat" cmpd="sng" w="19050">
            <a:solidFill>
              <a:schemeClr val="dk1"/>
            </a:solidFill>
            <a:prstDash val="solid"/>
            <a:round/>
            <a:headEnd len="sm" w="sm" type="none"/>
            <a:tailEnd len="sm" w="sm" type="none"/>
          </a:ln>
        </p:spPr>
      </p:cxnSp>
      <p:sp>
        <p:nvSpPr>
          <p:cNvPr id="963" name="Google Shape;963;p73"/>
          <p:cNvSpPr/>
          <p:nvPr/>
        </p:nvSpPr>
        <p:spPr>
          <a:xfrm>
            <a:off x="5319713" y="1814513"/>
            <a:ext cx="1127125" cy="306387"/>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projects</a:t>
            </a:r>
            <a:endParaRPr/>
          </a:p>
        </p:txBody>
      </p:sp>
      <p:cxnSp>
        <p:nvCxnSpPr>
          <p:cNvPr id="964" name="Google Shape;964;p73"/>
          <p:cNvCxnSpPr/>
          <p:nvPr/>
        </p:nvCxnSpPr>
        <p:spPr>
          <a:xfrm flipH="1" rot="10800000">
            <a:off x="4773613" y="1930400"/>
            <a:ext cx="555625" cy="9525"/>
          </a:xfrm>
          <a:prstGeom prst="straightConnector1">
            <a:avLst/>
          </a:prstGeom>
          <a:noFill/>
          <a:ln cap="flat" cmpd="sng" w="19050">
            <a:solidFill>
              <a:schemeClr val="dk1"/>
            </a:solidFill>
            <a:prstDash val="solid"/>
            <a:round/>
            <a:headEnd len="sm" w="sm" type="none"/>
            <a:tailEnd len="med" w="med" type="triangle"/>
          </a:ln>
        </p:spPr>
      </p:cxnSp>
      <p:sp>
        <p:nvSpPr>
          <p:cNvPr id="965" name="Google Shape;965;p73"/>
          <p:cNvSpPr/>
          <p:nvPr/>
        </p:nvSpPr>
        <p:spPr>
          <a:xfrm>
            <a:off x="1797050" y="1587500"/>
            <a:ext cx="4800600" cy="70485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74"/>
          <p:cNvSpPr txBox="1"/>
          <p:nvPr>
            <p:ph type="title"/>
          </p:nvPr>
        </p:nvSpPr>
        <p:spPr>
          <a:xfrm>
            <a:off x="457200" y="0"/>
            <a:ext cx="8229600" cy="1066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a:solidFill>
                  <a:srgbClr val="FFFF00"/>
                </a:solidFill>
              </a:rPr>
              <a:t>Draw E-R Diagram</a:t>
            </a:r>
            <a:endParaRPr b="1">
              <a:solidFill>
                <a:srgbClr val="FFFF00"/>
              </a:solidFill>
            </a:endParaRPr>
          </a:p>
        </p:txBody>
      </p:sp>
      <p:sp>
        <p:nvSpPr>
          <p:cNvPr id="971" name="Google Shape;971;p74"/>
          <p:cNvSpPr txBox="1"/>
          <p:nvPr/>
        </p:nvSpPr>
        <p:spPr>
          <a:xfrm>
            <a:off x="457200" y="1143000"/>
            <a:ext cx="8223250" cy="4889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None/>
            </a:pPr>
            <a:r>
              <a:t/>
            </a:r>
            <a:endParaRPr b="1"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None/>
            </a:pPr>
            <a:r>
              <a:rPr b="1" i="0" lang="en-US" sz="2400" u="none" cap="none" strike="noStrike">
                <a:solidFill>
                  <a:schemeClr val="dk1"/>
                </a:solidFill>
                <a:latin typeface="Times New Roman"/>
                <a:ea typeface="Times New Roman"/>
                <a:cs typeface="Times New Roman"/>
                <a:sym typeface="Times New Roman"/>
              </a:rPr>
              <a:t>Supplier(S_ID, Sname, Status, City)</a:t>
            </a:r>
            <a:endParaRPr/>
          </a:p>
          <a:p>
            <a:pPr indent="-342900" lvl="0" marL="342900" marR="0" rtl="0" algn="l">
              <a:lnSpc>
                <a:spcPct val="100000"/>
              </a:lnSpc>
              <a:spcBef>
                <a:spcPts val="480"/>
              </a:spcBef>
              <a:spcAft>
                <a:spcPts val="0"/>
              </a:spcAft>
              <a:buNone/>
            </a:pPr>
            <a:r>
              <a:t/>
            </a:r>
            <a:endParaRPr b="1"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None/>
            </a:pPr>
            <a:r>
              <a:rPr b="1" lang="en-US" sz="2400">
                <a:solidFill>
                  <a:schemeClr val="dk1"/>
                </a:solidFill>
                <a:latin typeface="Times New Roman"/>
                <a:ea typeface="Times New Roman"/>
                <a:cs typeface="Times New Roman"/>
                <a:sym typeface="Times New Roman"/>
              </a:rPr>
              <a:t>Parts (P_ID, Pname, Color, Weight, City)</a:t>
            </a:r>
            <a:endParaRPr/>
          </a:p>
          <a:p>
            <a:pPr indent="-342900" lvl="0" marL="342900" marR="0" rtl="0" algn="l">
              <a:lnSpc>
                <a:spcPct val="100000"/>
              </a:lnSpc>
              <a:spcBef>
                <a:spcPts val="480"/>
              </a:spcBef>
              <a:spcAft>
                <a:spcPts val="0"/>
              </a:spcAft>
              <a:buNone/>
            </a:pPr>
            <a:r>
              <a:t/>
            </a:r>
            <a:endParaRPr b="1" sz="2400">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None/>
            </a:pPr>
            <a:r>
              <a:rPr b="1" i="0" lang="en-US" sz="2400" u="none" cap="none" strike="noStrike">
                <a:solidFill>
                  <a:schemeClr val="dk1"/>
                </a:solidFill>
                <a:latin typeface="Times New Roman"/>
                <a:ea typeface="Times New Roman"/>
                <a:cs typeface="Times New Roman"/>
                <a:sym typeface="Times New Roman"/>
              </a:rPr>
              <a:t>Projects(Pr_ID, Pr_name,</a:t>
            </a:r>
            <a:r>
              <a:rPr b="1" i="0" lang="en-US" sz="2400" u="none" cap="none" strike="noStrike">
                <a:solidFill>
                  <a:schemeClr val="dk1"/>
                </a:solidFill>
                <a:latin typeface="Times New Roman"/>
                <a:ea typeface="Times New Roman"/>
                <a:cs typeface="Times New Roman"/>
                <a:sym typeface="Times New Roman"/>
              </a:rPr>
              <a:t> City</a:t>
            </a:r>
            <a:r>
              <a:rPr b="1" i="0" lang="en-US" sz="2400" u="none" cap="none" strike="noStrike">
                <a:solidFill>
                  <a:schemeClr val="dk1"/>
                </a:solidFill>
                <a:latin typeface="Times New Roman"/>
                <a:ea typeface="Times New Roman"/>
                <a:cs typeface="Times New Roman"/>
                <a:sym typeface="Times New Roman"/>
              </a:rPr>
              <a:t>)</a:t>
            </a:r>
            <a:endParaRPr/>
          </a:p>
          <a:p>
            <a:pPr indent="-342900" lvl="0" marL="342900" marR="0" rtl="0" algn="l">
              <a:lnSpc>
                <a:spcPct val="100000"/>
              </a:lnSpc>
              <a:spcBef>
                <a:spcPts val="480"/>
              </a:spcBef>
              <a:spcAft>
                <a:spcPts val="0"/>
              </a:spcAft>
              <a:buNone/>
            </a:pPr>
            <a:r>
              <a:t/>
            </a:r>
            <a:endParaRPr b="1"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None/>
            </a:pPr>
            <a:r>
              <a:rPr b="1" lang="en-US" sz="2400">
                <a:solidFill>
                  <a:schemeClr val="dk1"/>
                </a:solidFill>
                <a:latin typeface="Times New Roman"/>
                <a:ea typeface="Times New Roman"/>
                <a:cs typeface="Times New Roman"/>
                <a:sym typeface="Times New Roman"/>
              </a:rPr>
              <a:t>Supplied_Quantity(S_ID, P_ID, Pr_ID, Quantity)</a:t>
            </a:r>
            <a:endParaRPr/>
          </a:p>
          <a:p>
            <a:pPr indent="-342900" lvl="0" marL="342900" marR="0" rtl="0" algn="l">
              <a:lnSpc>
                <a:spcPct val="100000"/>
              </a:lnSpc>
              <a:spcBef>
                <a:spcPts val="440"/>
              </a:spcBef>
              <a:spcAft>
                <a:spcPts val="0"/>
              </a:spcAft>
              <a:buNone/>
            </a:pPr>
            <a:r>
              <a:t/>
            </a:r>
            <a:endParaRPr b="0" i="0" sz="22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440"/>
              </a:spcBef>
              <a:spcAft>
                <a:spcPts val="0"/>
              </a:spcAft>
              <a:buNone/>
            </a:pPr>
            <a:r>
              <a:rPr b="0" i="0" lang="en-US" sz="2200" u="none" cap="none" strike="noStrike">
                <a:solidFill>
                  <a:schemeClr val="dk1"/>
                </a:solidFill>
                <a:latin typeface="Times New Roman"/>
                <a:ea typeface="Times New Roman"/>
                <a:cs typeface="Times New Roman"/>
                <a:sym typeface="Times New Roman"/>
              </a:rPr>
              <a:t>Draw an</a:t>
            </a:r>
            <a:r>
              <a:rPr b="0" i="0" lang="en-US" sz="2200" u="none" cap="none" strike="noStrike">
                <a:solidFill>
                  <a:schemeClr val="dk1"/>
                </a:solidFill>
                <a:latin typeface="Times New Roman"/>
                <a:ea typeface="Times New Roman"/>
                <a:cs typeface="Times New Roman"/>
                <a:sym typeface="Times New Roman"/>
              </a:rPr>
              <a:t> E-R Diagram.</a:t>
            </a:r>
            <a:endParaRPr b="0" i="0" sz="2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75"/>
          <p:cNvSpPr txBox="1"/>
          <p:nvPr>
            <p:ph type="title"/>
          </p:nvPr>
        </p:nvSpPr>
        <p:spPr>
          <a:xfrm>
            <a:off x="685800" y="0"/>
            <a:ext cx="8229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4000">
                <a:solidFill>
                  <a:srgbClr val="FFFF00"/>
                </a:solidFill>
                <a:latin typeface="Times New Roman"/>
                <a:ea typeface="Times New Roman"/>
                <a:cs typeface="Times New Roman"/>
                <a:sym typeface="Times New Roman"/>
              </a:rPr>
              <a:t>E/R Design Principles</a:t>
            </a:r>
            <a:endParaRPr/>
          </a:p>
        </p:txBody>
      </p:sp>
      <p:sp>
        <p:nvSpPr>
          <p:cNvPr id="978" name="Google Shape;978;p75"/>
          <p:cNvSpPr txBox="1"/>
          <p:nvPr>
            <p:ph idx="1" type="body"/>
          </p:nvPr>
        </p:nvSpPr>
        <p:spPr>
          <a:xfrm>
            <a:off x="457200" y="1143000"/>
            <a:ext cx="8223250" cy="48895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Keep the same schema: Schemas should not change often. So store frequently changing information as instances.</a:t>
            </a:r>
            <a:endParaRPr/>
          </a:p>
          <a:p>
            <a:pPr indent="-285750" lvl="1" marL="742950" rtl="0" algn="l">
              <a:spcBef>
                <a:spcPts val="400"/>
              </a:spcBef>
              <a:spcAft>
                <a:spcPts val="0"/>
              </a:spcAft>
              <a:buSzPts val="2000"/>
              <a:buChar char="▪"/>
            </a:pPr>
            <a:r>
              <a:rPr lang="en-US" sz="2000">
                <a:latin typeface="Times New Roman"/>
                <a:ea typeface="Times New Roman"/>
                <a:cs typeface="Times New Roman"/>
                <a:sym typeface="Times New Roman"/>
              </a:rPr>
              <a:t>currently each project consists of 10 members. Since later projects may have more or less employees, do not hard code the 10 employees as 10 attributes of the project entity</a:t>
            </a:r>
            <a:endParaRPr/>
          </a:p>
          <a:p>
            <a:pPr indent="-342900" lvl="0" marL="342900" rtl="0" algn="l">
              <a:spcBef>
                <a:spcPts val="44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Avoid redundancy: schemas should prevent representing the same facts multiple times.</a:t>
            </a:r>
            <a:endParaRPr/>
          </a:p>
          <a:p>
            <a:pPr indent="-285750" lvl="1" marL="742950" rtl="0" algn="l">
              <a:spcBef>
                <a:spcPts val="400"/>
              </a:spcBef>
              <a:spcAft>
                <a:spcPts val="0"/>
              </a:spcAft>
              <a:buSzPts val="2000"/>
              <a:buChar char="▪"/>
            </a:pPr>
            <a:r>
              <a:rPr lang="en-US" sz="2000">
                <a:latin typeface="Times New Roman"/>
                <a:ea typeface="Times New Roman"/>
                <a:cs typeface="Times New Roman"/>
                <a:sym typeface="Times New Roman"/>
              </a:rPr>
              <a:t>An attribute/relationship is redundant if deleting it does not result in a loss of any information</a:t>
            </a:r>
            <a:endParaRPr/>
          </a:p>
          <a:p>
            <a:pPr indent="-285750" lvl="1" marL="742950" rtl="0" algn="l">
              <a:spcBef>
                <a:spcPts val="400"/>
              </a:spcBef>
              <a:spcAft>
                <a:spcPts val="0"/>
              </a:spcAft>
              <a:buSzPts val="2000"/>
              <a:buChar char="▪"/>
            </a:pPr>
            <a:r>
              <a:rPr lang="en-US" sz="2000">
                <a:latin typeface="Times New Roman"/>
                <a:ea typeface="Times New Roman"/>
                <a:cs typeface="Times New Roman"/>
                <a:sym typeface="Times New Roman"/>
              </a:rPr>
              <a:t>Redundancy may cause:</a:t>
            </a:r>
            <a:endParaRPr/>
          </a:p>
          <a:p>
            <a:pPr indent="-228600" lvl="2" marL="1143000" rtl="0" algn="l">
              <a:spcBef>
                <a:spcPts val="360"/>
              </a:spcBef>
              <a:spcAft>
                <a:spcPts val="0"/>
              </a:spcAft>
              <a:buSzPts val="1800"/>
              <a:buChar char="✔"/>
            </a:pPr>
            <a:r>
              <a:rPr lang="en-US" sz="1800">
                <a:latin typeface="Times New Roman"/>
                <a:ea typeface="Times New Roman"/>
                <a:cs typeface="Times New Roman"/>
                <a:sym typeface="Times New Roman"/>
              </a:rPr>
              <a:t>wastage of space</a:t>
            </a:r>
            <a:endParaRPr/>
          </a:p>
          <a:p>
            <a:pPr indent="-228600" lvl="2" marL="1143000" rtl="0" algn="l">
              <a:spcBef>
                <a:spcPts val="360"/>
              </a:spcBef>
              <a:spcAft>
                <a:spcPts val="0"/>
              </a:spcAft>
              <a:buSzPts val="1800"/>
              <a:buChar char="✔"/>
            </a:pPr>
            <a:r>
              <a:rPr lang="en-US" sz="1800">
                <a:latin typeface="Times New Roman"/>
                <a:ea typeface="Times New Roman"/>
                <a:cs typeface="Times New Roman"/>
                <a:sym typeface="Times New Roman"/>
              </a:rPr>
              <a:t>application programming more difficult: need to update all instances of a fact to avoid inconsistency of database</a:t>
            </a:r>
            <a:endParaRPr/>
          </a:p>
          <a:p>
            <a:pPr indent="-342900" lvl="0" marL="342900" rtl="0" algn="l">
              <a:spcBef>
                <a:spcPts val="44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Consistent and clear names for attributes, entities, and relationships</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76"/>
          <p:cNvSpPr txBox="1"/>
          <p:nvPr>
            <p:ph type="title"/>
          </p:nvPr>
        </p:nvSpPr>
        <p:spPr>
          <a:xfrm>
            <a:off x="609600" y="0"/>
            <a:ext cx="8229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FFFF00"/>
                </a:solidFill>
                <a:latin typeface="Times New Roman"/>
                <a:ea typeface="Times New Roman"/>
                <a:cs typeface="Times New Roman"/>
                <a:sym typeface="Times New Roman"/>
              </a:rPr>
              <a:t>Redundant Attributes</a:t>
            </a:r>
            <a:endParaRPr/>
          </a:p>
        </p:txBody>
      </p:sp>
      <p:sp>
        <p:nvSpPr>
          <p:cNvPr id="985" name="Google Shape;985;p76"/>
          <p:cNvSpPr/>
          <p:nvPr/>
        </p:nvSpPr>
        <p:spPr>
          <a:xfrm>
            <a:off x="2209800" y="3609975"/>
            <a:ext cx="1055688" cy="292100"/>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departments</a:t>
            </a:r>
            <a:endParaRPr/>
          </a:p>
        </p:txBody>
      </p:sp>
      <p:sp>
        <p:nvSpPr>
          <p:cNvPr id="986" name="Google Shape;986;p76"/>
          <p:cNvSpPr/>
          <p:nvPr/>
        </p:nvSpPr>
        <p:spPr>
          <a:xfrm>
            <a:off x="5811838" y="3624263"/>
            <a:ext cx="928687" cy="331787"/>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employees</a:t>
            </a:r>
            <a:endParaRPr/>
          </a:p>
        </p:txBody>
      </p:sp>
      <p:sp>
        <p:nvSpPr>
          <p:cNvPr id="987" name="Google Shape;987;p76"/>
          <p:cNvSpPr/>
          <p:nvPr/>
        </p:nvSpPr>
        <p:spPr>
          <a:xfrm>
            <a:off x="3917950" y="3541713"/>
            <a:ext cx="1381125" cy="465137"/>
          </a:xfrm>
          <a:prstGeom prst="diamond">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manages</a:t>
            </a:r>
            <a:endParaRPr/>
          </a:p>
        </p:txBody>
      </p:sp>
      <p:cxnSp>
        <p:nvCxnSpPr>
          <p:cNvPr id="988" name="Google Shape;988;p76"/>
          <p:cNvCxnSpPr/>
          <p:nvPr/>
        </p:nvCxnSpPr>
        <p:spPr>
          <a:xfrm>
            <a:off x="3295650" y="3770313"/>
            <a:ext cx="647700" cy="9525"/>
          </a:xfrm>
          <a:prstGeom prst="straightConnector1">
            <a:avLst/>
          </a:prstGeom>
          <a:noFill/>
          <a:ln cap="flat" cmpd="sng" w="19050">
            <a:solidFill>
              <a:schemeClr val="dk1"/>
            </a:solidFill>
            <a:prstDash val="solid"/>
            <a:round/>
            <a:headEnd len="sm" w="sm" type="none"/>
            <a:tailEnd len="sm" w="sm" type="none"/>
          </a:ln>
        </p:spPr>
      </p:cxnSp>
      <p:cxnSp>
        <p:nvCxnSpPr>
          <p:cNvPr id="989" name="Google Shape;989;p76"/>
          <p:cNvCxnSpPr/>
          <p:nvPr/>
        </p:nvCxnSpPr>
        <p:spPr>
          <a:xfrm>
            <a:off x="5303838" y="3770313"/>
            <a:ext cx="508000" cy="0"/>
          </a:xfrm>
          <a:prstGeom prst="straightConnector1">
            <a:avLst/>
          </a:prstGeom>
          <a:noFill/>
          <a:ln cap="flat" cmpd="sng" w="19050">
            <a:solidFill>
              <a:schemeClr val="dk1"/>
            </a:solidFill>
            <a:prstDash val="solid"/>
            <a:round/>
            <a:headEnd len="sm" w="sm" type="none"/>
            <a:tailEnd len="med" w="med" type="triangle"/>
          </a:ln>
        </p:spPr>
      </p:cxnSp>
      <p:sp>
        <p:nvSpPr>
          <p:cNvPr id="990" name="Google Shape;990;p76"/>
          <p:cNvSpPr/>
          <p:nvPr/>
        </p:nvSpPr>
        <p:spPr>
          <a:xfrm>
            <a:off x="2657475" y="2878138"/>
            <a:ext cx="1392238" cy="407987"/>
          </a:xfrm>
          <a:prstGeom prst="ellipse">
            <a:avLst/>
          </a:prstGeom>
          <a:noFill/>
          <a:ln cap="flat" cmpd="sng" w="1905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mgr start date</a:t>
            </a:r>
            <a:endParaRPr/>
          </a:p>
        </p:txBody>
      </p:sp>
      <p:sp>
        <p:nvSpPr>
          <p:cNvPr id="991" name="Google Shape;991;p76"/>
          <p:cNvSpPr/>
          <p:nvPr/>
        </p:nvSpPr>
        <p:spPr>
          <a:xfrm>
            <a:off x="1566863" y="2921000"/>
            <a:ext cx="930275" cy="320675"/>
          </a:xfrm>
          <a:prstGeom prst="ellipse">
            <a:avLst/>
          </a:prstGeom>
          <a:noFill/>
          <a:ln cap="flat" cmpd="sng" w="1905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dept #</a:t>
            </a:r>
            <a:endParaRPr/>
          </a:p>
        </p:txBody>
      </p:sp>
      <p:sp>
        <p:nvSpPr>
          <p:cNvPr id="992" name="Google Shape;992;p76"/>
          <p:cNvSpPr/>
          <p:nvPr/>
        </p:nvSpPr>
        <p:spPr>
          <a:xfrm>
            <a:off x="4244975" y="3036888"/>
            <a:ext cx="987425" cy="330200"/>
          </a:xfrm>
          <a:prstGeom prst="ellipse">
            <a:avLst/>
          </a:prstGeom>
          <a:noFill/>
          <a:ln cap="flat" cmpd="sng" w="1905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start date</a:t>
            </a:r>
            <a:endParaRPr/>
          </a:p>
        </p:txBody>
      </p:sp>
      <p:sp>
        <p:nvSpPr>
          <p:cNvPr id="993" name="Google Shape;993;p76"/>
          <p:cNvSpPr/>
          <p:nvPr/>
        </p:nvSpPr>
        <p:spPr>
          <a:xfrm>
            <a:off x="5762625" y="3035300"/>
            <a:ext cx="920750" cy="280988"/>
          </a:xfrm>
          <a:prstGeom prst="ellipse">
            <a:avLst/>
          </a:prstGeom>
          <a:noFill/>
          <a:ln cap="flat" cmpd="sng" w="1905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ssno</a:t>
            </a:r>
            <a:endParaRPr/>
          </a:p>
        </p:txBody>
      </p:sp>
      <p:cxnSp>
        <p:nvCxnSpPr>
          <p:cNvPr id="994" name="Google Shape;994;p76"/>
          <p:cNvCxnSpPr/>
          <p:nvPr/>
        </p:nvCxnSpPr>
        <p:spPr>
          <a:xfrm>
            <a:off x="2055813" y="3246438"/>
            <a:ext cx="442912" cy="334962"/>
          </a:xfrm>
          <a:prstGeom prst="straightConnector1">
            <a:avLst/>
          </a:prstGeom>
          <a:noFill/>
          <a:ln cap="flat" cmpd="sng" w="19050">
            <a:solidFill>
              <a:schemeClr val="dk1"/>
            </a:solidFill>
            <a:prstDash val="solid"/>
            <a:round/>
            <a:headEnd len="sm" w="sm" type="none"/>
            <a:tailEnd len="sm" w="sm" type="none"/>
          </a:ln>
        </p:spPr>
      </p:cxnSp>
      <p:cxnSp>
        <p:nvCxnSpPr>
          <p:cNvPr id="995" name="Google Shape;995;p76"/>
          <p:cNvCxnSpPr/>
          <p:nvPr/>
        </p:nvCxnSpPr>
        <p:spPr>
          <a:xfrm flipH="1">
            <a:off x="2746375" y="3255963"/>
            <a:ext cx="309563" cy="339725"/>
          </a:xfrm>
          <a:prstGeom prst="straightConnector1">
            <a:avLst/>
          </a:prstGeom>
          <a:noFill/>
          <a:ln cap="flat" cmpd="sng" w="19050">
            <a:solidFill>
              <a:schemeClr val="dk1"/>
            </a:solidFill>
            <a:prstDash val="solid"/>
            <a:round/>
            <a:headEnd len="sm" w="sm" type="none"/>
            <a:tailEnd len="sm" w="sm" type="none"/>
          </a:ln>
        </p:spPr>
      </p:cxnSp>
      <p:cxnSp>
        <p:nvCxnSpPr>
          <p:cNvPr id="996" name="Google Shape;996;p76"/>
          <p:cNvCxnSpPr/>
          <p:nvPr/>
        </p:nvCxnSpPr>
        <p:spPr>
          <a:xfrm flipH="1">
            <a:off x="4618038" y="3376613"/>
            <a:ext cx="9525" cy="169862"/>
          </a:xfrm>
          <a:prstGeom prst="straightConnector1">
            <a:avLst/>
          </a:prstGeom>
          <a:noFill/>
          <a:ln cap="flat" cmpd="sng" w="19050">
            <a:solidFill>
              <a:schemeClr val="dk1"/>
            </a:solidFill>
            <a:prstDash val="solid"/>
            <a:round/>
            <a:headEnd len="sm" w="sm" type="none"/>
            <a:tailEnd len="sm" w="sm" type="none"/>
          </a:ln>
        </p:spPr>
      </p:cxnSp>
      <p:cxnSp>
        <p:nvCxnSpPr>
          <p:cNvPr id="997" name="Google Shape;997;p76"/>
          <p:cNvCxnSpPr/>
          <p:nvPr/>
        </p:nvCxnSpPr>
        <p:spPr>
          <a:xfrm>
            <a:off x="6261100" y="3346450"/>
            <a:ext cx="6350" cy="273050"/>
          </a:xfrm>
          <a:prstGeom prst="straightConnector1">
            <a:avLst/>
          </a:prstGeom>
          <a:noFill/>
          <a:ln cap="flat" cmpd="sng" w="19050">
            <a:solidFill>
              <a:schemeClr val="dk1"/>
            </a:solidFill>
            <a:prstDash val="solid"/>
            <a:round/>
            <a:headEnd len="sm" w="sm" type="none"/>
            <a:tailEnd len="sm" w="sm" type="none"/>
          </a:ln>
        </p:spPr>
      </p:cxnSp>
      <p:sp>
        <p:nvSpPr>
          <p:cNvPr id="998" name="Google Shape;998;p76"/>
          <p:cNvSpPr/>
          <p:nvPr/>
        </p:nvSpPr>
        <p:spPr>
          <a:xfrm>
            <a:off x="6070600" y="3549650"/>
            <a:ext cx="184150" cy="336550"/>
          </a:xfrm>
          <a:prstGeom prst="rect">
            <a:avLst/>
          </a:prstGeom>
          <a:noFill/>
          <a:ln>
            <a:noFill/>
          </a:ln>
        </p:spPr>
        <p:txBody>
          <a:bodyPr anchorCtr="0" anchor="t" bIns="46025" lIns="92075" spcFirstLastPara="1" rIns="92075" wrap="square" tIns="46025">
            <a:spAutoFit/>
          </a:bodyPr>
          <a:lstStyle/>
          <a:p>
            <a:pPr indent="0" lvl="0" marL="0" marR="0" rtl="0" algn="ctr">
              <a:spcBef>
                <a:spcPts val="0"/>
              </a:spcBef>
              <a:spcAft>
                <a:spcPts val="0"/>
              </a:spcAft>
              <a:buNone/>
            </a:pPr>
            <a:r>
              <a:t/>
            </a:r>
            <a:endParaRPr b="0" sz="1600">
              <a:solidFill>
                <a:schemeClr val="dk1"/>
              </a:solidFill>
              <a:latin typeface="Times New Roman"/>
              <a:ea typeface="Times New Roman"/>
              <a:cs typeface="Times New Roman"/>
              <a:sym typeface="Times New Roman"/>
            </a:endParaRPr>
          </a:p>
        </p:txBody>
      </p:sp>
      <p:sp>
        <p:nvSpPr>
          <p:cNvPr id="999" name="Google Shape;999;p76"/>
          <p:cNvSpPr txBox="1"/>
          <p:nvPr>
            <p:ph idx="1" type="body"/>
          </p:nvPr>
        </p:nvSpPr>
        <p:spPr>
          <a:xfrm>
            <a:off x="1101725" y="4906963"/>
            <a:ext cx="6600825" cy="390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Redundant attribute: Managers start date are stored twice.</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77"/>
          <p:cNvSpPr txBox="1"/>
          <p:nvPr>
            <p:ph idx="12" type="sldNum"/>
          </p:nvPr>
        </p:nvSpPr>
        <p:spPr>
          <a:xfrm>
            <a:off x="6781800" y="6324600"/>
            <a:ext cx="19050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Times New Roman"/>
                <a:ea typeface="Times New Roman"/>
                <a:cs typeface="Times New Roman"/>
                <a:sym typeface="Times New Roman"/>
              </a:rPr>
              <a:t>‹#›</a:t>
            </a:fld>
            <a:endParaRPr sz="2400">
              <a:solidFill>
                <a:schemeClr val="dk1"/>
              </a:solidFill>
              <a:latin typeface="Times New Roman"/>
              <a:ea typeface="Times New Roman"/>
              <a:cs typeface="Times New Roman"/>
              <a:sym typeface="Times New Roman"/>
            </a:endParaRPr>
          </a:p>
        </p:txBody>
      </p:sp>
      <p:sp>
        <p:nvSpPr>
          <p:cNvPr id="1006" name="Google Shape;1006;p77"/>
          <p:cNvSpPr/>
          <p:nvPr/>
        </p:nvSpPr>
        <p:spPr>
          <a:xfrm>
            <a:off x="2798763" y="1890713"/>
            <a:ext cx="950912" cy="320675"/>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suppliers</a:t>
            </a:r>
            <a:endParaRPr/>
          </a:p>
        </p:txBody>
      </p:sp>
      <p:sp>
        <p:nvSpPr>
          <p:cNvPr id="1007" name="Google Shape;1007;p77"/>
          <p:cNvSpPr/>
          <p:nvPr/>
        </p:nvSpPr>
        <p:spPr>
          <a:xfrm>
            <a:off x="5341938" y="2549525"/>
            <a:ext cx="806450" cy="250825"/>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projects</a:t>
            </a:r>
            <a:endParaRPr/>
          </a:p>
        </p:txBody>
      </p:sp>
      <p:sp>
        <p:nvSpPr>
          <p:cNvPr id="1008" name="Google Shape;1008;p77"/>
          <p:cNvSpPr/>
          <p:nvPr/>
        </p:nvSpPr>
        <p:spPr>
          <a:xfrm>
            <a:off x="1195388" y="2520950"/>
            <a:ext cx="871537" cy="274638"/>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items</a:t>
            </a:r>
            <a:endParaRPr/>
          </a:p>
        </p:txBody>
      </p:sp>
      <p:sp>
        <p:nvSpPr>
          <p:cNvPr id="1009" name="Google Shape;1009;p77"/>
          <p:cNvSpPr/>
          <p:nvPr/>
        </p:nvSpPr>
        <p:spPr>
          <a:xfrm>
            <a:off x="669925" y="1827213"/>
            <a:ext cx="1727200" cy="403225"/>
          </a:xfrm>
          <a:prstGeom prst="diamond">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supplies</a:t>
            </a:r>
            <a:endParaRPr/>
          </a:p>
        </p:txBody>
      </p:sp>
      <p:sp>
        <p:nvSpPr>
          <p:cNvPr id="1010" name="Google Shape;1010;p77"/>
          <p:cNvSpPr/>
          <p:nvPr/>
        </p:nvSpPr>
        <p:spPr>
          <a:xfrm>
            <a:off x="2665413" y="2478088"/>
            <a:ext cx="2033587" cy="368300"/>
          </a:xfrm>
          <a:prstGeom prst="diamond">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used-by</a:t>
            </a:r>
            <a:endParaRPr/>
          </a:p>
        </p:txBody>
      </p:sp>
      <p:sp>
        <p:nvSpPr>
          <p:cNvPr id="1011" name="Google Shape;1011;p77"/>
          <p:cNvSpPr/>
          <p:nvPr/>
        </p:nvSpPr>
        <p:spPr>
          <a:xfrm>
            <a:off x="4502150" y="1846263"/>
            <a:ext cx="2419350" cy="436562"/>
          </a:xfrm>
          <a:prstGeom prst="diamond">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is-customer-of</a:t>
            </a:r>
            <a:endParaRPr/>
          </a:p>
        </p:txBody>
      </p:sp>
      <p:cxnSp>
        <p:nvCxnSpPr>
          <p:cNvPr id="1012" name="Google Shape;1012;p77"/>
          <p:cNvCxnSpPr/>
          <p:nvPr/>
        </p:nvCxnSpPr>
        <p:spPr>
          <a:xfrm flipH="1">
            <a:off x="2406650" y="2024063"/>
            <a:ext cx="393700" cy="4762"/>
          </a:xfrm>
          <a:prstGeom prst="straightConnector1">
            <a:avLst/>
          </a:prstGeom>
          <a:noFill/>
          <a:ln cap="flat" cmpd="sng" w="19050">
            <a:solidFill>
              <a:schemeClr val="dk1"/>
            </a:solidFill>
            <a:prstDash val="solid"/>
            <a:round/>
            <a:headEnd len="med" w="med" type="triangle"/>
            <a:tailEnd len="med" w="med" type="none"/>
          </a:ln>
        </p:spPr>
      </p:cxnSp>
      <p:cxnSp>
        <p:nvCxnSpPr>
          <p:cNvPr id="1013" name="Google Shape;1013;p77"/>
          <p:cNvCxnSpPr/>
          <p:nvPr/>
        </p:nvCxnSpPr>
        <p:spPr>
          <a:xfrm>
            <a:off x="1557338" y="2224088"/>
            <a:ext cx="0" cy="296862"/>
          </a:xfrm>
          <a:prstGeom prst="straightConnector1">
            <a:avLst/>
          </a:prstGeom>
          <a:noFill/>
          <a:ln cap="flat" cmpd="sng" w="19050">
            <a:solidFill>
              <a:schemeClr val="dk1"/>
            </a:solidFill>
            <a:prstDash val="solid"/>
            <a:round/>
            <a:headEnd len="sm" w="sm" type="none"/>
            <a:tailEnd len="sm" w="sm" type="none"/>
          </a:ln>
        </p:spPr>
      </p:cxnSp>
      <p:cxnSp>
        <p:nvCxnSpPr>
          <p:cNvPr id="1014" name="Google Shape;1014;p77"/>
          <p:cNvCxnSpPr/>
          <p:nvPr/>
        </p:nvCxnSpPr>
        <p:spPr>
          <a:xfrm flipH="1" rot="10800000">
            <a:off x="2092325" y="2662238"/>
            <a:ext cx="573088" cy="15875"/>
          </a:xfrm>
          <a:prstGeom prst="straightConnector1">
            <a:avLst/>
          </a:prstGeom>
          <a:noFill/>
          <a:ln cap="flat" cmpd="sng" w="19050">
            <a:solidFill>
              <a:schemeClr val="dk1"/>
            </a:solidFill>
            <a:prstDash val="solid"/>
            <a:round/>
            <a:headEnd len="sm" w="sm" type="none"/>
            <a:tailEnd len="sm" w="sm" type="none"/>
          </a:ln>
        </p:spPr>
      </p:cxnSp>
      <p:cxnSp>
        <p:nvCxnSpPr>
          <p:cNvPr id="1015" name="Google Shape;1015;p77"/>
          <p:cNvCxnSpPr/>
          <p:nvPr/>
        </p:nvCxnSpPr>
        <p:spPr>
          <a:xfrm>
            <a:off x="4699000" y="2652713"/>
            <a:ext cx="658813" cy="4762"/>
          </a:xfrm>
          <a:prstGeom prst="straightConnector1">
            <a:avLst/>
          </a:prstGeom>
          <a:noFill/>
          <a:ln cap="flat" cmpd="sng" w="19050">
            <a:solidFill>
              <a:schemeClr val="dk1"/>
            </a:solidFill>
            <a:prstDash val="solid"/>
            <a:round/>
            <a:headEnd len="sm" w="sm" type="none"/>
            <a:tailEnd len="sm" w="sm" type="none"/>
          </a:ln>
        </p:spPr>
      </p:cxnSp>
      <p:cxnSp>
        <p:nvCxnSpPr>
          <p:cNvPr id="1016" name="Google Shape;1016;p77"/>
          <p:cNvCxnSpPr/>
          <p:nvPr/>
        </p:nvCxnSpPr>
        <p:spPr>
          <a:xfrm>
            <a:off x="3751263" y="2084388"/>
            <a:ext cx="730250" cy="1587"/>
          </a:xfrm>
          <a:prstGeom prst="straightConnector1">
            <a:avLst/>
          </a:prstGeom>
          <a:noFill/>
          <a:ln cap="flat" cmpd="sng" w="19050">
            <a:solidFill>
              <a:schemeClr val="dk1"/>
            </a:solidFill>
            <a:prstDash val="solid"/>
            <a:round/>
            <a:headEnd len="sm" w="sm" type="none"/>
            <a:tailEnd len="sm" w="sm" type="none"/>
          </a:ln>
        </p:spPr>
      </p:cxnSp>
      <p:cxnSp>
        <p:nvCxnSpPr>
          <p:cNvPr id="1017" name="Google Shape;1017;p77"/>
          <p:cNvCxnSpPr/>
          <p:nvPr/>
        </p:nvCxnSpPr>
        <p:spPr>
          <a:xfrm>
            <a:off x="5684838" y="2292350"/>
            <a:ext cx="11112" cy="250825"/>
          </a:xfrm>
          <a:prstGeom prst="straightConnector1">
            <a:avLst/>
          </a:prstGeom>
          <a:noFill/>
          <a:ln cap="flat" cmpd="sng" w="19050">
            <a:solidFill>
              <a:schemeClr val="dk1"/>
            </a:solidFill>
            <a:prstDash val="solid"/>
            <a:round/>
            <a:headEnd len="sm" w="sm" type="none"/>
            <a:tailEnd len="sm" w="sm" type="none"/>
          </a:ln>
        </p:spPr>
      </p:cxnSp>
      <p:sp>
        <p:nvSpPr>
          <p:cNvPr id="1018" name="Google Shape;1018;p77"/>
          <p:cNvSpPr txBox="1"/>
          <p:nvPr>
            <p:ph type="title"/>
          </p:nvPr>
        </p:nvSpPr>
        <p:spPr>
          <a:xfrm>
            <a:off x="685800" y="0"/>
            <a:ext cx="8229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FFFF00"/>
                </a:solidFill>
                <a:latin typeface="Times New Roman"/>
                <a:ea typeface="Times New Roman"/>
                <a:cs typeface="Times New Roman"/>
                <a:sym typeface="Times New Roman"/>
              </a:rPr>
              <a:t>Redundant Relationship</a:t>
            </a:r>
            <a:endParaRPr/>
          </a:p>
        </p:txBody>
      </p:sp>
      <p:sp>
        <p:nvSpPr>
          <p:cNvPr id="1019" name="Google Shape;1019;p77"/>
          <p:cNvSpPr txBox="1"/>
          <p:nvPr>
            <p:ph idx="1" type="body"/>
          </p:nvPr>
        </p:nvSpPr>
        <p:spPr>
          <a:xfrm>
            <a:off x="698500" y="3360738"/>
            <a:ext cx="7980363" cy="2138362"/>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fact that a project is-customer-of a supplier can be derived from the relationships “used-by” and “supplies”:</a:t>
            </a:r>
            <a:endParaRPr/>
          </a:p>
          <a:p>
            <a:pPr indent="-285750" lvl="1" marL="742950" rtl="0" algn="l">
              <a:spcBef>
                <a:spcPts val="480"/>
              </a:spcBef>
              <a:spcAft>
                <a:spcPts val="0"/>
              </a:spcAft>
              <a:buSzPts val="2400"/>
              <a:buChar char="▪"/>
            </a:pPr>
            <a:r>
              <a:rPr lang="en-US" sz="2400">
                <a:latin typeface="Times New Roman"/>
                <a:ea typeface="Times New Roman"/>
                <a:cs typeface="Times New Roman"/>
                <a:sym typeface="Times New Roman"/>
              </a:rPr>
              <a:t>A project is-customer-of a supplier if the supplier supplies an item used by the project.</a:t>
            </a:r>
            <a:endParaRPr sz="2000">
              <a:latin typeface="Times New Roman"/>
              <a:ea typeface="Times New Roman"/>
              <a:cs typeface="Times New Roman"/>
              <a:sym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78"/>
          <p:cNvSpP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30" name="Google Shape;1030;p78"/>
          <p:cNvSpPr txBox="1"/>
          <p:nvPr>
            <p:ph type="title"/>
          </p:nvPr>
        </p:nvSpPr>
        <p:spPr>
          <a:xfrm>
            <a:off x="533400" y="0"/>
            <a:ext cx="8229600" cy="1143000"/>
          </a:xfrm>
          <a:prstGeom prst="rect">
            <a:avLst/>
          </a:prstGeom>
          <a:noFill/>
          <a:ln>
            <a:noFill/>
          </a:ln>
        </p:spPr>
        <p:txBody>
          <a:bodyPr anchorCtr="0" anchor="t" bIns="44450" lIns="90475" spcFirstLastPara="1" rIns="90475" wrap="square" tIns="44450">
            <a:noAutofit/>
          </a:bodyPr>
          <a:lstStyle/>
          <a:p>
            <a:pPr indent="0" lvl="0" marL="0" rtl="0" algn="ctr">
              <a:spcBef>
                <a:spcPts val="0"/>
              </a:spcBef>
              <a:spcAft>
                <a:spcPts val="0"/>
              </a:spcAft>
              <a:buNone/>
            </a:pPr>
            <a:r>
              <a:rPr b="1" lang="en-US">
                <a:solidFill>
                  <a:srgbClr val="FFFF00"/>
                </a:solidFill>
                <a:latin typeface="Times New Roman"/>
                <a:ea typeface="Times New Roman"/>
                <a:cs typeface="Times New Roman"/>
                <a:sym typeface="Times New Roman"/>
              </a:rPr>
              <a:t>Case Study 1</a:t>
            </a:r>
            <a:endParaRPr/>
          </a:p>
        </p:txBody>
      </p:sp>
      <p:sp>
        <p:nvSpPr>
          <p:cNvPr id="1031" name="Google Shape;1031;p78"/>
          <p:cNvSpPr txBox="1"/>
          <p:nvPr>
            <p:ph idx="1" type="body"/>
          </p:nvPr>
        </p:nvSpPr>
        <p:spPr>
          <a:xfrm>
            <a:off x="698500" y="1600200"/>
            <a:ext cx="7999413" cy="45085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Design a DB representing cities, counties, and states in the US:</a:t>
            </a:r>
            <a:endParaRPr/>
          </a:p>
          <a:p>
            <a:pPr indent="-285750" lvl="1" marL="742950" rtl="0" algn="l">
              <a:lnSpc>
                <a:spcPct val="90000"/>
              </a:lnSpc>
              <a:spcBef>
                <a:spcPts val="400"/>
              </a:spcBef>
              <a:spcAft>
                <a:spcPts val="0"/>
              </a:spcAft>
              <a:buSzPts val="2000"/>
              <a:buChar char="▪"/>
            </a:pPr>
            <a:r>
              <a:rPr lang="en-US" sz="2000">
                <a:latin typeface="Times New Roman"/>
                <a:ea typeface="Times New Roman"/>
                <a:cs typeface="Times New Roman"/>
                <a:sym typeface="Times New Roman"/>
              </a:rPr>
              <a:t>For states, record the name, population, and state capital (a city).</a:t>
            </a:r>
            <a:endParaRPr/>
          </a:p>
          <a:p>
            <a:pPr indent="-285750" lvl="1" marL="742950" rtl="0" algn="l">
              <a:lnSpc>
                <a:spcPct val="90000"/>
              </a:lnSpc>
              <a:spcBef>
                <a:spcPts val="400"/>
              </a:spcBef>
              <a:spcAft>
                <a:spcPts val="0"/>
              </a:spcAft>
              <a:buSzPts val="2000"/>
              <a:buChar char="▪"/>
            </a:pPr>
            <a:r>
              <a:rPr lang="en-US" sz="2000">
                <a:latin typeface="Times New Roman"/>
                <a:ea typeface="Times New Roman"/>
                <a:cs typeface="Times New Roman"/>
                <a:sym typeface="Times New Roman"/>
              </a:rPr>
              <a:t>For counties, record the name, the population, and the located state.</a:t>
            </a:r>
            <a:endParaRPr/>
          </a:p>
          <a:p>
            <a:pPr indent="-285750" lvl="1" marL="742950" rtl="0" algn="l">
              <a:lnSpc>
                <a:spcPct val="90000"/>
              </a:lnSpc>
              <a:spcBef>
                <a:spcPts val="400"/>
              </a:spcBef>
              <a:spcAft>
                <a:spcPts val="0"/>
              </a:spcAft>
              <a:buSzPts val="2000"/>
              <a:buChar char="▪"/>
            </a:pPr>
            <a:r>
              <a:rPr lang="en-US" sz="2000">
                <a:latin typeface="Times New Roman"/>
                <a:ea typeface="Times New Roman"/>
                <a:cs typeface="Times New Roman"/>
                <a:sym typeface="Times New Roman"/>
              </a:rPr>
              <a:t>For cities, record the name, the population, the located state and the located county.</a:t>
            </a:r>
            <a:endParaRPr/>
          </a:p>
          <a:p>
            <a:pPr indent="-342900" lvl="0" marL="342900" rtl="0" algn="l">
              <a:lnSpc>
                <a:spcPct val="90000"/>
              </a:lnSpc>
              <a:spcBef>
                <a:spcPts val="44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Uniqueness assumptions:</a:t>
            </a:r>
            <a:endParaRPr/>
          </a:p>
          <a:p>
            <a:pPr indent="-285750" lvl="1" marL="742950" rtl="0" algn="l">
              <a:lnSpc>
                <a:spcPct val="90000"/>
              </a:lnSpc>
              <a:spcBef>
                <a:spcPts val="400"/>
              </a:spcBef>
              <a:spcAft>
                <a:spcPts val="0"/>
              </a:spcAft>
              <a:buSzPts val="2000"/>
              <a:buChar char="▪"/>
            </a:pPr>
            <a:r>
              <a:rPr lang="en-US" sz="2000">
                <a:latin typeface="Times New Roman"/>
                <a:ea typeface="Times New Roman"/>
                <a:cs typeface="Times New Roman"/>
                <a:sym typeface="Times New Roman"/>
              </a:rPr>
              <a:t>Names of states are unique.</a:t>
            </a:r>
            <a:endParaRPr/>
          </a:p>
          <a:p>
            <a:pPr indent="-285750" lvl="1" marL="742950" rtl="0" algn="l">
              <a:lnSpc>
                <a:spcPct val="90000"/>
              </a:lnSpc>
              <a:spcBef>
                <a:spcPts val="400"/>
              </a:spcBef>
              <a:spcAft>
                <a:spcPts val="0"/>
              </a:spcAft>
              <a:buSzPts val="2000"/>
              <a:buChar char="▪"/>
            </a:pPr>
            <a:r>
              <a:rPr lang="en-US" sz="2000">
                <a:latin typeface="Times New Roman"/>
                <a:ea typeface="Times New Roman"/>
                <a:cs typeface="Times New Roman"/>
                <a:sym typeface="Times New Roman"/>
              </a:rPr>
              <a:t>Names of counties are unique within a state (e.g., 26 states have Washington Counties). </a:t>
            </a:r>
            <a:endParaRPr/>
          </a:p>
          <a:p>
            <a:pPr indent="-285750" lvl="1" marL="742950" rtl="0" algn="l">
              <a:lnSpc>
                <a:spcPct val="90000"/>
              </a:lnSpc>
              <a:spcBef>
                <a:spcPts val="400"/>
              </a:spcBef>
              <a:spcAft>
                <a:spcPts val="0"/>
              </a:spcAft>
              <a:buSzPts val="2000"/>
              <a:buChar char="▪"/>
            </a:pPr>
            <a:r>
              <a:rPr lang="en-US" sz="2000">
                <a:latin typeface="Times New Roman"/>
                <a:ea typeface="Times New Roman"/>
                <a:cs typeface="Times New Roman"/>
                <a:sym typeface="Times New Roman"/>
              </a:rPr>
              <a:t>Cities are unique only within a state (e.g., there are 24 Springfields among the 50 states).</a:t>
            </a:r>
            <a:endParaRPr/>
          </a:p>
          <a:p>
            <a:pPr indent="-285750" lvl="1" marL="742950" rtl="0" algn="l">
              <a:lnSpc>
                <a:spcPct val="90000"/>
              </a:lnSpc>
              <a:spcBef>
                <a:spcPts val="400"/>
              </a:spcBef>
              <a:spcAft>
                <a:spcPts val="0"/>
              </a:spcAft>
              <a:buSzPts val="2000"/>
              <a:buChar char="▪"/>
            </a:pPr>
            <a:r>
              <a:rPr lang="en-US" sz="2000">
                <a:latin typeface="Times New Roman"/>
                <a:ea typeface="Times New Roman"/>
                <a:cs typeface="Times New Roman"/>
                <a:sym typeface="Times New Roman"/>
              </a:rPr>
              <a:t>Some counties and cities have the same name, even within a state (e.g., Los Angeles).</a:t>
            </a:r>
            <a:endParaRPr/>
          </a:p>
          <a:p>
            <a:pPr indent="-285750" lvl="1" marL="742950" rtl="0" algn="l">
              <a:lnSpc>
                <a:spcPct val="90000"/>
              </a:lnSpc>
              <a:spcBef>
                <a:spcPts val="400"/>
              </a:spcBef>
              <a:spcAft>
                <a:spcPts val="0"/>
              </a:spcAft>
              <a:buSzPts val="2000"/>
              <a:buChar char="▪"/>
            </a:pPr>
            <a:r>
              <a:rPr lang="en-US" sz="2000">
                <a:latin typeface="Times New Roman"/>
                <a:ea typeface="Times New Roman"/>
                <a:cs typeface="Times New Roman"/>
                <a:sym typeface="Times New Roman"/>
              </a:rPr>
              <a:t>All cities are located within a single county</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79"/>
          <p:cNvSpPr txBox="1"/>
          <p:nvPr>
            <p:ph idx="12" type="sldNum"/>
          </p:nvPr>
        </p:nvSpPr>
        <p:spPr>
          <a:xfrm>
            <a:off x="6781800" y="6324600"/>
            <a:ext cx="19050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Times New Roman"/>
                <a:ea typeface="Times New Roman"/>
                <a:cs typeface="Times New Roman"/>
                <a:sym typeface="Times New Roman"/>
              </a:rPr>
              <a:t>‹#›</a:t>
            </a:fld>
            <a:endParaRPr sz="2400">
              <a:solidFill>
                <a:schemeClr val="dk1"/>
              </a:solidFill>
              <a:latin typeface="Times New Roman"/>
              <a:ea typeface="Times New Roman"/>
              <a:cs typeface="Times New Roman"/>
              <a:sym typeface="Times New Roman"/>
            </a:endParaRPr>
          </a:p>
        </p:txBody>
      </p:sp>
      <p:sp>
        <p:nvSpPr>
          <p:cNvPr id="1037" name="Google Shape;1037;p79"/>
          <p:cNvSpPr txBox="1"/>
          <p:nvPr>
            <p:ph type="title"/>
          </p:nvPr>
        </p:nvSpPr>
        <p:spPr>
          <a:xfrm>
            <a:off x="533400" y="0"/>
            <a:ext cx="8229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FFFF00"/>
                </a:solidFill>
                <a:latin typeface="Times New Roman"/>
                <a:ea typeface="Times New Roman"/>
                <a:cs typeface="Times New Roman"/>
                <a:sym typeface="Times New Roman"/>
              </a:rPr>
              <a:t>Design 1: bad</a:t>
            </a:r>
            <a:endParaRPr/>
          </a:p>
        </p:txBody>
      </p:sp>
      <p:sp>
        <p:nvSpPr>
          <p:cNvPr id="1038" name="Google Shape;1038;p79"/>
          <p:cNvSpPr/>
          <p:nvPr/>
        </p:nvSpPr>
        <p:spPr>
          <a:xfrm>
            <a:off x="1914525" y="2792413"/>
            <a:ext cx="908050" cy="365125"/>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cities</a:t>
            </a:r>
            <a:endParaRPr/>
          </a:p>
        </p:txBody>
      </p:sp>
      <p:sp>
        <p:nvSpPr>
          <p:cNvPr id="1039" name="Google Shape;1039;p79"/>
          <p:cNvSpPr/>
          <p:nvPr/>
        </p:nvSpPr>
        <p:spPr>
          <a:xfrm>
            <a:off x="6253163" y="2820988"/>
            <a:ext cx="657225" cy="3556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states</a:t>
            </a:r>
            <a:endParaRPr/>
          </a:p>
        </p:txBody>
      </p:sp>
      <p:sp>
        <p:nvSpPr>
          <p:cNvPr id="1040" name="Google Shape;1040;p79"/>
          <p:cNvSpPr/>
          <p:nvPr/>
        </p:nvSpPr>
        <p:spPr>
          <a:xfrm>
            <a:off x="6269038" y="2016125"/>
            <a:ext cx="868362" cy="457200"/>
          </a:xfrm>
          <a:prstGeom prst="ellipse">
            <a:avLst/>
          </a:prstGeom>
          <a:noFill/>
          <a:ln cap="flat" cmpd="sng" w="19050">
            <a:solidFill>
              <a:schemeClr val="dk1"/>
            </a:solidFill>
            <a:prstDash val="dot"/>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Popu.</a:t>
            </a:r>
            <a:endParaRPr/>
          </a:p>
        </p:txBody>
      </p:sp>
      <p:sp>
        <p:nvSpPr>
          <p:cNvPr id="1041" name="Google Shape;1041;p79"/>
          <p:cNvSpPr/>
          <p:nvPr/>
        </p:nvSpPr>
        <p:spPr>
          <a:xfrm>
            <a:off x="7366000" y="2820988"/>
            <a:ext cx="828675" cy="4572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u="sng">
                <a:solidFill>
                  <a:schemeClr val="dk1"/>
                </a:solidFill>
                <a:latin typeface="Times New Roman"/>
                <a:ea typeface="Times New Roman"/>
                <a:cs typeface="Times New Roman"/>
                <a:sym typeface="Times New Roman"/>
              </a:rPr>
              <a:t>name</a:t>
            </a:r>
            <a:endParaRPr b="0" sz="1600">
              <a:solidFill>
                <a:schemeClr val="dk1"/>
              </a:solidFill>
              <a:latin typeface="Times New Roman"/>
              <a:ea typeface="Times New Roman"/>
              <a:cs typeface="Times New Roman"/>
              <a:sym typeface="Times New Roman"/>
            </a:endParaRPr>
          </a:p>
        </p:txBody>
      </p:sp>
      <p:cxnSp>
        <p:nvCxnSpPr>
          <p:cNvPr id="1042" name="Google Shape;1042;p79"/>
          <p:cNvCxnSpPr/>
          <p:nvPr/>
        </p:nvCxnSpPr>
        <p:spPr>
          <a:xfrm>
            <a:off x="6662738" y="2473325"/>
            <a:ext cx="9525" cy="309563"/>
          </a:xfrm>
          <a:prstGeom prst="straightConnector1">
            <a:avLst/>
          </a:prstGeom>
          <a:noFill/>
          <a:ln cap="flat" cmpd="sng" w="19050">
            <a:solidFill>
              <a:schemeClr val="dk1"/>
            </a:solidFill>
            <a:prstDash val="solid"/>
            <a:round/>
            <a:headEnd len="sm" w="sm" type="none"/>
            <a:tailEnd len="sm" w="sm" type="none"/>
          </a:ln>
        </p:spPr>
      </p:cxnSp>
      <p:cxnSp>
        <p:nvCxnSpPr>
          <p:cNvPr id="1043" name="Google Shape;1043;p79"/>
          <p:cNvCxnSpPr/>
          <p:nvPr/>
        </p:nvCxnSpPr>
        <p:spPr>
          <a:xfrm rot="10800000">
            <a:off x="6946900" y="3040063"/>
            <a:ext cx="409575" cy="9525"/>
          </a:xfrm>
          <a:prstGeom prst="straightConnector1">
            <a:avLst/>
          </a:prstGeom>
          <a:noFill/>
          <a:ln cap="flat" cmpd="sng" w="19050">
            <a:solidFill>
              <a:schemeClr val="dk1"/>
            </a:solidFill>
            <a:prstDash val="solid"/>
            <a:round/>
            <a:headEnd len="sm" w="sm" type="none"/>
            <a:tailEnd len="sm" w="sm" type="none"/>
          </a:ln>
        </p:spPr>
      </p:cxnSp>
      <p:sp>
        <p:nvSpPr>
          <p:cNvPr id="1044" name="Google Shape;1044;p79"/>
          <p:cNvSpPr/>
          <p:nvPr/>
        </p:nvSpPr>
        <p:spPr>
          <a:xfrm>
            <a:off x="1084263" y="1812925"/>
            <a:ext cx="1346200" cy="457200"/>
          </a:xfrm>
          <a:prstGeom prst="ellipse">
            <a:avLst/>
          </a:prstGeom>
          <a:noFill/>
          <a:ln cap="rnd" cmpd="sng" w="19050">
            <a:solidFill>
              <a:schemeClr val="dk1"/>
            </a:solidFill>
            <a:prstDash val="dot"/>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Co. Popu.</a:t>
            </a:r>
            <a:endParaRPr/>
          </a:p>
        </p:txBody>
      </p:sp>
      <p:sp>
        <p:nvSpPr>
          <p:cNvPr id="1045" name="Google Shape;1045;p79"/>
          <p:cNvSpPr/>
          <p:nvPr/>
        </p:nvSpPr>
        <p:spPr>
          <a:xfrm>
            <a:off x="2620963" y="1844675"/>
            <a:ext cx="1306512" cy="4572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Co. name</a:t>
            </a:r>
            <a:endParaRPr/>
          </a:p>
        </p:txBody>
      </p:sp>
      <p:cxnSp>
        <p:nvCxnSpPr>
          <p:cNvPr id="1046" name="Google Shape;1046;p79"/>
          <p:cNvCxnSpPr/>
          <p:nvPr/>
        </p:nvCxnSpPr>
        <p:spPr>
          <a:xfrm>
            <a:off x="1735138" y="2295525"/>
            <a:ext cx="414337" cy="433388"/>
          </a:xfrm>
          <a:prstGeom prst="straightConnector1">
            <a:avLst/>
          </a:prstGeom>
          <a:noFill/>
          <a:ln cap="flat" cmpd="sng" w="19050">
            <a:solidFill>
              <a:schemeClr val="dk1"/>
            </a:solidFill>
            <a:prstDash val="solid"/>
            <a:round/>
            <a:headEnd len="sm" w="sm" type="none"/>
            <a:tailEnd len="sm" w="sm" type="none"/>
          </a:ln>
        </p:spPr>
      </p:cxnSp>
      <p:sp>
        <p:nvSpPr>
          <p:cNvPr id="1047" name="Google Shape;1047;p79"/>
          <p:cNvSpPr/>
          <p:nvPr/>
        </p:nvSpPr>
        <p:spPr>
          <a:xfrm>
            <a:off x="3349625" y="2724150"/>
            <a:ext cx="2279650" cy="593725"/>
          </a:xfrm>
          <a:prstGeom prst="diamond">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Located</a:t>
            </a:r>
            <a:endParaRPr/>
          </a:p>
        </p:txBody>
      </p:sp>
      <p:cxnSp>
        <p:nvCxnSpPr>
          <p:cNvPr id="1048" name="Google Shape;1048;p79"/>
          <p:cNvCxnSpPr/>
          <p:nvPr/>
        </p:nvCxnSpPr>
        <p:spPr>
          <a:xfrm flipH="1" rot="10800000">
            <a:off x="2825750" y="3008313"/>
            <a:ext cx="527050" cy="3175"/>
          </a:xfrm>
          <a:prstGeom prst="straightConnector1">
            <a:avLst/>
          </a:prstGeom>
          <a:noFill/>
          <a:ln cap="flat" cmpd="sng" w="28575">
            <a:solidFill>
              <a:schemeClr val="dk1"/>
            </a:solidFill>
            <a:prstDash val="solid"/>
            <a:round/>
            <a:headEnd len="sm" w="sm" type="none"/>
            <a:tailEnd len="sm" w="sm" type="none"/>
          </a:ln>
        </p:spPr>
      </p:cxnSp>
      <p:cxnSp>
        <p:nvCxnSpPr>
          <p:cNvPr id="1049" name="Google Shape;1049;p79"/>
          <p:cNvCxnSpPr/>
          <p:nvPr/>
        </p:nvCxnSpPr>
        <p:spPr>
          <a:xfrm flipH="1" rot="10800000">
            <a:off x="5629275" y="3024188"/>
            <a:ext cx="598488" cy="4762"/>
          </a:xfrm>
          <a:prstGeom prst="straightConnector1">
            <a:avLst/>
          </a:prstGeom>
          <a:noFill/>
          <a:ln cap="flat" cmpd="sng" w="19050">
            <a:solidFill>
              <a:schemeClr val="dk1"/>
            </a:solidFill>
            <a:prstDash val="solid"/>
            <a:round/>
            <a:headEnd len="sm" w="sm" type="none"/>
            <a:tailEnd len="med" w="med" type="triangle"/>
          </a:ln>
        </p:spPr>
      </p:cxnSp>
      <p:sp>
        <p:nvSpPr>
          <p:cNvPr id="1050" name="Google Shape;1050;p79"/>
          <p:cNvSpPr/>
          <p:nvPr/>
        </p:nvSpPr>
        <p:spPr>
          <a:xfrm>
            <a:off x="3690938" y="3649663"/>
            <a:ext cx="1293812" cy="600075"/>
          </a:xfrm>
          <a:prstGeom prst="diamond">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capital</a:t>
            </a:r>
            <a:endParaRPr/>
          </a:p>
        </p:txBody>
      </p:sp>
      <p:cxnSp>
        <p:nvCxnSpPr>
          <p:cNvPr id="1051" name="Google Shape;1051;p79"/>
          <p:cNvCxnSpPr/>
          <p:nvPr/>
        </p:nvCxnSpPr>
        <p:spPr>
          <a:xfrm rot="10800000">
            <a:off x="2781300" y="3184525"/>
            <a:ext cx="873125" cy="768350"/>
          </a:xfrm>
          <a:prstGeom prst="straightConnector1">
            <a:avLst/>
          </a:prstGeom>
          <a:noFill/>
          <a:ln cap="flat" cmpd="sng" w="19050">
            <a:solidFill>
              <a:schemeClr val="dk1"/>
            </a:solidFill>
            <a:prstDash val="solid"/>
            <a:round/>
            <a:headEnd len="sm" w="sm" type="none"/>
            <a:tailEnd len="med" w="med" type="triangle"/>
          </a:ln>
        </p:spPr>
      </p:cxnSp>
      <p:cxnSp>
        <p:nvCxnSpPr>
          <p:cNvPr id="1052" name="Google Shape;1052;p79"/>
          <p:cNvCxnSpPr/>
          <p:nvPr/>
        </p:nvCxnSpPr>
        <p:spPr>
          <a:xfrm flipH="1" rot="10800000">
            <a:off x="4946650" y="3178175"/>
            <a:ext cx="1631950" cy="801688"/>
          </a:xfrm>
          <a:prstGeom prst="straightConnector1">
            <a:avLst/>
          </a:prstGeom>
          <a:noFill/>
          <a:ln cap="flat" cmpd="sng" w="19050">
            <a:solidFill>
              <a:schemeClr val="dk1"/>
            </a:solidFill>
            <a:prstDash val="solid"/>
            <a:round/>
            <a:headEnd len="sm" w="sm" type="none"/>
            <a:tailEnd len="med" w="med" type="triangle"/>
          </a:ln>
        </p:spPr>
      </p:cxnSp>
      <p:sp>
        <p:nvSpPr>
          <p:cNvPr id="1053" name="Google Shape;1053;p79"/>
          <p:cNvSpPr/>
          <p:nvPr/>
        </p:nvSpPr>
        <p:spPr>
          <a:xfrm>
            <a:off x="623888" y="3087688"/>
            <a:ext cx="1282700" cy="4572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Ci. Popu.</a:t>
            </a:r>
            <a:endParaRPr/>
          </a:p>
        </p:txBody>
      </p:sp>
      <p:sp>
        <p:nvSpPr>
          <p:cNvPr id="1054" name="Google Shape;1054;p79"/>
          <p:cNvSpPr/>
          <p:nvPr/>
        </p:nvSpPr>
        <p:spPr>
          <a:xfrm>
            <a:off x="1579563" y="3551238"/>
            <a:ext cx="1243012" cy="4572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Ci. name</a:t>
            </a:r>
            <a:endParaRPr/>
          </a:p>
        </p:txBody>
      </p:sp>
      <p:cxnSp>
        <p:nvCxnSpPr>
          <p:cNvPr id="1055" name="Google Shape;1055;p79"/>
          <p:cNvCxnSpPr/>
          <p:nvPr/>
        </p:nvCxnSpPr>
        <p:spPr>
          <a:xfrm flipH="1">
            <a:off x="1328738" y="2946400"/>
            <a:ext cx="588962" cy="112713"/>
          </a:xfrm>
          <a:prstGeom prst="straightConnector1">
            <a:avLst/>
          </a:prstGeom>
          <a:noFill/>
          <a:ln cap="flat" cmpd="sng" w="19050">
            <a:solidFill>
              <a:schemeClr val="dk1"/>
            </a:solidFill>
            <a:prstDash val="solid"/>
            <a:round/>
            <a:headEnd len="sm" w="sm" type="none"/>
            <a:tailEnd len="sm" w="sm" type="none"/>
          </a:ln>
        </p:spPr>
      </p:cxnSp>
      <p:cxnSp>
        <p:nvCxnSpPr>
          <p:cNvPr id="1056" name="Google Shape;1056;p79"/>
          <p:cNvCxnSpPr/>
          <p:nvPr/>
        </p:nvCxnSpPr>
        <p:spPr>
          <a:xfrm flipH="1">
            <a:off x="2160588" y="3173413"/>
            <a:ext cx="3175" cy="358775"/>
          </a:xfrm>
          <a:prstGeom prst="straightConnector1">
            <a:avLst/>
          </a:prstGeom>
          <a:noFill/>
          <a:ln cap="flat" cmpd="sng" w="19050">
            <a:solidFill>
              <a:schemeClr val="dk1"/>
            </a:solidFill>
            <a:prstDash val="solid"/>
            <a:round/>
            <a:headEnd len="sm" w="sm" type="none"/>
            <a:tailEnd len="sm" w="sm" type="none"/>
          </a:ln>
        </p:spPr>
      </p:cxnSp>
      <p:cxnSp>
        <p:nvCxnSpPr>
          <p:cNvPr id="1057" name="Google Shape;1057;p79"/>
          <p:cNvCxnSpPr/>
          <p:nvPr/>
        </p:nvCxnSpPr>
        <p:spPr>
          <a:xfrm flipH="1" rot="10800000">
            <a:off x="2579688" y="2287588"/>
            <a:ext cx="790575" cy="481012"/>
          </a:xfrm>
          <a:prstGeom prst="straightConnector1">
            <a:avLst/>
          </a:prstGeom>
          <a:noFill/>
          <a:ln cap="flat" cmpd="sng" w="19050">
            <a:solidFill>
              <a:schemeClr val="dk1"/>
            </a:solidFill>
            <a:prstDash val="solid"/>
            <a:round/>
            <a:headEnd len="sm" w="sm" type="none"/>
            <a:tailEnd len="sm" w="sm" type="none"/>
          </a:ln>
        </p:spPr>
      </p:cxnSp>
      <p:sp>
        <p:nvSpPr>
          <p:cNvPr id="1058" name="Google Shape;1058;p79"/>
          <p:cNvSpPr txBox="1"/>
          <p:nvPr/>
        </p:nvSpPr>
        <p:spPr>
          <a:xfrm>
            <a:off x="881063" y="4772025"/>
            <a:ext cx="5986462" cy="3968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0" lang="en-US" sz="2000">
                <a:solidFill>
                  <a:schemeClr val="dk1"/>
                </a:solidFill>
                <a:latin typeface="Times New Roman"/>
                <a:ea typeface="Times New Roman"/>
                <a:cs typeface="Times New Roman"/>
                <a:sym typeface="Times New Roman"/>
              </a:rPr>
              <a:t>Problem: County Population is repeated for each city.</a:t>
            </a:r>
            <a:endParaRPr/>
          </a:p>
        </p:txBody>
      </p:sp>
      <p:cxnSp>
        <p:nvCxnSpPr>
          <p:cNvPr id="1059" name="Google Shape;1059;p79"/>
          <p:cNvCxnSpPr/>
          <p:nvPr/>
        </p:nvCxnSpPr>
        <p:spPr>
          <a:xfrm>
            <a:off x="2867025" y="2198688"/>
            <a:ext cx="808038" cy="0"/>
          </a:xfrm>
          <a:prstGeom prst="straightConnector1">
            <a:avLst/>
          </a:prstGeom>
          <a:noFill/>
          <a:ln cap="flat" cmpd="sng" w="19050">
            <a:solidFill>
              <a:schemeClr val="dk1"/>
            </a:solidFill>
            <a:prstDash val="dot"/>
            <a:miter lim="800000"/>
            <a:headEnd len="med" w="med" type="none"/>
            <a:tailEnd len="med" w="med" type="none"/>
          </a:ln>
        </p:spPr>
      </p:cxnSp>
      <p:cxnSp>
        <p:nvCxnSpPr>
          <p:cNvPr id="1060" name="Google Shape;1060;p79"/>
          <p:cNvCxnSpPr/>
          <p:nvPr/>
        </p:nvCxnSpPr>
        <p:spPr>
          <a:xfrm>
            <a:off x="1779588" y="3916363"/>
            <a:ext cx="808037" cy="0"/>
          </a:xfrm>
          <a:prstGeom prst="straightConnector1">
            <a:avLst/>
          </a:prstGeom>
          <a:noFill/>
          <a:ln cap="flat" cmpd="sng" w="19050">
            <a:solidFill>
              <a:schemeClr val="dk1"/>
            </a:solidFill>
            <a:prstDash val="dot"/>
            <a:miter lim="800000"/>
            <a:headEnd len="med" w="med" type="none"/>
            <a:tailEnd len="med" w="med" type="none"/>
          </a:ln>
        </p:spPr>
      </p:cxnSp>
      <p:sp>
        <p:nvSpPr>
          <p:cNvPr id="1061" name="Google Shape;1061;p79"/>
          <p:cNvSpPr/>
          <p:nvPr/>
        </p:nvSpPr>
        <p:spPr>
          <a:xfrm>
            <a:off x="1863725" y="2760663"/>
            <a:ext cx="1011238" cy="449262"/>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1062" name="Google Shape;1062;p79"/>
          <p:cNvCxnSpPr/>
          <p:nvPr/>
        </p:nvCxnSpPr>
        <p:spPr>
          <a:xfrm flipH="1" rot="10800000">
            <a:off x="2854325" y="3063875"/>
            <a:ext cx="527050" cy="3175"/>
          </a:xfrm>
          <a:prstGeom prst="straightConnector1">
            <a:avLst/>
          </a:prstGeom>
          <a:noFill/>
          <a:ln cap="flat" cmpd="sng" w="28575">
            <a:solidFill>
              <a:schemeClr val="dk1"/>
            </a:solidFill>
            <a:prstDash val="solid"/>
            <a:round/>
            <a:headEnd len="sm" w="sm" type="none"/>
            <a:tailEnd len="sm" w="sm" type="none"/>
          </a:ln>
        </p:spPr>
      </p:cxnSp>
      <p:sp>
        <p:nvSpPr>
          <p:cNvPr id="1063" name="Google Shape;1063;p79"/>
          <p:cNvSpPr/>
          <p:nvPr/>
        </p:nvSpPr>
        <p:spPr>
          <a:xfrm>
            <a:off x="3209925" y="2601913"/>
            <a:ext cx="2619375" cy="792162"/>
          </a:xfrm>
          <a:prstGeom prst="diamond">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idx="12" type="sldNum"/>
          </p:nvPr>
        </p:nvSpPr>
        <p:spPr>
          <a:xfrm>
            <a:off x="7010400" y="6337300"/>
            <a:ext cx="1905000" cy="355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Times New Roman"/>
                <a:ea typeface="Times New Roman"/>
                <a:cs typeface="Times New Roman"/>
                <a:sym typeface="Times New Roman"/>
              </a:rPr>
              <a:t>‹#›</a:t>
            </a:fld>
            <a:endParaRPr sz="2400">
              <a:solidFill>
                <a:schemeClr val="dk1"/>
              </a:solidFill>
              <a:latin typeface="Times New Roman"/>
              <a:ea typeface="Times New Roman"/>
              <a:cs typeface="Times New Roman"/>
              <a:sym typeface="Times New Roman"/>
            </a:endParaRPr>
          </a:p>
        </p:txBody>
      </p:sp>
      <p:sp>
        <p:nvSpPr>
          <p:cNvPr id="129" name="Google Shape;129;p8"/>
          <p:cNvSpPr txBox="1"/>
          <p:nvPr/>
        </p:nvSpPr>
        <p:spPr>
          <a:xfrm>
            <a:off x="6811963" y="3600450"/>
            <a:ext cx="244475" cy="3429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30" name="Google Shape;130;p8"/>
          <p:cNvSpPr/>
          <p:nvPr/>
        </p:nvSpPr>
        <p:spPr>
          <a:xfrm>
            <a:off x="2120900" y="2020888"/>
            <a:ext cx="4233863" cy="27051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31" name="Google Shape;131;p8"/>
          <p:cNvSpPr/>
          <p:nvPr/>
        </p:nvSpPr>
        <p:spPr>
          <a:xfrm>
            <a:off x="3167063" y="2292350"/>
            <a:ext cx="2660650" cy="269875"/>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Applications/queries</a:t>
            </a:r>
            <a:endParaRPr/>
          </a:p>
        </p:txBody>
      </p:sp>
      <p:sp>
        <p:nvSpPr>
          <p:cNvPr id="132" name="Google Shape;132;p8"/>
          <p:cNvSpPr/>
          <p:nvPr/>
        </p:nvSpPr>
        <p:spPr>
          <a:xfrm>
            <a:off x="2424113" y="2744788"/>
            <a:ext cx="3548062" cy="1081087"/>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33" name="Google Shape;133;p8"/>
          <p:cNvSpPr/>
          <p:nvPr/>
        </p:nvSpPr>
        <p:spPr>
          <a:xfrm>
            <a:off x="3402013" y="2894013"/>
            <a:ext cx="1549400" cy="36195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Query processor</a:t>
            </a:r>
            <a:endParaRPr sz="2400">
              <a:solidFill>
                <a:schemeClr val="dk1"/>
              </a:solidFill>
              <a:latin typeface="Times New Roman"/>
              <a:ea typeface="Times New Roman"/>
              <a:cs typeface="Times New Roman"/>
              <a:sym typeface="Times New Roman"/>
            </a:endParaRPr>
          </a:p>
        </p:txBody>
      </p:sp>
      <p:sp>
        <p:nvSpPr>
          <p:cNvPr id="134" name="Google Shape;134;p8"/>
          <p:cNvSpPr/>
          <p:nvPr/>
        </p:nvSpPr>
        <p:spPr>
          <a:xfrm>
            <a:off x="3128963" y="3405188"/>
            <a:ext cx="2319337" cy="301625"/>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Storage manager</a:t>
            </a:r>
            <a:endParaRPr sz="2400">
              <a:solidFill>
                <a:schemeClr val="dk1"/>
              </a:solidFill>
              <a:latin typeface="Times New Roman"/>
              <a:ea typeface="Times New Roman"/>
              <a:cs typeface="Times New Roman"/>
              <a:sym typeface="Times New Roman"/>
            </a:endParaRPr>
          </a:p>
        </p:txBody>
      </p:sp>
      <p:sp>
        <p:nvSpPr>
          <p:cNvPr id="135" name="Google Shape;135;p8"/>
          <p:cNvSpPr/>
          <p:nvPr/>
        </p:nvSpPr>
        <p:spPr>
          <a:xfrm>
            <a:off x="3059113" y="4187825"/>
            <a:ext cx="687387" cy="360363"/>
          </a:xfrm>
          <a:prstGeom prst="can">
            <a:avLst>
              <a:gd fmla="val 25000"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36" name="Google Shape;136;p8"/>
          <p:cNvSpPr/>
          <p:nvPr/>
        </p:nvSpPr>
        <p:spPr>
          <a:xfrm>
            <a:off x="4457700" y="4187825"/>
            <a:ext cx="688975" cy="360363"/>
          </a:xfrm>
          <a:prstGeom prst="can">
            <a:avLst>
              <a:gd fmla="val 25000"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137" name="Google Shape;137;p8"/>
          <p:cNvCxnSpPr/>
          <p:nvPr/>
        </p:nvCxnSpPr>
        <p:spPr>
          <a:xfrm>
            <a:off x="4238625" y="2563813"/>
            <a:ext cx="1588" cy="180975"/>
          </a:xfrm>
          <a:prstGeom prst="straightConnector1">
            <a:avLst/>
          </a:prstGeom>
          <a:noFill/>
          <a:ln cap="flat" cmpd="sng" w="25400">
            <a:solidFill>
              <a:schemeClr val="dk1"/>
            </a:solidFill>
            <a:prstDash val="solid"/>
            <a:round/>
            <a:headEnd len="sm" w="sm" type="none"/>
            <a:tailEnd len="sm" w="sm" type="none"/>
          </a:ln>
        </p:spPr>
      </p:cxnSp>
      <p:cxnSp>
        <p:nvCxnSpPr>
          <p:cNvPr id="138" name="Google Shape;138;p8"/>
          <p:cNvCxnSpPr/>
          <p:nvPr/>
        </p:nvCxnSpPr>
        <p:spPr>
          <a:xfrm>
            <a:off x="4237038" y="3195638"/>
            <a:ext cx="1587" cy="225425"/>
          </a:xfrm>
          <a:prstGeom prst="straightConnector1">
            <a:avLst/>
          </a:prstGeom>
          <a:noFill/>
          <a:ln cap="flat" cmpd="sng" w="25400">
            <a:solidFill>
              <a:schemeClr val="dk1"/>
            </a:solidFill>
            <a:prstDash val="solid"/>
            <a:round/>
            <a:headEnd len="sm" w="sm" type="none"/>
            <a:tailEnd len="sm" w="sm" type="none"/>
          </a:ln>
        </p:spPr>
      </p:cxnSp>
      <p:cxnSp>
        <p:nvCxnSpPr>
          <p:cNvPr id="139" name="Google Shape;139;p8"/>
          <p:cNvCxnSpPr/>
          <p:nvPr/>
        </p:nvCxnSpPr>
        <p:spPr>
          <a:xfrm flipH="1">
            <a:off x="3432175" y="3690938"/>
            <a:ext cx="704850" cy="496887"/>
          </a:xfrm>
          <a:prstGeom prst="straightConnector1">
            <a:avLst/>
          </a:prstGeom>
          <a:noFill/>
          <a:ln cap="flat" cmpd="sng" w="25400">
            <a:solidFill>
              <a:schemeClr val="dk1"/>
            </a:solidFill>
            <a:prstDash val="solid"/>
            <a:round/>
            <a:headEnd len="sm" w="sm" type="none"/>
            <a:tailEnd len="sm" w="sm" type="none"/>
          </a:ln>
        </p:spPr>
      </p:cxnSp>
      <p:cxnSp>
        <p:nvCxnSpPr>
          <p:cNvPr id="140" name="Google Shape;140;p8"/>
          <p:cNvCxnSpPr/>
          <p:nvPr/>
        </p:nvCxnSpPr>
        <p:spPr>
          <a:xfrm>
            <a:off x="4340225" y="3690938"/>
            <a:ext cx="403225" cy="496887"/>
          </a:xfrm>
          <a:prstGeom prst="straightConnector1">
            <a:avLst/>
          </a:prstGeom>
          <a:noFill/>
          <a:ln cap="flat" cmpd="sng" w="25400">
            <a:solidFill>
              <a:schemeClr val="dk1"/>
            </a:solidFill>
            <a:prstDash val="solid"/>
            <a:round/>
            <a:headEnd len="sm" w="sm" type="none"/>
            <a:tailEnd len="sm" w="sm" type="none"/>
          </a:ln>
        </p:spPr>
      </p:cxnSp>
      <p:cxnSp>
        <p:nvCxnSpPr>
          <p:cNvPr id="141" name="Google Shape;141;p8"/>
          <p:cNvCxnSpPr/>
          <p:nvPr/>
        </p:nvCxnSpPr>
        <p:spPr>
          <a:xfrm flipH="1">
            <a:off x="4240213" y="1870075"/>
            <a:ext cx="9525" cy="452438"/>
          </a:xfrm>
          <a:prstGeom prst="straightConnector1">
            <a:avLst/>
          </a:prstGeom>
          <a:noFill/>
          <a:ln cap="flat" cmpd="sng" w="25400">
            <a:solidFill>
              <a:schemeClr val="dk1"/>
            </a:solidFill>
            <a:prstDash val="solid"/>
            <a:round/>
            <a:headEnd len="sm" w="sm" type="none"/>
            <a:tailEnd len="med" w="med" type="triangle"/>
          </a:ln>
        </p:spPr>
      </p:cxnSp>
      <p:sp>
        <p:nvSpPr>
          <p:cNvPr id="142" name="Google Shape;142;p8"/>
          <p:cNvSpPr txBox="1"/>
          <p:nvPr/>
        </p:nvSpPr>
        <p:spPr>
          <a:xfrm>
            <a:off x="3925888" y="1392238"/>
            <a:ext cx="692150" cy="4572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user</a:t>
            </a:r>
            <a:endParaRPr/>
          </a:p>
        </p:txBody>
      </p:sp>
      <p:sp>
        <p:nvSpPr>
          <p:cNvPr id="143" name="Google Shape;143;p8"/>
          <p:cNvSpPr txBox="1"/>
          <p:nvPr/>
        </p:nvSpPr>
        <p:spPr>
          <a:xfrm>
            <a:off x="2268538" y="3911600"/>
            <a:ext cx="920750" cy="33655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metadata</a:t>
            </a:r>
            <a:endParaRPr sz="2400">
              <a:solidFill>
                <a:schemeClr val="dk1"/>
              </a:solidFill>
              <a:latin typeface="Times New Roman"/>
              <a:ea typeface="Times New Roman"/>
              <a:cs typeface="Times New Roman"/>
              <a:sym typeface="Times New Roman"/>
            </a:endParaRPr>
          </a:p>
        </p:txBody>
      </p:sp>
      <p:sp>
        <p:nvSpPr>
          <p:cNvPr id="144" name="Google Shape;144;p8"/>
          <p:cNvSpPr txBox="1"/>
          <p:nvPr/>
        </p:nvSpPr>
        <p:spPr>
          <a:xfrm>
            <a:off x="5307013" y="3921125"/>
            <a:ext cx="523875" cy="33655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data</a:t>
            </a:r>
            <a:endParaRPr/>
          </a:p>
        </p:txBody>
      </p:sp>
      <p:sp>
        <p:nvSpPr>
          <p:cNvPr id="145" name="Google Shape;145;p8"/>
          <p:cNvSpPr txBox="1"/>
          <p:nvPr>
            <p:ph type="title"/>
          </p:nvPr>
        </p:nvSpPr>
        <p:spPr>
          <a:xfrm>
            <a:off x="1249317" y="0"/>
            <a:ext cx="7108825" cy="812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a:solidFill>
                  <a:srgbClr val="FFFF00"/>
                </a:solidFill>
                <a:latin typeface="Times New Roman"/>
                <a:ea typeface="Times New Roman"/>
                <a:cs typeface="Times New Roman"/>
                <a:sym typeface="Times New Roman"/>
              </a:rPr>
              <a:t>DBMS Overview</a:t>
            </a:r>
            <a:endParaRPr/>
          </a:p>
        </p:txBody>
      </p:sp>
      <p:sp>
        <p:nvSpPr>
          <p:cNvPr id="146" name="Google Shape;146;p8"/>
          <p:cNvSpPr/>
          <p:nvPr/>
        </p:nvSpPr>
        <p:spPr>
          <a:xfrm>
            <a:off x="695325" y="4789488"/>
            <a:ext cx="7751763" cy="1061829"/>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 Database</a:t>
            </a:r>
            <a:r>
              <a:rPr lang="en-US" sz="1800">
                <a:solidFill>
                  <a:schemeClr val="dk1"/>
                </a:solidFill>
                <a:latin typeface="Times New Roman"/>
                <a:ea typeface="Times New Roman"/>
                <a:cs typeface="Times New Roman"/>
                <a:sym typeface="Times New Roman"/>
              </a:rPr>
              <a:t>: collection of interrelated information about world being modeled</a:t>
            </a:r>
            <a:endParaRPr/>
          </a:p>
          <a:p>
            <a:pPr indent="-114300" lvl="0" marL="0" marR="0" rtl="0" algn="l">
              <a:spcBef>
                <a:spcPts val="90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 DBMS</a:t>
            </a:r>
            <a:r>
              <a:rPr lang="en-US" sz="1800">
                <a:solidFill>
                  <a:schemeClr val="dk1"/>
                </a:solidFill>
                <a:latin typeface="Times New Roman"/>
                <a:ea typeface="Times New Roman"/>
                <a:cs typeface="Times New Roman"/>
                <a:sym typeface="Times New Roman"/>
              </a:rPr>
              <a:t>: general-purpose software to define, create, modify, retrieve, delete and manipulate a database</a:t>
            </a:r>
            <a:endParaRPr sz="1800">
              <a:solidFill>
                <a:schemeClr val="dk1"/>
              </a:solidFill>
              <a:latin typeface="Times New Roman"/>
              <a:ea typeface="Times New Roman"/>
              <a:cs typeface="Times New Roman"/>
              <a:sym typeface="Times New Roman"/>
            </a:endParaRPr>
          </a:p>
        </p:txBody>
      </p:sp>
    </p:spTree>
  </p:cSld>
  <p:clrMapOvr>
    <a:masterClrMapping/>
  </p:clrMapOvr>
  <p:transition>
    <p:push/>
  </p:transition>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p80"/>
          <p:cNvSpPr txBox="1"/>
          <p:nvPr>
            <p:ph idx="12" type="sldNum"/>
          </p:nvPr>
        </p:nvSpPr>
        <p:spPr>
          <a:xfrm>
            <a:off x="6781800" y="6324600"/>
            <a:ext cx="19050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Times New Roman"/>
                <a:ea typeface="Times New Roman"/>
                <a:cs typeface="Times New Roman"/>
                <a:sym typeface="Times New Roman"/>
              </a:rPr>
              <a:t>‹#›</a:t>
            </a:fld>
            <a:endParaRPr sz="2400">
              <a:solidFill>
                <a:schemeClr val="dk1"/>
              </a:solidFill>
              <a:latin typeface="Times New Roman"/>
              <a:ea typeface="Times New Roman"/>
              <a:cs typeface="Times New Roman"/>
              <a:sym typeface="Times New Roman"/>
            </a:endParaRPr>
          </a:p>
        </p:txBody>
      </p:sp>
      <p:sp>
        <p:nvSpPr>
          <p:cNvPr id="1069" name="Google Shape;1069;p80"/>
          <p:cNvSpPr txBox="1"/>
          <p:nvPr>
            <p:ph type="title"/>
          </p:nvPr>
        </p:nvSpPr>
        <p:spPr>
          <a:xfrm>
            <a:off x="609600" y="0"/>
            <a:ext cx="8229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FFFF00"/>
                </a:solidFill>
                <a:latin typeface="Times New Roman"/>
                <a:ea typeface="Times New Roman"/>
                <a:cs typeface="Times New Roman"/>
                <a:sym typeface="Times New Roman"/>
              </a:rPr>
              <a:t>Design 2: good</a:t>
            </a:r>
            <a:endParaRPr/>
          </a:p>
        </p:txBody>
      </p:sp>
      <p:sp>
        <p:nvSpPr>
          <p:cNvPr id="1070" name="Google Shape;1070;p80"/>
          <p:cNvSpPr/>
          <p:nvPr/>
        </p:nvSpPr>
        <p:spPr>
          <a:xfrm>
            <a:off x="1693863" y="4502150"/>
            <a:ext cx="644525" cy="365125"/>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cities</a:t>
            </a:r>
            <a:endParaRPr/>
          </a:p>
        </p:txBody>
      </p:sp>
      <p:sp>
        <p:nvSpPr>
          <p:cNvPr id="1071" name="Google Shape;1071;p80"/>
          <p:cNvSpPr/>
          <p:nvPr/>
        </p:nvSpPr>
        <p:spPr>
          <a:xfrm>
            <a:off x="1528763" y="2578100"/>
            <a:ext cx="892175" cy="365125"/>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counties</a:t>
            </a:r>
            <a:endParaRPr/>
          </a:p>
        </p:txBody>
      </p:sp>
      <p:sp>
        <p:nvSpPr>
          <p:cNvPr id="1072" name="Google Shape;1072;p80"/>
          <p:cNvSpPr/>
          <p:nvPr/>
        </p:nvSpPr>
        <p:spPr>
          <a:xfrm>
            <a:off x="6475413" y="2638425"/>
            <a:ext cx="657225" cy="3556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states</a:t>
            </a:r>
            <a:endParaRPr/>
          </a:p>
        </p:txBody>
      </p:sp>
      <p:sp>
        <p:nvSpPr>
          <p:cNvPr id="1073" name="Google Shape;1073;p80"/>
          <p:cNvSpPr/>
          <p:nvPr/>
        </p:nvSpPr>
        <p:spPr>
          <a:xfrm>
            <a:off x="5818188" y="1820863"/>
            <a:ext cx="868362" cy="457200"/>
          </a:xfrm>
          <a:prstGeom prst="ellipse">
            <a:avLst/>
          </a:prstGeom>
          <a:noFill/>
          <a:ln cap="flat" cmpd="sng" w="19050">
            <a:solidFill>
              <a:schemeClr val="dk1"/>
            </a:solidFill>
            <a:prstDash val="dot"/>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Popu.</a:t>
            </a:r>
            <a:endParaRPr/>
          </a:p>
        </p:txBody>
      </p:sp>
      <p:sp>
        <p:nvSpPr>
          <p:cNvPr id="1074" name="Google Shape;1074;p80"/>
          <p:cNvSpPr/>
          <p:nvPr/>
        </p:nvSpPr>
        <p:spPr>
          <a:xfrm>
            <a:off x="6842125" y="1836738"/>
            <a:ext cx="828675" cy="4572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u="sng">
                <a:solidFill>
                  <a:schemeClr val="dk1"/>
                </a:solidFill>
                <a:latin typeface="Times New Roman"/>
                <a:ea typeface="Times New Roman"/>
                <a:cs typeface="Times New Roman"/>
                <a:sym typeface="Times New Roman"/>
              </a:rPr>
              <a:t>name</a:t>
            </a:r>
            <a:endParaRPr b="0" sz="1600">
              <a:solidFill>
                <a:schemeClr val="dk1"/>
              </a:solidFill>
              <a:latin typeface="Times New Roman"/>
              <a:ea typeface="Times New Roman"/>
              <a:cs typeface="Times New Roman"/>
              <a:sym typeface="Times New Roman"/>
            </a:endParaRPr>
          </a:p>
        </p:txBody>
      </p:sp>
      <p:cxnSp>
        <p:nvCxnSpPr>
          <p:cNvPr id="1075" name="Google Shape;1075;p80"/>
          <p:cNvCxnSpPr/>
          <p:nvPr/>
        </p:nvCxnSpPr>
        <p:spPr>
          <a:xfrm>
            <a:off x="6403975" y="2293938"/>
            <a:ext cx="320675" cy="331787"/>
          </a:xfrm>
          <a:prstGeom prst="straightConnector1">
            <a:avLst/>
          </a:prstGeom>
          <a:noFill/>
          <a:ln cap="flat" cmpd="sng" w="19050">
            <a:solidFill>
              <a:schemeClr val="dk1"/>
            </a:solidFill>
            <a:prstDash val="solid"/>
            <a:round/>
            <a:headEnd len="sm" w="sm" type="none"/>
            <a:tailEnd len="sm" w="sm" type="none"/>
          </a:ln>
        </p:spPr>
      </p:cxnSp>
      <p:cxnSp>
        <p:nvCxnSpPr>
          <p:cNvPr id="1076" name="Google Shape;1076;p80"/>
          <p:cNvCxnSpPr/>
          <p:nvPr/>
        </p:nvCxnSpPr>
        <p:spPr>
          <a:xfrm flipH="1">
            <a:off x="6848475" y="2287588"/>
            <a:ext cx="315913" cy="328612"/>
          </a:xfrm>
          <a:prstGeom prst="straightConnector1">
            <a:avLst/>
          </a:prstGeom>
          <a:noFill/>
          <a:ln cap="flat" cmpd="sng" w="19050">
            <a:solidFill>
              <a:schemeClr val="dk1"/>
            </a:solidFill>
            <a:prstDash val="solid"/>
            <a:round/>
            <a:headEnd len="sm" w="sm" type="none"/>
            <a:tailEnd len="sm" w="sm" type="none"/>
          </a:ln>
        </p:spPr>
      </p:cxnSp>
      <p:sp>
        <p:nvSpPr>
          <p:cNvPr id="1077" name="Google Shape;1077;p80"/>
          <p:cNvSpPr/>
          <p:nvPr/>
        </p:nvSpPr>
        <p:spPr>
          <a:xfrm>
            <a:off x="3190875" y="2492375"/>
            <a:ext cx="2565400" cy="600075"/>
          </a:xfrm>
          <a:prstGeom prst="diamond">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Located</a:t>
            </a:r>
            <a:endParaRPr/>
          </a:p>
        </p:txBody>
      </p:sp>
      <p:cxnSp>
        <p:nvCxnSpPr>
          <p:cNvPr id="1078" name="Google Shape;1078;p80"/>
          <p:cNvCxnSpPr/>
          <p:nvPr/>
        </p:nvCxnSpPr>
        <p:spPr>
          <a:xfrm>
            <a:off x="2397125" y="2776538"/>
            <a:ext cx="801688" cy="0"/>
          </a:xfrm>
          <a:prstGeom prst="straightConnector1">
            <a:avLst/>
          </a:prstGeom>
          <a:noFill/>
          <a:ln cap="flat" cmpd="sng" w="19050">
            <a:solidFill>
              <a:schemeClr val="dk1"/>
            </a:solidFill>
            <a:prstDash val="solid"/>
            <a:round/>
            <a:headEnd len="sm" w="sm" type="none"/>
            <a:tailEnd len="sm" w="sm" type="none"/>
          </a:ln>
        </p:spPr>
      </p:cxnSp>
      <p:cxnSp>
        <p:nvCxnSpPr>
          <p:cNvPr id="1079" name="Google Shape;1079;p80"/>
          <p:cNvCxnSpPr/>
          <p:nvPr/>
        </p:nvCxnSpPr>
        <p:spPr>
          <a:xfrm>
            <a:off x="5743575" y="2787650"/>
            <a:ext cx="728663" cy="0"/>
          </a:xfrm>
          <a:prstGeom prst="straightConnector1">
            <a:avLst/>
          </a:prstGeom>
          <a:noFill/>
          <a:ln cap="flat" cmpd="sng" w="19050">
            <a:solidFill>
              <a:schemeClr val="dk1"/>
            </a:solidFill>
            <a:prstDash val="solid"/>
            <a:round/>
            <a:headEnd len="sm" w="sm" type="none"/>
            <a:tailEnd len="med" w="med" type="triangle"/>
          </a:ln>
        </p:spPr>
      </p:cxnSp>
      <p:sp>
        <p:nvSpPr>
          <p:cNvPr id="1080" name="Google Shape;1080;p80"/>
          <p:cNvSpPr/>
          <p:nvPr/>
        </p:nvSpPr>
        <p:spPr>
          <a:xfrm>
            <a:off x="657225" y="1773238"/>
            <a:ext cx="1531938" cy="457200"/>
          </a:xfrm>
          <a:prstGeom prst="ellipse">
            <a:avLst/>
          </a:prstGeom>
          <a:noFill/>
          <a:ln cap="rnd" cmpd="sng" w="19050">
            <a:solidFill>
              <a:schemeClr val="dk1"/>
            </a:solidFill>
            <a:prstDash val="dot"/>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Co. Popu.</a:t>
            </a:r>
            <a:endParaRPr/>
          </a:p>
        </p:txBody>
      </p:sp>
      <p:sp>
        <p:nvSpPr>
          <p:cNvPr id="1081" name="Google Shape;1081;p80"/>
          <p:cNvSpPr/>
          <p:nvPr/>
        </p:nvSpPr>
        <p:spPr>
          <a:xfrm>
            <a:off x="2305050" y="1771650"/>
            <a:ext cx="1306513" cy="4572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Co. name</a:t>
            </a:r>
            <a:endParaRPr/>
          </a:p>
        </p:txBody>
      </p:sp>
      <p:cxnSp>
        <p:nvCxnSpPr>
          <p:cNvPr id="1082" name="Google Shape;1082;p80"/>
          <p:cNvCxnSpPr/>
          <p:nvPr/>
        </p:nvCxnSpPr>
        <p:spPr>
          <a:xfrm>
            <a:off x="1281113" y="2211388"/>
            <a:ext cx="363537" cy="381000"/>
          </a:xfrm>
          <a:prstGeom prst="straightConnector1">
            <a:avLst/>
          </a:prstGeom>
          <a:noFill/>
          <a:ln cap="flat" cmpd="sng" w="19050">
            <a:solidFill>
              <a:schemeClr val="dk1"/>
            </a:solidFill>
            <a:prstDash val="solid"/>
            <a:round/>
            <a:headEnd len="sm" w="sm" type="none"/>
            <a:tailEnd len="sm" w="sm" type="none"/>
          </a:ln>
        </p:spPr>
      </p:cxnSp>
      <p:cxnSp>
        <p:nvCxnSpPr>
          <p:cNvPr id="1083" name="Google Shape;1083;p80"/>
          <p:cNvCxnSpPr/>
          <p:nvPr/>
        </p:nvCxnSpPr>
        <p:spPr>
          <a:xfrm flipH="1">
            <a:off x="2276475" y="2265363"/>
            <a:ext cx="536575" cy="304800"/>
          </a:xfrm>
          <a:prstGeom prst="straightConnector1">
            <a:avLst/>
          </a:prstGeom>
          <a:noFill/>
          <a:ln cap="flat" cmpd="sng" w="19050">
            <a:solidFill>
              <a:schemeClr val="dk1"/>
            </a:solidFill>
            <a:prstDash val="solid"/>
            <a:round/>
            <a:headEnd len="sm" w="sm" type="none"/>
            <a:tailEnd len="sm" w="sm" type="none"/>
          </a:ln>
        </p:spPr>
      </p:cxnSp>
      <p:sp>
        <p:nvSpPr>
          <p:cNvPr id="1084" name="Google Shape;1084;p80"/>
          <p:cNvSpPr/>
          <p:nvPr/>
        </p:nvSpPr>
        <p:spPr>
          <a:xfrm>
            <a:off x="3689350" y="4411663"/>
            <a:ext cx="1452563" cy="600075"/>
          </a:xfrm>
          <a:prstGeom prst="diamond">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capitals</a:t>
            </a:r>
            <a:endParaRPr/>
          </a:p>
        </p:txBody>
      </p:sp>
      <p:cxnSp>
        <p:nvCxnSpPr>
          <p:cNvPr id="1085" name="Google Shape;1085;p80"/>
          <p:cNvCxnSpPr/>
          <p:nvPr/>
        </p:nvCxnSpPr>
        <p:spPr>
          <a:xfrm flipH="1">
            <a:off x="2465388" y="4713288"/>
            <a:ext cx="1227137" cy="12700"/>
          </a:xfrm>
          <a:prstGeom prst="straightConnector1">
            <a:avLst/>
          </a:prstGeom>
          <a:noFill/>
          <a:ln cap="flat" cmpd="sng" w="19050">
            <a:solidFill>
              <a:schemeClr val="dk1"/>
            </a:solidFill>
            <a:prstDash val="solid"/>
            <a:round/>
            <a:headEnd len="sm" w="sm" type="none"/>
            <a:tailEnd len="med" w="med" type="triangle"/>
          </a:ln>
        </p:spPr>
      </p:cxnSp>
      <p:cxnSp>
        <p:nvCxnSpPr>
          <p:cNvPr id="1086" name="Google Shape;1086;p80"/>
          <p:cNvCxnSpPr/>
          <p:nvPr/>
        </p:nvCxnSpPr>
        <p:spPr>
          <a:xfrm flipH="1" rot="10800000">
            <a:off x="5099050" y="3013075"/>
            <a:ext cx="1704975" cy="1704975"/>
          </a:xfrm>
          <a:prstGeom prst="straightConnector1">
            <a:avLst/>
          </a:prstGeom>
          <a:noFill/>
          <a:ln cap="flat" cmpd="sng" w="19050">
            <a:solidFill>
              <a:schemeClr val="dk1"/>
            </a:solidFill>
            <a:prstDash val="solid"/>
            <a:round/>
            <a:headEnd len="sm" w="sm" type="none"/>
            <a:tailEnd len="med" w="med" type="triangle"/>
          </a:ln>
        </p:spPr>
      </p:cxnSp>
      <p:sp>
        <p:nvSpPr>
          <p:cNvPr id="1087" name="Google Shape;1087;p80"/>
          <p:cNvSpPr/>
          <p:nvPr/>
        </p:nvSpPr>
        <p:spPr>
          <a:xfrm>
            <a:off x="819150" y="5267325"/>
            <a:ext cx="1282700" cy="4572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Ci. Popu.</a:t>
            </a:r>
            <a:endParaRPr/>
          </a:p>
        </p:txBody>
      </p:sp>
      <p:sp>
        <p:nvSpPr>
          <p:cNvPr id="1088" name="Google Shape;1088;p80"/>
          <p:cNvSpPr/>
          <p:nvPr/>
        </p:nvSpPr>
        <p:spPr>
          <a:xfrm>
            <a:off x="2332038" y="5253038"/>
            <a:ext cx="1243012" cy="4572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Ci. name</a:t>
            </a:r>
            <a:endParaRPr/>
          </a:p>
        </p:txBody>
      </p:sp>
      <p:cxnSp>
        <p:nvCxnSpPr>
          <p:cNvPr id="1089" name="Google Shape;1089;p80"/>
          <p:cNvCxnSpPr/>
          <p:nvPr/>
        </p:nvCxnSpPr>
        <p:spPr>
          <a:xfrm flipH="1">
            <a:off x="1460500" y="4879975"/>
            <a:ext cx="393700" cy="349250"/>
          </a:xfrm>
          <a:prstGeom prst="straightConnector1">
            <a:avLst/>
          </a:prstGeom>
          <a:noFill/>
          <a:ln cap="flat" cmpd="sng" w="19050">
            <a:solidFill>
              <a:schemeClr val="dk1"/>
            </a:solidFill>
            <a:prstDash val="solid"/>
            <a:round/>
            <a:headEnd len="sm" w="sm" type="none"/>
            <a:tailEnd len="sm" w="sm" type="none"/>
          </a:ln>
        </p:spPr>
      </p:cxnSp>
      <p:cxnSp>
        <p:nvCxnSpPr>
          <p:cNvPr id="1090" name="Google Shape;1090;p80"/>
          <p:cNvCxnSpPr/>
          <p:nvPr/>
        </p:nvCxnSpPr>
        <p:spPr>
          <a:xfrm>
            <a:off x="2092325" y="4919663"/>
            <a:ext cx="481013" cy="379412"/>
          </a:xfrm>
          <a:prstGeom prst="straightConnector1">
            <a:avLst/>
          </a:prstGeom>
          <a:noFill/>
          <a:ln cap="flat" cmpd="sng" w="19050">
            <a:solidFill>
              <a:schemeClr val="dk1"/>
            </a:solidFill>
            <a:prstDash val="solid"/>
            <a:round/>
            <a:headEnd len="sm" w="sm" type="none"/>
            <a:tailEnd len="sm" w="sm" type="none"/>
          </a:ln>
        </p:spPr>
      </p:cxnSp>
      <p:sp>
        <p:nvSpPr>
          <p:cNvPr id="1091" name="Google Shape;1091;p80"/>
          <p:cNvSpPr/>
          <p:nvPr/>
        </p:nvSpPr>
        <p:spPr>
          <a:xfrm>
            <a:off x="960438" y="3394075"/>
            <a:ext cx="1992312" cy="600075"/>
          </a:xfrm>
          <a:prstGeom prst="diamond">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Belongs-to</a:t>
            </a:r>
            <a:endParaRPr/>
          </a:p>
        </p:txBody>
      </p:sp>
      <p:cxnSp>
        <p:nvCxnSpPr>
          <p:cNvPr id="1092" name="Google Shape;1092;p80"/>
          <p:cNvCxnSpPr/>
          <p:nvPr/>
        </p:nvCxnSpPr>
        <p:spPr>
          <a:xfrm>
            <a:off x="1978025" y="4054475"/>
            <a:ext cx="1588" cy="390525"/>
          </a:xfrm>
          <a:prstGeom prst="straightConnector1">
            <a:avLst/>
          </a:prstGeom>
          <a:noFill/>
          <a:ln cap="flat" cmpd="sng" w="12700">
            <a:solidFill>
              <a:schemeClr val="dk1"/>
            </a:solidFill>
            <a:prstDash val="solid"/>
            <a:round/>
            <a:headEnd len="sm" w="sm" type="none"/>
            <a:tailEnd len="sm" w="sm" type="none"/>
          </a:ln>
        </p:spPr>
      </p:cxnSp>
      <p:cxnSp>
        <p:nvCxnSpPr>
          <p:cNvPr id="1093" name="Google Shape;1093;p80"/>
          <p:cNvCxnSpPr/>
          <p:nvPr/>
        </p:nvCxnSpPr>
        <p:spPr>
          <a:xfrm>
            <a:off x="1943100" y="2963863"/>
            <a:ext cx="7938" cy="407987"/>
          </a:xfrm>
          <a:prstGeom prst="straightConnector1">
            <a:avLst/>
          </a:prstGeom>
          <a:noFill/>
          <a:ln cap="flat" cmpd="sng" w="19050">
            <a:solidFill>
              <a:schemeClr val="dk1"/>
            </a:solidFill>
            <a:prstDash val="solid"/>
            <a:round/>
            <a:headEnd len="med" w="med" type="triangle"/>
            <a:tailEnd len="med" w="med" type="none"/>
          </a:ln>
        </p:spPr>
      </p:cxnSp>
      <p:cxnSp>
        <p:nvCxnSpPr>
          <p:cNvPr id="1094" name="Google Shape;1094;p80"/>
          <p:cNvCxnSpPr/>
          <p:nvPr/>
        </p:nvCxnSpPr>
        <p:spPr>
          <a:xfrm>
            <a:off x="2051050" y="4040188"/>
            <a:ext cx="1588" cy="390525"/>
          </a:xfrm>
          <a:prstGeom prst="straightConnector1">
            <a:avLst/>
          </a:prstGeom>
          <a:noFill/>
          <a:ln cap="flat" cmpd="sng" w="12700">
            <a:solidFill>
              <a:schemeClr val="dk1"/>
            </a:solidFill>
            <a:prstDash val="solid"/>
            <a:round/>
            <a:headEnd len="sm" w="sm" type="none"/>
            <a:tailEnd len="sm" w="sm" type="none"/>
          </a:ln>
        </p:spPr>
      </p:cxnSp>
      <p:cxnSp>
        <p:nvCxnSpPr>
          <p:cNvPr id="1095" name="Google Shape;1095;p80"/>
          <p:cNvCxnSpPr/>
          <p:nvPr/>
        </p:nvCxnSpPr>
        <p:spPr>
          <a:xfrm>
            <a:off x="2417763" y="2832100"/>
            <a:ext cx="801687" cy="0"/>
          </a:xfrm>
          <a:prstGeom prst="straightConnector1">
            <a:avLst/>
          </a:prstGeom>
          <a:noFill/>
          <a:ln cap="flat" cmpd="sng" w="19050">
            <a:solidFill>
              <a:schemeClr val="dk1"/>
            </a:solidFill>
            <a:prstDash val="solid"/>
            <a:round/>
            <a:headEnd len="sm" w="sm" type="none"/>
            <a:tailEnd len="sm" w="sm" type="none"/>
          </a:ln>
        </p:spPr>
      </p:cxnSp>
      <p:cxnSp>
        <p:nvCxnSpPr>
          <p:cNvPr id="1096" name="Google Shape;1096;p80"/>
          <p:cNvCxnSpPr/>
          <p:nvPr/>
        </p:nvCxnSpPr>
        <p:spPr>
          <a:xfrm>
            <a:off x="2541588" y="5583238"/>
            <a:ext cx="808037" cy="0"/>
          </a:xfrm>
          <a:prstGeom prst="straightConnector1">
            <a:avLst/>
          </a:prstGeom>
          <a:noFill/>
          <a:ln cap="flat" cmpd="sng" w="19050">
            <a:solidFill>
              <a:schemeClr val="dk1"/>
            </a:solidFill>
            <a:prstDash val="dot"/>
            <a:miter lim="800000"/>
            <a:headEnd len="med" w="med" type="none"/>
            <a:tailEnd len="med" w="med" type="none"/>
          </a:ln>
        </p:spPr>
      </p:cxnSp>
      <p:cxnSp>
        <p:nvCxnSpPr>
          <p:cNvPr id="1097" name="Google Shape;1097;p80"/>
          <p:cNvCxnSpPr/>
          <p:nvPr/>
        </p:nvCxnSpPr>
        <p:spPr>
          <a:xfrm>
            <a:off x="2541588" y="2119313"/>
            <a:ext cx="808037" cy="0"/>
          </a:xfrm>
          <a:prstGeom prst="straightConnector1">
            <a:avLst/>
          </a:prstGeom>
          <a:noFill/>
          <a:ln cap="flat" cmpd="sng" w="19050">
            <a:solidFill>
              <a:schemeClr val="dk1"/>
            </a:solidFill>
            <a:prstDash val="dot"/>
            <a:miter lim="800000"/>
            <a:headEnd len="med" w="med" type="none"/>
            <a:tailEnd len="med" w="med" type="none"/>
          </a:ln>
        </p:spPr>
      </p:cxnSp>
      <p:sp>
        <p:nvSpPr>
          <p:cNvPr id="1098" name="Google Shape;1098;p80"/>
          <p:cNvSpPr txBox="1"/>
          <p:nvPr/>
        </p:nvSpPr>
        <p:spPr>
          <a:xfrm>
            <a:off x="4160838" y="5156200"/>
            <a:ext cx="4535487" cy="7016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0" lang="en-US" sz="2000">
                <a:solidFill>
                  <a:schemeClr val="folHlink"/>
                </a:solidFill>
                <a:latin typeface="Times New Roman"/>
                <a:ea typeface="Times New Roman"/>
                <a:cs typeface="Times New Roman"/>
                <a:sym typeface="Times New Roman"/>
              </a:rPr>
              <a:t>The population of a county is derived from those of its cities.</a:t>
            </a:r>
            <a:endParaRPr/>
          </a:p>
        </p:txBody>
      </p:sp>
      <p:cxnSp>
        <p:nvCxnSpPr>
          <p:cNvPr id="1099" name="Google Shape;1099;p80"/>
          <p:cNvCxnSpPr/>
          <p:nvPr/>
        </p:nvCxnSpPr>
        <p:spPr>
          <a:xfrm flipH="1">
            <a:off x="5180013" y="3159125"/>
            <a:ext cx="1568450" cy="1577975"/>
          </a:xfrm>
          <a:prstGeom prst="straightConnector1">
            <a:avLst/>
          </a:prstGeom>
          <a:noFill/>
          <a:ln cap="flat" cmpd="sng" w="19050">
            <a:solidFill>
              <a:schemeClr val="dk1"/>
            </a:solidFill>
            <a:prstDash val="solid"/>
            <a:round/>
            <a:headEnd len="sm" w="sm" type="none"/>
            <a:tailEnd len="med" w="med" type="none"/>
          </a:ln>
        </p:spPr>
      </p:cxnSp>
      <p:sp>
        <p:nvSpPr>
          <p:cNvPr id="1100" name="Google Shape;1100;p80"/>
          <p:cNvSpPr/>
          <p:nvPr/>
        </p:nvSpPr>
        <p:spPr>
          <a:xfrm>
            <a:off x="1600200" y="4422775"/>
            <a:ext cx="835025" cy="52705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01" name="Google Shape;1101;p80"/>
          <p:cNvSpPr/>
          <p:nvPr/>
        </p:nvSpPr>
        <p:spPr>
          <a:xfrm>
            <a:off x="755650" y="3332163"/>
            <a:ext cx="2532063" cy="747712"/>
          </a:xfrm>
          <a:prstGeom prst="diamond">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02" name="Google Shape;1102;p80"/>
          <p:cNvSpPr/>
          <p:nvPr/>
        </p:nvSpPr>
        <p:spPr>
          <a:xfrm>
            <a:off x="1468438" y="2514600"/>
            <a:ext cx="1019175" cy="484188"/>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03" name="Google Shape;1103;p80"/>
          <p:cNvSpPr/>
          <p:nvPr/>
        </p:nvSpPr>
        <p:spPr>
          <a:xfrm>
            <a:off x="3024188" y="2392363"/>
            <a:ext cx="2946400" cy="808037"/>
          </a:xfrm>
          <a:prstGeom prst="diamond">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sp>
        <p:nvSpPr>
          <p:cNvPr id="1113" name="Google Shape;1113;p81"/>
          <p:cNvSpPr txBox="1"/>
          <p:nvPr>
            <p:ph idx="12" type="sldNum"/>
          </p:nvPr>
        </p:nvSpPr>
        <p:spPr>
          <a:xfrm>
            <a:off x="6781800" y="6324600"/>
            <a:ext cx="19050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Times New Roman"/>
                <a:ea typeface="Times New Roman"/>
                <a:cs typeface="Times New Roman"/>
                <a:sym typeface="Times New Roman"/>
              </a:rPr>
              <a:t>‹#›</a:t>
            </a:fld>
            <a:endParaRPr sz="2400">
              <a:solidFill>
                <a:schemeClr val="dk1"/>
              </a:solidFill>
              <a:latin typeface="Times New Roman"/>
              <a:ea typeface="Times New Roman"/>
              <a:cs typeface="Times New Roman"/>
              <a:sym typeface="Times New Roman"/>
            </a:endParaRPr>
          </a:p>
        </p:txBody>
      </p:sp>
      <p:sp>
        <p:nvSpPr>
          <p:cNvPr id="1114" name="Google Shape;1114;p81"/>
          <p:cNvSpP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15" name="Google Shape;1115;p81"/>
          <p:cNvSpPr txBox="1"/>
          <p:nvPr>
            <p:ph type="title"/>
          </p:nvPr>
        </p:nvSpPr>
        <p:spPr>
          <a:xfrm>
            <a:off x="685800" y="0"/>
            <a:ext cx="8229600" cy="1143000"/>
          </a:xfrm>
          <a:prstGeom prst="rect">
            <a:avLst/>
          </a:prstGeom>
          <a:noFill/>
          <a:ln>
            <a:noFill/>
          </a:ln>
        </p:spPr>
        <p:txBody>
          <a:bodyPr anchorCtr="0" anchor="t" bIns="44450" lIns="90475" spcFirstLastPara="1" rIns="90475" wrap="square" tIns="44450">
            <a:noAutofit/>
          </a:bodyPr>
          <a:lstStyle/>
          <a:p>
            <a:pPr indent="0" lvl="0" marL="0" rtl="0" algn="ctr">
              <a:spcBef>
                <a:spcPts val="0"/>
              </a:spcBef>
              <a:spcAft>
                <a:spcPts val="0"/>
              </a:spcAft>
              <a:buNone/>
            </a:pPr>
            <a:r>
              <a:rPr b="1" lang="en-US">
                <a:solidFill>
                  <a:srgbClr val="FFFF00"/>
                </a:solidFill>
                <a:latin typeface="Times New Roman"/>
                <a:ea typeface="Times New Roman"/>
                <a:cs typeface="Times New Roman"/>
                <a:sym typeface="Times New Roman"/>
              </a:rPr>
              <a:t>Case Study 2</a:t>
            </a:r>
            <a:endParaRPr/>
          </a:p>
        </p:txBody>
      </p:sp>
      <p:sp>
        <p:nvSpPr>
          <p:cNvPr id="1116" name="Google Shape;1116;p81"/>
          <p:cNvSpPr txBox="1"/>
          <p:nvPr>
            <p:ph idx="1" type="body"/>
          </p:nvPr>
        </p:nvSpPr>
        <p:spPr>
          <a:xfrm>
            <a:off x="458788" y="1612900"/>
            <a:ext cx="8447087" cy="4649788"/>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Design a DB consistent with the following facts.</a:t>
            </a:r>
            <a:endParaRPr/>
          </a:p>
          <a:p>
            <a:pPr indent="-285750" lvl="1" marL="742950" rtl="0" algn="l">
              <a:spcBef>
                <a:spcPts val="480"/>
              </a:spcBef>
              <a:spcAft>
                <a:spcPts val="0"/>
              </a:spcAft>
              <a:buSzPts val="2400"/>
              <a:buChar char="▪"/>
            </a:pPr>
            <a:r>
              <a:rPr lang="en-US" sz="2400">
                <a:latin typeface="Times New Roman"/>
                <a:ea typeface="Times New Roman"/>
                <a:cs typeface="Times New Roman"/>
                <a:sym typeface="Times New Roman"/>
              </a:rPr>
              <a:t>Trains are either local trains or express trains, but never both.</a:t>
            </a:r>
            <a:endParaRPr/>
          </a:p>
          <a:p>
            <a:pPr indent="-285750" lvl="1" marL="742950" rtl="0" algn="l">
              <a:spcBef>
                <a:spcPts val="480"/>
              </a:spcBef>
              <a:spcAft>
                <a:spcPts val="0"/>
              </a:spcAft>
              <a:buSzPts val="2400"/>
              <a:buChar char="▪"/>
            </a:pPr>
            <a:r>
              <a:rPr lang="en-US" sz="2400">
                <a:latin typeface="Times New Roman"/>
                <a:ea typeface="Times New Roman"/>
                <a:cs typeface="Times New Roman"/>
                <a:sym typeface="Times New Roman"/>
              </a:rPr>
              <a:t>A train has a unique number and an engineer.</a:t>
            </a:r>
            <a:endParaRPr/>
          </a:p>
          <a:p>
            <a:pPr indent="-285750" lvl="1" marL="742950" rtl="0" algn="l">
              <a:spcBef>
                <a:spcPts val="480"/>
              </a:spcBef>
              <a:spcAft>
                <a:spcPts val="0"/>
              </a:spcAft>
              <a:buSzPts val="2400"/>
              <a:buChar char="▪"/>
            </a:pPr>
            <a:r>
              <a:rPr lang="en-US" sz="2400">
                <a:latin typeface="Times New Roman"/>
                <a:ea typeface="Times New Roman"/>
                <a:cs typeface="Times New Roman"/>
                <a:sym typeface="Times New Roman"/>
              </a:rPr>
              <a:t>Stations are either express stops or local stops, but never both.</a:t>
            </a:r>
            <a:endParaRPr/>
          </a:p>
          <a:p>
            <a:pPr indent="-285750" lvl="1" marL="742950" rtl="0" algn="l">
              <a:spcBef>
                <a:spcPts val="480"/>
              </a:spcBef>
              <a:spcAft>
                <a:spcPts val="0"/>
              </a:spcAft>
              <a:buSzPts val="2400"/>
              <a:buChar char="▪"/>
            </a:pPr>
            <a:r>
              <a:rPr lang="en-US" sz="2400">
                <a:latin typeface="Times New Roman"/>
                <a:ea typeface="Times New Roman"/>
                <a:cs typeface="Times New Roman"/>
                <a:sym typeface="Times New Roman"/>
              </a:rPr>
              <a:t>A station has a unique name and an address.</a:t>
            </a:r>
            <a:endParaRPr/>
          </a:p>
          <a:p>
            <a:pPr indent="-285750" lvl="1" marL="742950" rtl="0" algn="l">
              <a:spcBef>
                <a:spcPts val="480"/>
              </a:spcBef>
              <a:spcAft>
                <a:spcPts val="0"/>
              </a:spcAft>
              <a:buSzPts val="2400"/>
              <a:buChar char="▪"/>
            </a:pPr>
            <a:r>
              <a:rPr lang="en-US" sz="2400">
                <a:latin typeface="Times New Roman"/>
                <a:ea typeface="Times New Roman"/>
                <a:cs typeface="Times New Roman"/>
                <a:sym typeface="Times New Roman"/>
              </a:rPr>
              <a:t>All local trains stop at all stations.</a:t>
            </a:r>
            <a:endParaRPr/>
          </a:p>
          <a:p>
            <a:pPr indent="-285750" lvl="1" marL="742950" rtl="0" algn="l">
              <a:spcBef>
                <a:spcPts val="480"/>
              </a:spcBef>
              <a:spcAft>
                <a:spcPts val="0"/>
              </a:spcAft>
              <a:buSzPts val="2400"/>
              <a:buChar char="▪"/>
            </a:pPr>
            <a:r>
              <a:rPr lang="en-US" sz="2400">
                <a:latin typeface="Times New Roman"/>
                <a:ea typeface="Times New Roman"/>
                <a:cs typeface="Times New Roman"/>
                <a:sym typeface="Times New Roman"/>
              </a:rPr>
              <a:t>Express trains stop only at express stations.</a:t>
            </a:r>
            <a:endParaRPr/>
          </a:p>
          <a:p>
            <a:pPr indent="-285750" lvl="1" marL="742950" rtl="0" algn="l">
              <a:spcBef>
                <a:spcPts val="480"/>
              </a:spcBef>
              <a:spcAft>
                <a:spcPts val="0"/>
              </a:spcAft>
              <a:buSzPts val="2400"/>
              <a:buChar char="▪"/>
            </a:pPr>
            <a:r>
              <a:rPr lang="en-US" sz="2400">
                <a:latin typeface="Times New Roman"/>
                <a:ea typeface="Times New Roman"/>
                <a:cs typeface="Times New Roman"/>
                <a:sym typeface="Times New Roman"/>
              </a:rPr>
              <a:t>For each train and each station the train stops at, there is a time.</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5" name="Shape 1125"/>
        <p:cNvGrpSpPr/>
        <p:nvPr/>
      </p:nvGrpSpPr>
      <p:grpSpPr>
        <a:xfrm>
          <a:off x="0" y="0"/>
          <a:ext cx="0" cy="0"/>
          <a:chOff x="0" y="0"/>
          <a:chExt cx="0" cy="0"/>
        </a:xfrm>
      </p:grpSpPr>
      <p:sp>
        <p:nvSpPr>
          <p:cNvPr id="1126" name="Google Shape;1126;p82"/>
          <p:cNvSpPr txBox="1"/>
          <p:nvPr>
            <p:ph idx="12" type="sldNum"/>
          </p:nvPr>
        </p:nvSpPr>
        <p:spPr>
          <a:xfrm>
            <a:off x="6781800" y="6324600"/>
            <a:ext cx="19050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Times New Roman"/>
                <a:ea typeface="Times New Roman"/>
                <a:cs typeface="Times New Roman"/>
                <a:sym typeface="Times New Roman"/>
              </a:rPr>
              <a:t>‹#›</a:t>
            </a:fld>
            <a:endParaRPr sz="2400">
              <a:solidFill>
                <a:schemeClr val="dk1"/>
              </a:solidFill>
              <a:latin typeface="Times New Roman"/>
              <a:ea typeface="Times New Roman"/>
              <a:cs typeface="Times New Roman"/>
              <a:sym typeface="Times New Roman"/>
            </a:endParaRPr>
          </a:p>
        </p:txBody>
      </p:sp>
      <p:sp>
        <p:nvSpPr>
          <p:cNvPr id="1127" name="Google Shape;1127;p82"/>
          <p:cNvSpPr/>
          <p:nvPr/>
        </p:nvSpPr>
        <p:spPr>
          <a:xfrm>
            <a:off x="685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28" name="Google Shape;1128;p82"/>
          <p:cNvSpP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29" name="Google Shape;1129;p82"/>
          <p:cNvSpPr txBox="1"/>
          <p:nvPr>
            <p:ph type="title"/>
          </p:nvPr>
        </p:nvSpPr>
        <p:spPr>
          <a:xfrm>
            <a:off x="609600" y="0"/>
            <a:ext cx="8229600" cy="1143000"/>
          </a:xfrm>
          <a:prstGeom prst="rect">
            <a:avLst/>
          </a:prstGeom>
          <a:noFill/>
          <a:ln>
            <a:noFill/>
          </a:ln>
        </p:spPr>
        <p:txBody>
          <a:bodyPr anchorCtr="0" anchor="t" bIns="44450" lIns="90475" spcFirstLastPara="1" rIns="90475" wrap="square" tIns="44450">
            <a:noAutofit/>
          </a:bodyPr>
          <a:lstStyle/>
          <a:p>
            <a:pPr indent="0" lvl="0" marL="0" rtl="0" algn="ctr">
              <a:spcBef>
                <a:spcPts val="0"/>
              </a:spcBef>
              <a:spcAft>
                <a:spcPts val="0"/>
              </a:spcAft>
              <a:buNone/>
            </a:pPr>
            <a:r>
              <a:rPr lang="en-US">
                <a:solidFill>
                  <a:srgbClr val="FFFF00"/>
                </a:solidFill>
                <a:latin typeface="Times New Roman"/>
                <a:ea typeface="Times New Roman"/>
                <a:cs typeface="Times New Roman"/>
                <a:sym typeface="Times New Roman"/>
              </a:rPr>
              <a:t>Design 1: bad</a:t>
            </a:r>
            <a:endParaRPr/>
          </a:p>
        </p:txBody>
      </p:sp>
      <p:sp>
        <p:nvSpPr>
          <p:cNvPr id="1130" name="Google Shape;1130;p82"/>
          <p:cNvSpPr txBox="1"/>
          <p:nvPr/>
        </p:nvSpPr>
        <p:spPr>
          <a:xfrm>
            <a:off x="596900" y="4276725"/>
            <a:ext cx="8121650" cy="7016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0" lang="en-US" sz="2000">
                <a:solidFill>
                  <a:schemeClr val="dk1"/>
                </a:solidFill>
                <a:latin typeface="Times New Roman"/>
                <a:ea typeface="Times New Roman"/>
                <a:cs typeface="Times New Roman"/>
                <a:sym typeface="Times New Roman"/>
              </a:rPr>
              <a:t>Problem: does not capture the constraints that express trains only stop only at express stations and local trains stop at all local stations</a:t>
            </a:r>
            <a:endParaRPr/>
          </a:p>
        </p:txBody>
      </p:sp>
      <p:sp>
        <p:nvSpPr>
          <p:cNvPr id="1131" name="Google Shape;1131;p82"/>
          <p:cNvSpPr/>
          <p:nvPr/>
        </p:nvSpPr>
        <p:spPr>
          <a:xfrm>
            <a:off x="2043113" y="2951163"/>
            <a:ext cx="1055687" cy="292100"/>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trains</a:t>
            </a:r>
            <a:endParaRPr/>
          </a:p>
        </p:txBody>
      </p:sp>
      <p:sp>
        <p:nvSpPr>
          <p:cNvPr id="1132" name="Google Shape;1132;p82"/>
          <p:cNvSpPr/>
          <p:nvPr/>
        </p:nvSpPr>
        <p:spPr>
          <a:xfrm>
            <a:off x="5645150" y="2965450"/>
            <a:ext cx="928688" cy="331788"/>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stations</a:t>
            </a:r>
            <a:endParaRPr/>
          </a:p>
        </p:txBody>
      </p:sp>
      <p:sp>
        <p:nvSpPr>
          <p:cNvPr id="1133" name="Google Shape;1133;p82"/>
          <p:cNvSpPr/>
          <p:nvPr/>
        </p:nvSpPr>
        <p:spPr>
          <a:xfrm>
            <a:off x="3751263" y="2882900"/>
            <a:ext cx="1381125" cy="465138"/>
          </a:xfrm>
          <a:prstGeom prst="diamond">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StopsAt</a:t>
            </a:r>
            <a:endParaRPr/>
          </a:p>
        </p:txBody>
      </p:sp>
      <p:cxnSp>
        <p:nvCxnSpPr>
          <p:cNvPr id="1134" name="Google Shape;1134;p82"/>
          <p:cNvCxnSpPr/>
          <p:nvPr/>
        </p:nvCxnSpPr>
        <p:spPr>
          <a:xfrm>
            <a:off x="3128963" y="3111500"/>
            <a:ext cx="647700" cy="9525"/>
          </a:xfrm>
          <a:prstGeom prst="straightConnector1">
            <a:avLst/>
          </a:prstGeom>
          <a:noFill/>
          <a:ln cap="flat" cmpd="sng" w="19050">
            <a:solidFill>
              <a:schemeClr val="dk1"/>
            </a:solidFill>
            <a:prstDash val="solid"/>
            <a:round/>
            <a:headEnd len="sm" w="sm" type="none"/>
            <a:tailEnd len="sm" w="sm" type="none"/>
          </a:ln>
        </p:spPr>
      </p:cxnSp>
      <p:cxnSp>
        <p:nvCxnSpPr>
          <p:cNvPr id="1135" name="Google Shape;1135;p82"/>
          <p:cNvCxnSpPr/>
          <p:nvPr/>
        </p:nvCxnSpPr>
        <p:spPr>
          <a:xfrm>
            <a:off x="5137150" y="3111500"/>
            <a:ext cx="508000" cy="0"/>
          </a:xfrm>
          <a:prstGeom prst="straightConnector1">
            <a:avLst/>
          </a:prstGeom>
          <a:noFill/>
          <a:ln cap="flat" cmpd="sng" w="19050">
            <a:solidFill>
              <a:schemeClr val="dk1"/>
            </a:solidFill>
            <a:prstDash val="solid"/>
            <a:round/>
            <a:headEnd len="sm" w="sm" type="none"/>
            <a:tailEnd len="med" w="med" type="triangle"/>
          </a:ln>
        </p:spPr>
      </p:cxnSp>
      <p:sp>
        <p:nvSpPr>
          <p:cNvPr id="1136" name="Google Shape;1136;p82"/>
          <p:cNvSpPr/>
          <p:nvPr/>
        </p:nvSpPr>
        <p:spPr>
          <a:xfrm>
            <a:off x="2490788" y="2279650"/>
            <a:ext cx="871537" cy="347663"/>
          </a:xfrm>
          <a:prstGeom prst="ellipse">
            <a:avLst/>
          </a:prstGeom>
          <a:noFill/>
          <a:ln cap="flat" cmpd="sng" w="1905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type</a:t>
            </a:r>
            <a:endParaRPr/>
          </a:p>
        </p:txBody>
      </p:sp>
      <p:sp>
        <p:nvSpPr>
          <p:cNvPr id="1137" name="Google Shape;1137;p82"/>
          <p:cNvSpPr/>
          <p:nvPr/>
        </p:nvSpPr>
        <p:spPr>
          <a:xfrm>
            <a:off x="1400175" y="2262188"/>
            <a:ext cx="930275" cy="320675"/>
          </a:xfrm>
          <a:prstGeom prst="ellipse">
            <a:avLst/>
          </a:prstGeom>
          <a:noFill/>
          <a:ln cap="flat" cmpd="sng" w="1905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u="sng">
                <a:solidFill>
                  <a:schemeClr val="dk1"/>
                </a:solidFill>
                <a:latin typeface="Times New Roman"/>
                <a:ea typeface="Times New Roman"/>
                <a:cs typeface="Times New Roman"/>
                <a:sym typeface="Times New Roman"/>
              </a:rPr>
              <a:t>number</a:t>
            </a:r>
            <a:endParaRPr/>
          </a:p>
        </p:txBody>
      </p:sp>
      <p:sp>
        <p:nvSpPr>
          <p:cNvPr id="1138" name="Google Shape;1138;p82"/>
          <p:cNvSpPr/>
          <p:nvPr/>
        </p:nvSpPr>
        <p:spPr>
          <a:xfrm>
            <a:off x="4078288" y="2378075"/>
            <a:ext cx="987425" cy="330200"/>
          </a:xfrm>
          <a:prstGeom prst="ellipse">
            <a:avLst/>
          </a:prstGeom>
          <a:noFill/>
          <a:ln cap="flat" cmpd="sng" w="1905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time</a:t>
            </a:r>
            <a:endParaRPr/>
          </a:p>
        </p:txBody>
      </p:sp>
      <p:sp>
        <p:nvSpPr>
          <p:cNvPr id="1139" name="Google Shape;1139;p82"/>
          <p:cNvSpPr/>
          <p:nvPr/>
        </p:nvSpPr>
        <p:spPr>
          <a:xfrm>
            <a:off x="5595938" y="2376488"/>
            <a:ext cx="920750" cy="280987"/>
          </a:xfrm>
          <a:prstGeom prst="ellipse">
            <a:avLst/>
          </a:prstGeom>
          <a:noFill/>
          <a:ln cap="flat" cmpd="sng" w="1905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u="sng">
                <a:solidFill>
                  <a:schemeClr val="dk1"/>
                </a:solidFill>
                <a:latin typeface="Times New Roman"/>
                <a:ea typeface="Times New Roman"/>
                <a:cs typeface="Times New Roman"/>
                <a:sym typeface="Times New Roman"/>
              </a:rPr>
              <a:t>name</a:t>
            </a:r>
            <a:endParaRPr/>
          </a:p>
        </p:txBody>
      </p:sp>
      <p:cxnSp>
        <p:nvCxnSpPr>
          <p:cNvPr id="1140" name="Google Shape;1140;p82"/>
          <p:cNvCxnSpPr/>
          <p:nvPr/>
        </p:nvCxnSpPr>
        <p:spPr>
          <a:xfrm>
            <a:off x="1889125" y="2587625"/>
            <a:ext cx="442913" cy="334963"/>
          </a:xfrm>
          <a:prstGeom prst="straightConnector1">
            <a:avLst/>
          </a:prstGeom>
          <a:noFill/>
          <a:ln cap="flat" cmpd="sng" w="19050">
            <a:solidFill>
              <a:schemeClr val="dk1"/>
            </a:solidFill>
            <a:prstDash val="solid"/>
            <a:round/>
            <a:headEnd len="sm" w="sm" type="none"/>
            <a:tailEnd len="sm" w="sm" type="none"/>
          </a:ln>
        </p:spPr>
      </p:cxnSp>
      <p:cxnSp>
        <p:nvCxnSpPr>
          <p:cNvPr id="1141" name="Google Shape;1141;p82"/>
          <p:cNvCxnSpPr/>
          <p:nvPr/>
        </p:nvCxnSpPr>
        <p:spPr>
          <a:xfrm flipH="1">
            <a:off x="2579688" y="2597150"/>
            <a:ext cx="309562" cy="339725"/>
          </a:xfrm>
          <a:prstGeom prst="straightConnector1">
            <a:avLst/>
          </a:prstGeom>
          <a:noFill/>
          <a:ln cap="flat" cmpd="sng" w="19050">
            <a:solidFill>
              <a:schemeClr val="dk1"/>
            </a:solidFill>
            <a:prstDash val="solid"/>
            <a:round/>
            <a:headEnd len="sm" w="sm" type="none"/>
            <a:tailEnd len="sm" w="sm" type="none"/>
          </a:ln>
        </p:spPr>
      </p:cxnSp>
      <p:cxnSp>
        <p:nvCxnSpPr>
          <p:cNvPr id="1142" name="Google Shape;1142;p82"/>
          <p:cNvCxnSpPr/>
          <p:nvPr/>
        </p:nvCxnSpPr>
        <p:spPr>
          <a:xfrm flipH="1">
            <a:off x="4451350" y="2717800"/>
            <a:ext cx="9525" cy="169863"/>
          </a:xfrm>
          <a:prstGeom prst="straightConnector1">
            <a:avLst/>
          </a:prstGeom>
          <a:noFill/>
          <a:ln cap="flat" cmpd="sng" w="19050">
            <a:solidFill>
              <a:schemeClr val="dk1"/>
            </a:solidFill>
            <a:prstDash val="solid"/>
            <a:round/>
            <a:headEnd len="sm" w="sm" type="none"/>
            <a:tailEnd len="sm" w="sm" type="none"/>
          </a:ln>
        </p:spPr>
      </p:cxnSp>
      <p:cxnSp>
        <p:nvCxnSpPr>
          <p:cNvPr id="1143" name="Google Shape;1143;p82"/>
          <p:cNvCxnSpPr/>
          <p:nvPr/>
        </p:nvCxnSpPr>
        <p:spPr>
          <a:xfrm>
            <a:off x="6094413" y="2687638"/>
            <a:ext cx="6350" cy="273050"/>
          </a:xfrm>
          <a:prstGeom prst="straightConnector1">
            <a:avLst/>
          </a:prstGeom>
          <a:noFill/>
          <a:ln cap="flat" cmpd="sng" w="19050">
            <a:solidFill>
              <a:schemeClr val="dk1"/>
            </a:solidFill>
            <a:prstDash val="solid"/>
            <a:round/>
            <a:headEnd len="sm" w="sm" type="none"/>
            <a:tailEnd len="sm" w="sm" type="none"/>
          </a:ln>
        </p:spPr>
      </p:cxnSp>
      <p:sp>
        <p:nvSpPr>
          <p:cNvPr id="1144" name="Google Shape;1144;p82"/>
          <p:cNvSpPr/>
          <p:nvPr/>
        </p:nvSpPr>
        <p:spPr>
          <a:xfrm>
            <a:off x="774700" y="3319463"/>
            <a:ext cx="930275" cy="320675"/>
          </a:xfrm>
          <a:prstGeom prst="ellipse">
            <a:avLst/>
          </a:prstGeom>
          <a:noFill/>
          <a:ln cap="flat" cmpd="sng" w="1905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engineer</a:t>
            </a:r>
            <a:endParaRPr/>
          </a:p>
        </p:txBody>
      </p:sp>
      <p:cxnSp>
        <p:nvCxnSpPr>
          <p:cNvPr id="1145" name="Google Shape;1145;p82"/>
          <p:cNvCxnSpPr/>
          <p:nvPr/>
        </p:nvCxnSpPr>
        <p:spPr>
          <a:xfrm flipH="1" rot="10800000">
            <a:off x="1301750" y="3103563"/>
            <a:ext cx="698500" cy="215900"/>
          </a:xfrm>
          <a:prstGeom prst="straightConnector1">
            <a:avLst/>
          </a:prstGeom>
          <a:noFill/>
          <a:ln cap="flat" cmpd="sng" w="19050">
            <a:solidFill>
              <a:schemeClr val="dk1"/>
            </a:solidFill>
            <a:prstDash val="solid"/>
            <a:round/>
            <a:headEnd len="sm" w="sm" type="none"/>
            <a:tailEnd len="sm" w="sm" type="none"/>
          </a:ln>
        </p:spPr>
      </p:cxnSp>
      <p:sp>
        <p:nvSpPr>
          <p:cNvPr id="1146" name="Google Shape;1146;p82"/>
          <p:cNvSpPr/>
          <p:nvPr/>
        </p:nvSpPr>
        <p:spPr>
          <a:xfrm>
            <a:off x="6967538" y="2686050"/>
            <a:ext cx="920750" cy="280988"/>
          </a:xfrm>
          <a:prstGeom prst="ellipse">
            <a:avLst/>
          </a:prstGeom>
          <a:noFill/>
          <a:ln cap="flat" cmpd="sng" w="1905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addr</a:t>
            </a:r>
            <a:endParaRPr/>
          </a:p>
        </p:txBody>
      </p:sp>
      <p:cxnSp>
        <p:nvCxnSpPr>
          <p:cNvPr id="1147" name="Google Shape;1147;p82"/>
          <p:cNvCxnSpPr/>
          <p:nvPr/>
        </p:nvCxnSpPr>
        <p:spPr>
          <a:xfrm flipH="1">
            <a:off x="6596063" y="2830513"/>
            <a:ext cx="377825" cy="104775"/>
          </a:xfrm>
          <a:prstGeom prst="straightConnector1">
            <a:avLst/>
          </a:prstGeom>
          <a:noFill/>
          <a:ln cap="flat" cmpd="sng" w="19050">
            <a:solidFill>
              <a:schemeClr val="dk1"/>
            </a:solidFill>
            <a:prstDash val="solid"/>
            <a:round/>
            <a:headEnd len="sm" w="sm" type="none"/>
            <a:tailEnd len="sm" w="sm" type="none"/>
          </a:ln>
        </p:spPr>
      </p:cxnSp>
      <p:sp>
        <p:nvSpPr>
          <p:cNvPr id="1148" name="Google Shape;1148;p82"/>
          <p:cNvSpPr/>
          <p:nvPr/>
        </p:nvSpPr>
        <p:spPr>
          <a:xfrm>
            <a:off x="6850063" y="3376613"/>
            <a:ext cx="871537" cy="347662"/>
          </a:xfrm>
          <a:prstGeom prst="ellipse">
            <a:avLst/>
          </a:prstGeom>
          <a:noFill/>
          <a:ln cap="flat" cmpd="sng" w="1905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type</a:t>
            </a:r>
            <a:endParaRPr/>
          </a:p>
        </p:txBody>
      </p:sp>
      <p:cxnSp>
        <p:nvCxnSpPr>
          <p:cNvPr id="1149" name="Google Shape;1149;p82"/>
          <p:cNvCxnSpPr/>
          <p:nvPr/>
        </p:nvCxnSpPr>
        <p:spPr>
          <a:xfrm rot="10800000">
            <a:off x="6572250" y="3294063"/>
            <a:ext cx="269875" cy="27940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8" name="Shape 1158"/>
        <p:cNvGrpSpPr/>
        <p:nvPr/>
      </p:nvGrpSpPr>
      <p:grpSpPr>
        <a:xfrm>
          <a:off x="0" y="0"/>
          <a:ext cx="0" cy="0"/>
          <a:chOff x="0" y="0"/>
          <a:chExt cx="0" cy="0"/>
        </a:xfrm>
      </p:grpSpPr>
      <p:sp>
        <p:nvSpPr>
          <p:cNvPr id="1159" name="Google Shape;1159;p83"/>
          <p:cNvSpPr/>
          <p:nvPr/>
        </p:nvSpPr>
        <p:spPr>
          <a:xfrm>
            <a:off x="685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60" name="Google Shape;1160;p83"/>
          <p:cNvSpP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61" name="Google Shape;1161;p83"/>
          <p:cNvSpPr txBox="1"/>
          <p:nvPr>
            <p:ph type="title"/>
          </p:nvPr>
        </p:nvSpPr>
        <p:spPr>
          <a:xfrm>
            <a:off x="914400" y="0"/>
            <a:ext cx="8229600" cy="1143000"/>
          </a:xfrm>
          <a:prstGeom prst="rect">
            <a:avLst/>
          </a:prstGeom>
          <a:noFill/>
          <a:ln>
            <a:noFill/>
          </a:ln>
        </p:spPr>
        <p:txBody>
          <a:bodyPr anchorCtr="0" anchor="t" bIns="44450" lIns="90475" spcFirstLastPara="1" rIns="90475" wrap="square" tIns="44450">
            <a:noAutofit/>
          </a:bodyPr>
          <a:lstStyle/>
          <a:p>
            <a:pPr indent="0" lvl="0" marL="0" rtl="0" algn="ctr">
              <a:spcBef>
                <a:spcPts val="0"/>
              </a:spcBef>
              <a:spcAft>
                <a:spcPts val="0"/>
              </a:spcAft>
              <a:buNone/>
            </a:pPr>
            <a:r>
              <a:rPr lang="en-US">
                <a:solidFill>
                  <a:srgbClr val="FFFF00"/>
                </a:solidFill>
                <a:latin typeface="Times New Roman"/>
                <a:ea typeface="Times New Roman"/>
                <a:cs typeface="Times New Roman"/>
                <a:sym typeface="Times New Roman"/>
              </a:rPr>
              <a:t>Design 2: good</a:t>
            </a:r>
            <a:endParaRPr/>
          </a:p>
        </p:txBody>
      </p:sp>
      <p:sp>
        <p:nvSpPr>
          <p:cNvPr id="1162" name="Google Shape;1162;p83"/>
          <p:cNvSpPr/>
          <p:nvPr/>
        </p:nvSpPr>
        <p:spPr>
          <a:xfrm>
            <a:off x="1735138" y="2616200"/>
            <a:ext cx="577850" cy="3556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train</a:t>
            </a:r>
            <a:endParaRPr/>
          </a:p>
        </p:txBody>
      </p:sp>
      <p:sp>
        <p:nvSpPr>
          <p:cNvPr id="1163" name="Google Shape;1163;p83"/>
          <p:cNvSpPr/>
          <p:nvPr/>
        </p:nvSpPr>
        <p:spPr>
          <a:xfrm>
            <a:off x="493713" y="4616450"/>
            <a:ext cx="1319212" cy="3556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express trains</a:t>
            </a:r>
            <a:endParaRPr/>
          </a:p>
        </p:txBody>
      </p:sp>
      <p:sp>
        <p:nvSpPr>
          <p:cNvPr id="1164" name="Google Shape;1164;p83"/>
          <p:cNvSpPr/>
          <p:nvPr/>
        </p:nvSpPr>
        <p:spPr>
          <a:xfrm>
            <a:off x="2581275" y="3687763"/>
            <a:ext cx="1258888" cy="3556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local trains</a:t>
            </a:r>
            <a:endParaRPr/>
          </a:p>
        </p:txBody>
      </p:sp>
      <p:cxnSp>
        <p:nvCxnSpPr>
          <p:cNvPr id="1165" name="Google Shape;1165;p83"/>
          <p:cNvCxnSpPr/>
          <p:nvPr/>
        </p:nvCxnSpPr>
        <p:spPr>
          <a:xfrm>
            <a:off x="2003425" y="2982913"/>
            <a:ext cx="0" cy="354012"/>
          </a:xfrm>
          <a:prstGeom prst="straightConnector1">
            <a:avLst/>
          </a:prstGeom>
          <a:noFill/>
          <a:ln cap="flat" cmpd="sng" w="19050">
            <a:solidFill>
              <a:schemeClr val="dk1"/>
            </a:solidFill>
            <a:prstDash val="solid"/>
            <a:round/>
            <a:headEnd len="sm" w="sm" type="none"/>
            <a:tailEnd len="sm" w="sm" type="none"/>
          </a:ln>
        </p:spPr>
      </p:cxnSp>
      <p:cxnSp>
        <p:nvCxnSpPr>
          <p:cNvPr id="1166" name="Google Shape;1166;p83"/>
          <p:cNvCxnSpPr/>
          <p:nvPr/>
        </p:nvCxnSpPr>
        <p:spPr>
          <a:xfrm flipH="1">
            <a:off x="1117600" y="3663950"/>
            <a:ext cx="723900" cy="960438"/>
          </a:xfrm>
          <a:prstGeom prst="straightConnector1">
            <a:avLst/>
          </a:prstGeom>
          <a:noFill/>
          <a:ln cap="flat" cmpd="sng" w="19050">
            <a:solidFill>
              <a:schemeClr val="dk1"/>
            </a:solidFill>
            <a:prstDash val="solid"/>
            <a:round/>
            <a:headEnd len="sm" w="sm" type="none"/>
            <a:tailEnd len="sm" w="sm" type="none"/>
          </a:ln>
        </p:spPr>
      </p:cxnSp>
      <p:cxnSp>
        <p:nvCxnSpPr>
          <p:cNvPr id="1167" name="Google Shape;1167;p83"/>
          <p:cNvCxnSpPr/>
          <p:nvPr/>
        </p:nvCxnSpPr>
        <p:spPr>
          <a:xfrm>
            <a:off x="2025650" y="3683000"/>
            <a:ext cx="547688" cy="211138"/>
          </a:xfrm>
          <a:prstGeom prst="straightConnector1">
            <a:avLst/>
          </a:prstGeom>
          <a:noFill/>
          <a:ln cap="flat" cmpd="sng" w="19050">
            <a:solidFill>
              <a:schemeClr val="dk1"/>
            </a:solidFill>
            <a:prstDash val="solid"/>
            <a:round/>
            <a:headEnd len="sm" w="sm" type="none"/>
            <a:tailEnd len="sm" w="sm" type="none"/>
          </a:ln>
        </p:spPr>
      </p:cxnSp>
      <p:sp>
        <p:nvSpPr>
          <p:cNvPr id="1168" name="Google Shape;1168;p83"/>
          <p:cNvSpPr/>
          <p:nvPr/>
        </p:nvSpPr>
        <p:spPr>
          <a:xfrm>
            <a:off x="6561138" y="3648075"/>
            <a:ext cx="827087" cy="3556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stations</a:t>
            </a:r>
            <a:endParaRPr/>
          </a:p>
        </p:txBody>
      </p:sp>
      <p:sp>
        <p:nvSpPr>
          <p:cNvPr id="1169" name="Google Shape;1169;p83"/>
          <p:cNvSpPr/>
          <p:nvPr/>
        </p:nvSpPr>
        <p:spPr>
          <a:xfrm>
            <a:off x="5183188" y="5381625"/>
            <a:ext cx="1489075" cy="3556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express stations</a:t>
            </a:r>
            <a:endParaRPr/>
          </a:p>
        </p:txBody>
      </p:sp>
      <p:sp>
        <p:nvSpPr>
          <p:cNvPr id="1170" name="Google Shape;1170;p83"/>
          <p:cNvSpPr/>
          <p:nvPr/>
        </p:nvSpPr>
        <p:spPr>
          <a:xfrm>
            <a:off x="6926263" y="5380038"/>
            <a:ext cx="1468437" cy="3556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local stations</a:t>
            </a:r>
            <a:endParaRPr/>
          </a:p>
        </p:txBody>
      </p:sp>
      <p:cxnSp>
        <p:nvCxnSpPr>
          <p:cNvPr id="1171" name="Google Shape;1171;p83"/>
          <p:cNvCxnSpPr/>
          <p:nvPr/>
        </p:nvCxnSpPr>
        <p:spPr>
          <a:xfrm flipH="1">
            <a:off x="6931025" y="3984625"/>
            <a:ext cx="4763" cy="414338"/>
          </a:xfrm>
          <a:prstGeom prst="straightConnector1">
            <a:avLst/>
          </a:prstGeom>
          <a:noFill/>
          <a:ln cap="flat" cmpd="sng" w="19050">
            <a:solidFill>
              <a:schemeClr val="dk1"/>
            </a:solidFill>
            <a:prstDash val="solid"/>
            <a:round/>
            <a:headEnd len="sm" w="sm" type="none"/>
            <a:tailEnd len="sm" w="sm" type="none"/>
          </a:ln>
        </p:spPr>
      </p:cxnSp>
      <p:cxnSp>
        <p:nvCxnSpPr>
          <p:cNvPr id="1172" name="Google Shape;1172;p83"/>
          <p:cNvCxnSpPr/>
          <p:nvPr/>
        </p:nvCxnSpPr>
        <p:spPr>
          <a:xfrm flipH="1">
            <a:off x="5724525" y="4697413"/>
            <a:ext cx="1198563" cy="679450"/>
          </a:xfrm>
          <a:prstGeom prst="straightConnector1">
            <a:avLst/>
          </a:prstGeom>
          <a:noFill/>
          <a:ln cap="flat" cmpd="sng" w="19050">
            <a:solidFill>
              <a:schemeClr val="dk1"/>
            </a:solidFill>
            <a:prstDash val="solid"/>
            <a:round/>
            <a:headEnd len="sm" w="sm" type="none"/>
            <a:tailEnd len="sm" w="sm" type="none"/>
          </a:ln>
        </p:spPr>
      </p:cxnSp>
      <p:cxnSp>
        <p:nvCxnSpPr>
          <p:cNvPr id="1173" name="Google Shape;1173;p83"/>
          <p:cNvCxnSpPr/>
          <p:nvPr/>
        </p:nvCxnSpPr>
        <p:spPr>
          <a:xfrm>
            <a:off x="7054850" y="4705350"/>
            <a:ext cx="338138" cy="684213"/>
          </a:xfrm>
          <a:prstGeom prst="straightConnector1">
            <a:avLst/>
          </a:prstGeom>
          <a:noFill/>
          <a:ln cap="flat" cmpd="sng" w="19050">
            <a:solidFill>
              <a:schemeClr val="dk1"/>
            </a:solidFill>
            <a:prstDash val="solid"/>
            <a:round/>
            <a:headEnd len="sm" w="sm" type="none"/>
            <a:tailEnd len="sm" w="sm" type="none"/>
          </a:ln>
        </p:spPr>
      </p:cxnSp>
      <p:sp>
        <p:nvSpPr>
          <p:cNvPr id="1174" name="Google Shape;1174;p83"/>
          <p:cNvSpPr/>
          <p:nvPr/>
        </p:nvSpPr>
        <p:spPr>
          <a:xfrm>
            <a:off x="6532563" y="2876550"/>
            <a:ext cx="828675" cy="4572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u="sng">
                <a:solidFill>
                  <a:schemeClr val="dk1"/>
                </a:solidFill>
                <a:latin typeface="Times New Roman"/>
                <a:ea typeface="Times New Roman"/>
                <a:cs typeface="Times New Roman"/>
                <a:sym typeface="Times New Roman"/>
              </a:rPr>
              <a:t>name</a:t>
            </a:r>
            <a:endParaRPr/>
          </a:p>
        </p:txBody>
      </p:sp>
      <p:sp>
        <p:nvSpPr>
          <p:cNvPr id="1175" name="Google Shape;1175;p83"/>
          <p:cNvSpPr/>
          <p:nvPr/>
        </p:nvSpPr>
        <p:spPr>
          <a:xfrm>
            <a:off x="7508875" y="3100388"/>
            <a:ext cx="1068388" cy="4572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address</a:t>
            </a:r>
            <a:endParaRPr/>
          </a:p>
        </p:txBody>
      </p:sp>
      <p:cxnSp>
        <p:nvCxnSpPr>
          <p:cNvPr id="1176" name="Google Shape;1176;p83"/>
          <p:cNvCxnSpPr/>
          <p:nvPr/>
        </p:nvCxnSpPr>
        <p:spPr>
          <a:xfrm>
            <a:off x="6924675" y="3324225"/>
            <a:ext cx="0" cy="304800"/>
          </a:xfrm>
          <a:prstGeom prst="straightConnector1">
            <a:avLst/>
          </a:prstGeom>
          <a:noFill/>
          <a:ln cap="flat" cmpd="sng" w="19050">
            <a:solidFill>
              <a:schemeClr val="dk1"/>
            </a:solidFill>
            <a:prstDash val="solid"/>
            <a:round/>
            <a:headEnd len="sm" w="sm" type="none"/>
            <a:tailEnd len="sm" w="sm" type="none"/>
          </a:ln>
        </p:spPr>
      </p:cxnSp>
      <p:cxnSp>
        <p:nvCxnSpPr>
          <p:cNvPr id="1177" name="Google Shape;1177;p83"/>
          <p:cNvCxnSpPr/>
          <p:nvPr/>
        </p:nvCxnSpPr>
        <p:spPr>
          <a:xfrm flipH="1" rot="10800000">
            <a:off x="7405688" y="3492500"/>
            <a:ext cx="250825" cy="288925"/>
          </a:xfrm>
          <a:prstGeom prst="straightConnector1">
            <a:avLst/>
          </a:prstGeom>
          <a:noFill/>
          <a:ln cap="flat" cmpd="sng" w="19050">
            <a:solidFill>
              <a:schemeClr val="dk1"/>
            </a:solidFill>
            <a:prstDash val="solid"/>
            <a:round/>
            <a:headEnd len="sm" w="sm" type="none"/>
            <a:tailEnd len="sm" w="sm" type="none"/>
          </a:ln>
        </p:spPr>
      </p:cxnSp>
      <p:sp>
        <p:nvSpPr>
          <p:cNvPr id="1178" name="Google Shape;1178;p83"/>
          <p:cNvSpPr/>
          <p:nvPr/>
        </p:nvSpPr>
        <p:spPr>
          <a:xfrm>
            <a:off x="822325" y="1876425"/>
            <a:ext cx="1085850" cy="4572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u="sng">
                <a:solidFill>
                  <a:schemeClr val="dk1"/>
                </a:solidFill>
                <a:latin typeface="Times New Roman"/>
                <a:ea typeface="Times New Roman"/>
                <a:cs typeface="Times New Roman"/>
                <a:sym typeface="Times New Roman"/>
              </a:rPr>
              <a:t>number</a:t>
            </a:r>
            <a:endParaRPr/>
          </a:p>
        </p:txBody>
      </p:sp>
      <p:sp>
        <p:nvSpPr>
          <p:cNvPr id="1179" name="Google Shape;1179;p83"/>
          <p:cNvSpPr/>
          <p:nvPr/>
        </p:nvSpPr>
        <p:spPr>
          <a:xfrm>
            <a:off x="2193925" y="1876425"/>
            <a:ext cx="1196975" cy="4572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engineer</a:t>
            </a:r>
            <a:endParaRPr/>
          </a:p>
        </p:txBody>
      </p:sp>
      <p:cxnSp>
        <p:nvCxnSpPr>
          <p:cNvPr id="1180" name="Google Shape;1180;p83"/>
          <p:cNvCxnSpPr/>
          <p:nvPr/>
        </p:nvCxnSpPr>
        <p:spPr>
          <a:xfrm>
            <a:off x="1574800" y="2324100"/>
            <a:ext cx="295275" cy="260350"/>
          </a:xfrm>
          <a:prstGeom prst="straightConnector1">
            <a:avLst/>
          </a:prstGeom>
          <a:noFill/>
          <a:ln cap="flat" cmpd="sng" w="19050">
            <a:solidFill>
              <a:schemeClr val="dk1"/>
            </a:solidFill>
            <a:prstDash val="solid"/>
            <a:round/>
            <a:headEnd len="sm" w="sm" type="none"/>
            <a:tailEnd len="sm" w="sm" type="none"/>
          </a:ln>
        </p:spPr>
      </p:cxnSp>
      <p:cxnSp>
        <p:nvCxnSpPr>
          <p:cNvPr id="1181" name="Google Shape;1181;p83"/>
          <p:cNvCxnSpPr/>
          <p:nvPr/>
        </p:nvCxnSpPr>
        <p:spPr>
          <a:xfrm flipH="1">
            <a:off x="2087563" y="2325688"/>
            <a:ext cx="525462" cy="298450"/>
          </a:xfrm>
          <a:prstGeom prst="straightConnector1">
            <a:avLst/>
          </a:prstGeom>
          <a:noFill/>
          <a:ln cap="flat" cmpd="sng" w="19050">
            <a:solidFill>
              <a:schemeClr val="dk1"/>
            </a:solidFill>
            <a:prstDash val="solid"/>
            <a:round/>
            <a:headEnd len="sm" w="sm" type="none"/>
            <a:tailEnd len="sm" w="sm" type="none"/>
          </a:ln>
        </p:spPr>
      </p:cxnSp>
      <p:sp>
        <p:nvSpPr>
          <p:cNvPr id="1182" name="Google Shape;1182;p83"/>
          <p:cNvSpPr/>
          <p:nvPr/>
        </p:nvSpPr>
        <p:spPr>
          <a:xfrm>
            <a:off x="2773363" y="5299075"/>
            <a:ext cx="1719262" cy="600075"/>
          </a:xfrm>
          <a:prstGeom prst="diamond">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StopsAt1</a:t>
            </a:r>
            <a:endParaRPr/>
          </a:p>
        </p:txBody>
      </p:sp>
      <p:sp>
        <p:nvSpPr>
          <p:cNvPr id="1183" name="Google Shape;1183;p83"/>
          <p:cNvSpPr/>
          <p:nvPr/>
        </p:nvSpPr>
        <p:spPr>
          <a:xfrm>
            <a:off x="4200525" y="3560763"/>
            <a:ext cx="1719263" cy="600075"/>
          </a:xfrm>
          <a:prstGeom prst="diamond">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StopsAt2</a:t>
            </a:r>
            <a:endParaRPr/>
          </a:p>
        </p:txBody>
      </p:sp>
      <p:cxnSp>
        <p:nvCxnSpPr>
          <p:cNvPr id="1184" name="Google Shape;1184;p83"/>
          <p:cNvCxnSpPr/>
          <p:nvPr/>
        </p:nvCxnSpPr>
        <p:spPr>
          <a:xfrm>
            <a:off x="1211263" y="4987925"/>
            <a:ext cx="1577975" cy="592138"/>
          </a:xfrm>
          <a:prstGeom prst="straightConnector1">
            <a:avLst/>
          </a:prstGeom>
          <a:noFill/>
          <a:ln cap="flat" cmpd="sng" w="19050">
            <a:solidFill>
              <a:schemeClr val="dk1"/>
            </a:solidFill>
            <a:prstDash val="solid"/>
            <a:round/>
            <a:headEnd len="sm" w="sm" type="none"/>
            <a:tailEnd len="sm" w="sm" type="none"/>
          </a:ln>
        </p:spPr>
      </p:cxnSp>
      <p:cxnSp>
        <p:nvCxnSpPr>
          <p:cNvPr id="1185" name="Google Shape;1185;p83"/>
          <p:cNvCxnSpPr/>
          <p:nvPr/>
        </p:nvCxnSpPr>
        <p:spPr>
          <a:xfrm flipH="1" rot="10800000">
            <a:off x="4467225" y="5583238"/>
            <a:ext cx="703263" cy="7937"/>
          </a:xfrm>
          <a:prstGeom prst="straightConnector1">
            <a:avLst/>
          </a:prstGeom>
          <a:noFill/>
          <a:ln cap="flat" cmpd="sng" w="19050">
            <a:solidFill>
              <a:schemeClr val="dk1"/>
            </a:solidFill>
            <a:prstDash val="solid"/>
            <a:round/>
            <a:headEnd len="sm" w="sm" type="none"/>
            <a:tailEnd len="sm" w="sm" type="none"/>
          </a:ln>
        </p:spPr>
      </p:cxnSp>
      <p:cxnSp>
        <p:nvCxnSpPr>
          <p:cNvPr id="1186" name="Google Shape;1186;p83"/>
          <p:cNvCxnSpPr/>
          <p:nvPr/>
        </p:nvCxnSpPr>
        <p:spPr>
          <a:xfrm>
            <a:off x="3852863" y="3865563"/>
            <a:ext cx="346075" cy="3175"/>
          </a:xfrm>
          <a:prstGeom prst="straightConnector1">
            <a:avLst/>
          </a:prstGeom>
          <a:noFill/>
          <a:ln cap="flat" cmpd="sng" w="19050">
            <a:solidFill>
              <a:schemeClr val="dk1"/>
            </a:solidFill>
            <a:prstDash val="solid"/>
            <a:round/>
            <a:headEnd len="sm" w="sm" type="none"/>
            <a:tailEnd len="sm" w="sm" type="none"/>
          </a:ln>
        </p:spPr>
      </p:cxnSp>
      <p:cxnSp>
        <p:nvCxnSpPr>
          <p:cNvPr id="1187" name="Google Shape;1187;p83"/>
          <p:cNvCxnSpPr/>
          <p:nvPr/>
        </p:nvCxnSpPr>
        <p:spPr>
          <a:xfrm>
            <a:off x="5942013" y="3857625"/>
            <a:ext cx="606425" cy="11113"/>
          </a:xfrm>
          <a:prstGeom prst="straightConnector1">
            <a:avLst/>
          </a:prstGeom>
          <a:noFill/>
          <a:ln cap="flat" cmpd="sng" w="19050">
            <a:solidFill>
              <a:schemeClr val="dk1"/>
            </a:solidFill>
            <a:prstDash val="solid"/>
            <a:round/>
            <a:headEnd len="sm" w="sm" type="none"/>
            <a:tailEnd len="sm" w="sm" type="none"/>
          </a:ln>
        </p:spPr>
      </p:cxnSp>
      <p:sp>
        <p:nvSpPr>
          <p:cNvPr id="1188" name="Google Shape;1188;p83"/>
          <p:cNvSpPr/>
          <p:nvPr/>
        </p:nvSpPr>
        <p:spPr>
          <a:xfrm>
            <a:off x="3286125" y="4691063"/>
            <a:ext cx="719138" cy="4572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time</a:t>
            </a:r>
            <a:endParaRPr/>
          </a:p>
        </p:txBody>
      </p:sp>
      <p:sp>
        <p:nvSpPr>
          <p:cNvPr id="1189" name="Google Shape;1189;p83"/>
          <p:cNvSpPr/>
          <p:nvPr/>
        </p:nvSpPr>
        <p:spPr>
          <a:xfrm>
            <a:off x="4702175" y="2886075"/>
            <a:ext cx="719138" cy="4572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time</a:t>
            </a:r>
            <a:endParaRPr/>
          </a:p>
        </p:txBody>
      </p:sp>
      <p:cxnSp>
        <p:nvCxnSpPr>
          <p:cNvPr id="1190" name="Google Shape;1190;p83"/>
          <p:cNvCxnSpPr/>
          <p:nvPr/>
        </p:nvCxnSpPr>
        <p:spPr>
          <a:xfrm flipH="1">
            <a:off x="5064125" y="3352800"/>
            <a:ext cx="12700" cy="219075"/>
          </a:xfrm>
          <a:prstGeom prst="straightConnector1">
            <a:avLst/>
          </a:prstGeom>
          <a:noFill/>
          <a:ln cap="flat" cmpd="sng" w="19050">
            <a:solidFill>
              <a:schemeClr val="dk1"/>
            </a:solidFill>
            <a:prstDash val="solid"/>
            <a:round/>
            <a:headEnd len="sm" w="sm" type="none"/>
            <a:tailEnd len="sm" w="sm" type="none"/>
          </a:ln>
        </p:spPr>
      </p:cxnSp>
      <p:cxnSp>
        <p:nvCxnSpPr>
          <p:cNvPr id="1191" name="Google Shape;1191;p83"/>
          <p:cNvCxnSpPr/>
          <p:nvPr/>
        </p:nvCxnSpPr>
        <p:spPr>
          <a:xfrm flipH="1">
            <a:off x="3609975" y="5156200"/>
            <a:ext cx="1588" cy="130175"/>
          </a:xfrm>
          <a:prstGeom prst="straightConnector1">
            <a:avLst/>
          </a:prstGeom>
          <a:noFill/>
          <a:ln cap="flat" cmpd="sng" w="19050">
            <a:solidFill>
              <a:schemeClr val="dk1"/>
            </a:solidFill>
            <a:prstDash val="solid"/>
            <a:round/>
            <a:headEnd len="sm" w="sm" type="none"/>
            <a:tailEnd len="sm" w="sm" type="none"/>
          </a:ln>
        </p:spPr>
      </p:cxnSp>
      <p:sp>
        <p:nvSpPr>
          <p:cNvPr id="1192" name="Google Shape;1192;p83"/>
          <p:cNvSpPr/>
          <p:nvPr/>
        </p:nvSpPr>
        <p:spPr>
          <a:xfrm>
            <a:off x="1693863" y="3338513"/>
            <a:ext cx="609600" cy="304800"/>
          </a:xfrm>
          <a:prstGeom prst="triangle">
            <a:avLst>
              <a:gd fmla="val 50000" name="adj"/>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ISA</a:t>
            </a:r>
            <a:endParaRPr/>
          </a:p>
        </p:txBody>
      </p:sp>
      <p:sp>
        <p:nvSpPr>
          <p:cNvPr id="1193" name="Google Shape;1193;p83"/>
          <p:cNvSpPr/>
          <p:nvPr/>
        </p:nvSpPr>
        <p:spPr>
          <a:xfrm>
            <a:off x="6624638" y="4394200"/>
            <a:ext cx="609600" cy="304800"/>
          </a:xfrm>
          <a:prstGeom prst="triangle">
            <a:avLst>
              <a:gd fmla="val 50000" name="adj"/>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ISA</a:t>
            </a:r>
            <a:endParaRPr/>
          </a:p>
        </p:txBody>
      </p:sp>
      <p:cxnSp>
        <p:nvCxnSpPr>
          <p:cNvPr id="1194" name="Google Shape;1194;p83"/>
          <p:cNvCxnSpPr/>
          <p:nvPr/>
        </p:nvCxnSpPr>
        <p:spPr>
          <a:xfrm flipH="1">
            <a:off x="6986588" y="4005263"/>
            <a:ext cx="4762" cy="414337"/>
          </a:xfrm>
          <a:prstGeom prst="straightConnector1">
            <a:avLst/>
          </a:prstGeom>
          <a:noFill/>
          <a:ln cap="flat" cmpd="sng" w="19050">
            <a:solidFill>
              <a:schemeClr val="dk1"/>
            </a:solidFill>
            <a:prstDash val="solid"/>
            <a:round/>
            <a:headEnd len="sm" w="sm" type="none"/>
            <a:tailEnd len="sm" w="sm" type="none"/>
          </a:ln>
        </p:spPr>
      </p:cxnSp>
      <p:cxnSp>
        <p:nvCxnSpPr>
          <p:cNvPr id="1195" name="Google Shape;1195;p83"/>
          <p:cNvCxnSpPr/>
          <p:nvPr/>
        </p:nvCxnSpPr>
        <p:spPr>
          <a:xfrm>
            <a:off x="2060575" y="2984500"/>
            <a:ext cx="0" cy="354013"/>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sp>
        <p:nvSpPr>
          <p:cNvPr id="1200" name="Google Shape;1200;p84"/>
          <p:cNvSpPr txBox="1"/>
          <p:nvPr>
            <p:ph type="title"/>
          </p:nvPr>
        </p:nvSpPr>
        <p:spPr>
          <a:xfrm>
            <a:off x="457200" y="0"/>
            <a:ext cx="8229600" cy="1066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a:solidFill>
                  <a:srgbClr val="FFFF00"/>
                </a:solidFill>
              </a:rPr>
              <a:t>Case Study 3</a:t>
            </a:r>
            <a:br>
              <a:rPr b="1" lang="en-US">
                <a:solidFill>
                  <a:srgbClr val="FFFF00"/>
                </a:solidFill>
              </a:rPr>
            </a:br>
            <a:endParaRPr b="1">
              <a:solidFill>
                <a:srgbClr val="FFFF00"/>
              </a:solidFill>
            </a:endParaRPr>
          </a:p>
        </p:txBody>
      </p:sp>
      <p:sp>
        <p:nvSpPr>
          <p:cNvPr id="1201" name="Google Shape;1201;p84"/>
          <p:cNvSpPr txBox="1"/>
          <p:nvPr/>
        </p:nvSpPr>
        <p:spPr>
          <a:xfrm>
            <a:off x="152401" y="1219200"/>
            <a:ext cx="8686800"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An accounting firm wants a simple HR application that will help it to keep track of its Employees, their positions </a:t>
            </a:r>
            <a:r>
              <a:rPr i="1" lang="en-US" sz="2400">
                <a:solidFill>
                  <a:schemeClr val="dk1"/>
                </a:solidFill>
                <a:latin typeface="Arial"/>
                <a:ea typeface="Arial"/>
                <a:cs typeface="Arial"/>
                <a:sym typeface="Arial"/>
              </a:rPr>
              <a:t>(or designations)</a:t>
            </a:r>
            <a:r>
              <a:rPr lang="en-US" sz="2400">
                <a:solidFill>
                  <a:schemeClr val="dk1"/>
                </a:solidFill>
                <a:latin typeface="Arial"/>
                <a:ea typeface="Arial"/>
                <a:cs typeface="Arial"/>
                <a:sym typeface="Arial"/>
              </a:rPr>
              <a:t>, allowances (or perks), salary scales, and which departments have those positions. </a:t>
            </a:r>
            <a:br>
              <a:rPr lang="en-US" sz="2400">
                <a:solidFill>
                  <a:schemeClr val="dk1"/>
                </a:solidFill>
                <a:latin typeface="Arial"/>
                <a:ea typeface="Arial"/>
                <a:cs typeface="Arial"/>
                <a:sym typeface="Arial"/>
              </a:rPr>
            </a:br>
            <a:br>
              <a:rPr lang="en-US" sz="2400">
                <a:solidFill>
                  <a:schemeClr val="dk1"/>
                </a:solidFill>
                <a:latin typeface="Arial"/>
                <a:ea typeface="Arial"/>
                <a:cs typeface="Arial"/>
                <a:sym typeface="Arial"/>
              </a:rPr>
            </a:br>
            <a:r>
              <a:rPr lang="en-US" sz="2400">
                <a:solidFill>
                  <a:schemeClr val="dk1"/>
                </a:solidFill>
                <a:latin typeface="Arial"/>
                <a:ea typeface="Arial"/>
                <a:cs typeface="Arial"/>
                <a:sym typeface="Arial"/>
              </a:rPr>
              <a:t>The application must keep track of all the positions in the firm, the employees appointed to fill up those positions, the allowances granted to these positions, the salary scales for these positions, and the departments having these positions.</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5" name="Shape 1205"/>
        <p:cNvGrpSpPr/>
        <p:nvPr/>
      </p:nvGrpSpPr>
      <p:grpSpPr>
        <a:xfrm>
          <a:off x="0" y="0"/>
          <a:ext cx="0" cy="0"/>
          <a:chOff x="0" y="0"/>
          <a:chExt cx="0" cy="0"/>
        </a:xfrm>
      </p:grpSpPr>
      <p:sp>
        <p:nvSpPr>
          <p:cNvPr id="1206" name="Google Shape;1206;p85"/>
          <p:cNvSpPr txBox="1"/>
          <p:nvPr>
            <p:ph type="ctrTitle"/>
          </p:nvPr>
        </p:nvSpPr>
        <p:spPr>
          <a:xfrm>
            <a:off x="1577975" y="0"/>
            <a:ext cx="7566025" cy="836613"/>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lang="en-US"/>
              <a:t>Dr. Edgar F. Codd (1923-2003)</a:t>
            </a:r>
            <a:endParaRPr/>
          </a:p>
        </p:txBody>
      </p:sp>
      <p:sp>
        <p:nvSpPr>
          <p:cNvPr id="1207" name="Google Shape;1207;p85"/>
          <p:cNvSpPr txBox="1"/>
          <p:nvPr>
            <p:ph idx="1" type="subTitle"/>
          </p:nvPr>
        </p:nvSpPr>
        <p:spPr>
          <a:xfrm>
            <a:off x="227013" y="1092200"/>
            <a:ext cx="5148262" cy="5002213"/>
          </a:xfrm>
          <a:prstGeom prst="rect">
            <a:avLst/>
          </a:prstGeom>
          <a:noFill/>
          <a:ln>
            <a:noFill/>
          </a:ln>
        </p:spPr>
        <p:txBody>
          <a:bodyPr anchorCtr="0" anchor="t" bIns="45700" lIns="91425" spcFirstLastPara="1" rIns="91425" wrap="square" tIns="45700">
            <a:noAutofit/>
          </a:bodyPr>
          <a:lstStyle/>
          <a:p>
            <a:pPr indent="-158750" lvl="0" marL="0" rtl="0" algn="l">
              <a:spcBef>
                <a:spcPts val="0"/>
              </a:spcBef>
              <a:spcAft>
                <a:spcPts val="0"/>
              </a:spcAft>
              <a:buClr>
                <a:schemeClr val="dk1"/>
              </a:buClr>
              <a:buSzPts val="2500"/>
              <a:buFont typeface="Noto Sans Symbols"/>
              <a:buChar char="❖"/>
            </a:pPr>
            <a:r>
              <a:rPr lang="en-US" sz="2500"/>
              <a:t> Codd completed his PhD at the </a:t>
            </a:r>
            <a:r>
              <a:rPr b="1" lang="en-US" sz="2500"/>
              <a:t>University of Michigan </a:t>
            </a:r>
            <a:r>
              <a:rPr lang="en-US" sz="2500"/>
              <a:t>in 1963, and presented a thesis on the topic of a self-reproducing computer consisting of a large number of simple identical cells, each of which interacts in a uniform manner with its four immediate neighbors. </a:t>
            </a:r>
            <a:endParaRPr/>
          </a:p>
          <a:p>
            <a:pPr indent="-158750" lvl="0" marL="0" rtl="0" algn="l">
              <a:spcBef>
                <a:spcPts val="500"/>
              </a:spcBef>
              <a:spcAft>
                <a:spcPts val="0"/>
              </a:spcAft>
              <a:buClr>
                <a:schemeClr val="dk1"/>
              </a:buClr>
              <a:buSzPts val="2500"/>
              <a:buFont typeface="Noto Sans Symbols"/>
              <a:buChar char="❖"/>
            </a:pPr>
            <a:r>
              <a:rPr lang="en-US" sz="2500"/>
              <a:t> Codd reported this work in a book entitled </a:t>
            </a:r>
            <a:r>
              <a:rPr i="1" lang="en-US" sz="2500" u="sng">
                <a:solidFill>
                  <a:schemeClr val="hlink"/>
                </a:solidFill>
                <a:hlinkClick r:id="rId3"/>
              </a:rPr>
              <a:t>Cellular Automata</a:t>
            </a:r>
            <a:r>
              <a:rPr lang="en-US" sz="2500"/>
              <a:t> published by Academic Press in 1968. </a:t>
            </a:r>
            <a:endParaRPr/>
          </a:p>
          <a:p>
            <a:pPr indent="0" lvl="0" marL="0" rtl="0" algn="ctr">
              <a:spcBef>
                <a:spcPts val="560"/>
              </a:spcBef>
              <a:spcAft>
                <a:spcPts val="0"/>
              </a:spcAft>
              <a:buClr>
                <a:schemeClr val="dk1"/>
              </a:buClr>
              <a:buSzPts val="2800"/>
              <a:buFont typeface="Arial"/>
              <a:buNone/>
            </a:pPr>
            <a:r>
              <a:t/>
            </a:r>
            <a:endParaRPr/>
          </a:p>
        </p:txBody>
      </p:sp>
      <p:pic>
        <p:nvPicPr>
          <p:cNvPr descr="efcodd" id="1208" name="Google Shape;1208;p85"/>
          <p:cNvPicPr preferRelativeResize="0"/>
          <p:nvPr/>
        </p:nvPicPr>
        <p:blipFill rotWithShape="1">
          <a:blip r:embed="rId4">
            <a:alphaModFix/>
          </a:blip>
          <a:srcRect b="0" l="0" r="0" t="0"/>
          <a:stretch/>
        </p:blipFill>
        <p:spPr>
          <a:xfrm>
            <a:off x="5486400" y="1066800"/>
            <a:ext cx="3322638" cy="472440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2" name="Shape 1212"/>
        <p:cNvGrpSpPr/>
        <p:nvPr/>
      </p:nvGrpSpPr>
      <p:grpSpPr>
        <a:xfrm>
          <a:off x="0" y="0"/>
          <a:ext cx="0" cy="0"/>
          <a:chOff x="0" y="0"/>
          <a:chExt cx="0" cy="0"/>
        </a:xfrm>
      </p:grpSpPr>
      <p:sp>
        <p:nvSpPr>
          <p:cNvPr id="1213" name="Google Shape;1213;p86"/>
          <p:cNvSpPr txBox="1"/>
          <p:nvPr>
            <p:ph idx="1" type="subTitle"/>
          </p:nvPr>
        </p:nvSpPr>
        <p:spPr>
          <a:xfrm>
            <a:off x="685800" y="2816225"/>
            <a:ext cx="7772400" cy="31273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b="1" lang="en-US" sz="4000"/>
              <a:t>12 Codd's Rules</a:t>
            </a:r>
            <a:endParaRPr/>
          </a:p>
          <a:p>
            <a:pPr indent="0" lvl="0" marL="0" rtl="0" algn="ctr">
              <a:spcBef>
                <a:spcPts val="800"/>
              </a:spcBef>
              <a:spcAft>
                <a:spcPts val="0"/>
              </a:spcAft>
              <a:buClr>
                <a:schemeClr val="dk1"/>
              </a:buClr>
              <a:buSzPts val="4000"/>
              <a:buFont typeface="Arial"/>
              <a:buNone/>
            </a:pPr>
            <a:r>
              <a:t/>
            </a:r>
            <a:endParaRPr sz="4000"/>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87"/>
          <p:cNvSpPr txBox="1"/>
          <p:nvPr>
            <p:ph type="ctrTitle"/>
          </p:nvPr>
        </p:nvSpPr>
        <p:spPr>
          <a:xfrm>
            <a:off x="1541463" y="0"/>
            <a:ext cx="7772400" cy="909638"/>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b="1" lang="en-US" sz="3200"/>
              <a:t>Rule 1 : The Information Rule</a:t>
            </a:r>
            <a:endParaRPr/>
          </a:p>
        </p:txBody>
      </p:sp>
      <p:sp>
        <p:nvSpPr>
          <p:cNvPr id="1219" name="Google Shape;1219;p87"/>
          <p:cNvSpPr txBox="1"/>
          <p:nvPr>
            <p:ph idx="1" type="subTitle"/>
          </p:nvPr>
        </p:nvSpPr>
        <p:spPr>
          <a:xfrm>
            <a:off x="774700" y="1311275"/>
            <a:ext cx="7850188" cy="876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800"/>
              <a:buFont typeface="Arial"/>
              <a:buNone/>
            </a:pPr>
            <a:r>
              <a:rPr b="1" lang="en-US"/>
              <a:t>All data should be presented in table form.</a:t>
            </a:r>
            <a:endParaRPr/>
          </a:p>
        </p:txBody>
      </p:sp>
      <p:graphicFrame>
        <p:nvGraphicFramePr>
          <p:cNvPr id="1220" name="Google Shape;1220;p87"/>
          <p:cNvGraphicFramePr/>
          <p:nvPr/>
        </p:nvGraphicFramePr>
        <p:xfrm>
          <a:off x="920750" y="2516188"/>
          <a:ext cx="3000000" cy="3000000"/>
        </p:xfrm>
        <a:graphic>
          <a:graphicData uri="http://schemas.openxmlformats.org/drawingml/2006/table">
            <a:tbl>
              <a:tblPr bandRow="1" firstRow="1">
                <a:noFill/>
                <a:tableStyleId>{2F281D2F-9130-4DCD-93CB-273B240213F8}</a:tableStyleId>
              </a:tblPr>
              <a:tblGrid>
                <a:gridCol w="1825650"/>
                <a:gridCol w="1825650"/>
                <a:gridCol w="1825650"/>
                <a:gridCol w="1825650"/>
              </a:tblGrid>
              <a:tr h="642625">
                <a:tc>
                  <a:txBody>
                    <a:bodyPr/>
                    <a:lstStyle/>
                    <a:p>
                      <a:pPr indent="0" lvl="0" marL="0" marR="0" rtl="0" algn="ctr">
                        <a:spcBef>
                          <a:spcPts val="0"/>
                        </a:spcBef>
                        <a:spcAft>
                          <a:spcPts val="0"/>
                        </a:spcAft>
                        <a:buNone/>
                      </a:pPr>
                      <a:r>
                        <a:rPr lang="en-US" sz="1800" u="none" cap="none" strike="noStrike"/>
                        <a:t>Rollno</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Name </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Age</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college</a:t>
                      </a:r>
                      <a:endParaRPr sz="1800" u="none" cap="none" strike="noStrike"/>
                    </a:p>
                  </a:txBody>
                  <a:tcPr marT="45725" marB="45725" marR="91450" marL="91450"/>
                </a:tc>
              </a:tr>
              <a:tr h="642625">
                <a:tc>
                  <a:txBody>
                    <a:bodyPr/>
                    <a:lstStyle/>
                    <a:p>
                      <a:pPr indent="0" lvl="0" marL="0" marR="0" rtl="0" algn="l">
                        <a:spcBef>
                          <a:spcPts val="0"/>
                        </a:spcBef>
                        <a:spcAft>
                          <a:spcPts val="0"/>
                        </a:spcAft>
                        <a:buNone/>
                      </a:pPr>
                      <a:r>
                        <a:rPr lang="en-US" sz="1800" u="none" cap="none" strike="noStrike"/>
                        <a:t>10</a:t>
                      </a:r>
                      <a:endParaRPr sz="1800"/>
                    </a:p>
                  </a:txBody>
                  <a:tcPr marT="45725" marB="45725" marR="91450" marL="91450"/>
                </a:tc>
                <a:tc>
                  <a:txBody>
                    <a:bodyPr/>
                    <a:lstStyle/>
                    <a:p>
                      <a:pPr indent="0" lvl="0" marL="0" marR="0" rtl="0" algn="l">
                        <a:spcBef>
                          <a:spcPts val="0"/>
                        </a:spcBef>
                        <a:spcAft>
                          <a:spcPts val="0"/>
                        </a:spcAft>
                        <a:buNone/>
                      </a:pPr>
                      <a:r>
                        <a:rPr lang="en-US" sz="1800"/>
                        <a:t>Rohit</a:t>
                      </a:r>
                      <a:endParaRPr sz="1800"/>
                    </a:p>
                  </a:txBody>
                  <a:tcPr marT="45725" marB="45725" marR="91450" marL="91450"/>
                </a:tc>
                <a:tc>
                  <a:txBody>
                    <a:bodyPr/>
                    <a:lstStyle/>
                    <a:p>
                      <a:pPr indent="0" lvl="0" marL="0" marR="0" rtl="0" algn="l">
                        <a:spcBef>
                          <a:spcPts val="0"/>
                        </a:spcBef>
                        <a:spcAft>
                          <a:spcPts val="0"/>
                        </a:spcAft>
                        <a:buNone/>
                      </a:pPr>
                      <a:r>
                        <a:rPr lang="en-US" sz="1800"/>
                        <a:t>20</a:t>
                      </a:r>
                      <a:endParaRPr sz="1800"/>
                    </a:p>
                  </a:txBody>
                  <a:tcPr marT="45725" marB="45725" marR="91450" marL="91450"/>
                </a:tc>
                <a:tc>
                  <a:txBody>
                    <a:bodyPr/>
                    <a:lstStyle/>
                    <a:p>
                      <a:pPr indent="0" lvl="0" marL="0" marR="0" rtl="0" algn="l">
                        <a:spcBef>
                          <a:spcPts val="0"/>
                        </a:spcBef>
                        <a:spcAft>
                          <a:spcPts val="0"/>
                        </a:spcAft>
                        <a:buNone/>
                      </a:pPr>
                      <a:r>
                        <a:rPr lang="en-US" sz="1800"/>
                        <a:t>Bv</a:t>
                      </a:r>
                      <a:endParaRPr sz="1800"/>
                    </a:p>
                  </a:txBody>
                  <a:tcPr marT="45725" marB="45725" marR="91450" marL="91450"/>
                </a:tc>
              </a:tr>
              <a:tr h="642625">
                <a:tc>
                  <a:txBody>
                    <a:bodyPr/>
                    <a:lstStyle/>
                    <a:p>
                      <a:pPr indent="0" lvl="0" marL="0" marR="0" rtl="0" algn="l">
                        <a:spcBef>
                          <a:spcPts val="0"/>
                        </a:spcBef>
                        <a:spcAft>
                          <a:spcPts val="0"/>
                        </a:spcAft>
                        <a:buNone/>
                      </a:pPr>
                      <a:r>
                        <a:rPr lang="en-US" sz="1800"/>
                        <a:t>11</a:t>
                      </a:r>
                      <a:endParaRPr sz="1800"/>
                    </a:p>
                  </a:txBody>
                  <a:tcPr marT="45725" marB="45725" marR="91450" marL="91450"/>
                </a:tc>
                <a:tc>
                  <a:txBody>
                    <a:bodyPr/>
                    <a:lstStyle/>
                    <a:p>
                      <a:pPr indent="0" lvl="0" marL="0" marR="0" rtl="0" algn="l">
                        <a:spcBef>
                          <a:spcPts val="0"/>
                        </a:spcBef>
                        <a:spcAft>
                          <a:spcPts val="0"/>
                        </a:spcAft>
                        <a:buNone/>
                      </a:pPr>
                      <a:r>
                        <a:rPr lang="en-US" sz="1800"/>
                        <a:t>Rahul</a:t>
                      </a:r>
                      <a:endParaRPr sz="1800"/>
                    </a:p>
                  </a:txBody>
                  <a:tcPr marT="45725" marB="45725" marR="91450" marL="91450"/>
                </a:tc>
                <a:tc>
                  <a:txBody>
                    <a:bodyPr/>
                    <a:lstStyle/>
                    <a:p>
                      <a:pPr indent="0" lvl="0" marL="0" marR="0" rtl="0" algn="l">
                        <a:spcBef>
                          <a:spcPts val="0"/>
                        </a:spcBef>
                        <a:spcAft>
                          <a:spcPts val="0"/>
                        </a:spcAft>
                        <a:buNone/>
                      </a:pPr>
                      <a:r>
                        <a:rPr lang="en-US" sz="1800"/>
                        <a:t>21</a:t>
                      </a:r>
                      <a:endParaRPr sz="1800"/>
                    </a:p>
                  </a:txBody>
                  <a:tcPr marT="45725" marB="45725" marR="91450" marL="91450"/>
                </a:tc>
                <a:tc>
                  <a:txBody>
                    <a:bodyPr/>
                    <a:lstStyle/>
                    <a:p>
                      <a:pPr indent="0" lvl="0" marL="0" marR="0" rtl="0" algn="l">
                        <a:spcBef>
                          <a:spcPts val="0"/>
                        </a:spcBef>
                        <a:spcAft>
                          <a:spcPts val="0"/>
                        </a:spcAft>
                        <a:buNone/>
                      </a:pPr>
                      <a:r>
                        <a:rPr lang="en-US" sz="1800"/>
                        <a:t>Abes</a:t>
                      </a:r>
                      <a:endParaRPr sz="1800"/>
                    </a:p>
                  </a:txBody>
                  <a:tcPr marT="45725" marB="45725" marR="91450" marL="91450"/>
                </a:tc>
              </a:tr>
              <a:tr h="642625">
                <a:tc>
                  <a:txBody>
                    <a:bodyPr/>
                    <a:lstStyle/>
                    <a:p>
                      <a:pPr indent="0" lvl="0" marL="0" marR="0" rtl="0" algn="l">
                        <a:spcBef>
                          <a:spcPts val="0"/>
                        </a:spcBef>
                        <a:spcAft>
                          <a:spcPts val="0"/>
                        </a:spcAft>
                        <a:buNone/>
                      </a:pPr>
                      <a:r>
                        <a:rPr lang="en-US" sz="1800"/>
                        <a:t>12</a:t>
                      </a:r>
                      <a:endParaRPr sz="1800"/>
                    </a:p>
                  </a:txBody>
                  <a:tcPr marT="45725" marB="45725" marR="91450" marL="91450"/>
                </a:tc>
                <a:tc>
                  <a:txBody>
                    <a:bodyPr/>
                    <a:lstStyle/>
                    <a:p>
                      <a:pPr indent="0" lvl="0" marL="0" marR="0" rtl="0" algn="l">
                        <a:spcBef>
                          <a:spcPts val="0"/>
                        </a:spcBef>
                        <a:spcAft>
                          <a:spcPts val="0"/>
                        </a:spcAft>
                        <a:buNone/>
                      </a:pPr>
                      <a:r>
                        <a:rPr lang="en-US" sz="1800"/>
                        <a:t>Amit</a:t>
                      </a:r>
                      <a:endParaRPr sz="1800"/>
                    </a:p>
                  </a:txBody>
                  <a:tcPr marT="45725" marB="45725" marR="91450" marL="91450"/>
                </a:tc>
                <a:tc>
                  <a:txBody>
                    <a:bodyPr/>
                    <a:lstStyle/>
                    <a:p>
                      <a:pPr indent="0" lvl="0" marL="0" marR="0" rtl="0" algn="l">
                        <a:spcBef>
                          <a:spcPts val="0"/>
                        </a:spcBef>
                        <a:spcAft>
                          <a:spcPts val="0"/>
                        </a:spcAft>
                        <a:buNone/>
                      </a:pPr>
                      <a:r>
                        <a:rPr lang="en-US" sz="1800"/>
                        <a:t>22</a:t>
                      </a:r>
                      <a:endParaRPr sz="1800"/>
                    </a:p>
                  </a:txBody>
                  <a:tcPr marT="45725" marB="45725" marR="91450" marL="91450"/>
                </a:tc>
                <a:tc>
                  <a:txBody>
                    <a:bodyPr/>
                    <a:lstStyle/>
                    <a:p>
                      <a:pPr indent="0" lvl="0" marL="0" marR="0" rtl="0" algn="l">
                        <a:spcBef>
                          <a:spcPts val="0"/>
                        </a:spcBef>
                        <a:spcAft>
                          <a:spcPts val="0"/>
                        </a:spcAft>
                        <a:buNone/>
                      </a:pPr>
                      <a:r>
                        <a:rPr lang="en-US" sz="1800"/>
                        <a:t>Jss</a:t>
                      </a:r>
                      <a:endParaRPr sz="1800"/>
                    </a:p>
                  </a:txBody>
                  <a:tcPr marT="45725" marB="45725" marR="91450" marL="91450"/>
                </a:tc>
              </a:tr>
              <a:tr h="642625">
                <a:tc>
                  <a:txBody>
                    <a:bodyPr/>
                    <a:lstStyle/>
                    <a:p>
                      <a:pPr indent="0" lvl="0" marL="0" marR="0" rtl="0" algn="l">
                        <a:spcBef>
                          <a:spcPts val="0"/>
                        </a:spcBef>
                        <a:spcAft>
                          <a:spcPts val="0"/>
                        </a:spcAft>
                        <a:buNone/>
                      </a:pPr>
                      <a:r>
                        <a:rPr lang="en-US" sz="1800"/>
                        <a:t>13</a:t>
                      </a:r>
                      <a:endParaRPr sz="1800"/>
                    </a:p>
                  </a:txBody>
                  <a:tcPr marT="45725" marB="45725" marR="91450" marL="91450"/>
                </a:tc>
                <a:tc>
                  <a:txBody>
                    <a:bodyPr/>
                    <a:lstStyle/>
                    <a:p>
                      <a:pPr indent="0" lvl="0" marL="0" marR="0" rtl="0" algn="l">
                        <a:spcBef>
                          <a:spcPts val="0"/>
                        </a:spcBef>
                        <a:spcAft>
                          <a:spcPts val="0"/>
                        </a:spcAft>
                        <a:buNone/>
                      </a:pPr>
                      <a:r>
                        <a:rPr lang="en-US" sz="1800"/>
                        <a:t>Simran</a:t>
                      </a:r>
                      <a:endParaRPr sz="1800"/>
                    </a:p>
                  </a:txBody>
                  <a:tcPr marT="45725" marB="45725" marR="91450" marL="91450"/>
                </a:tc>
                <a:tc>
                  <a:txBody>
                    <a:bodyPr/>
                    <a:lstStyle/>
                    <a:p>
                      <a:pPr indent="0" lvl="0" marL="0" marR="0" rtl="0" algn="l">
                        <a:spcBef>
                          <a:spcPts val="0"/>
                        </a:spcBef>
                        <a:spcAft>
                          <a:spcPts val="0"/>
                        </a:spcAft>
                        <a:buNone/>
                      </a:pPr>
                      <a:r>
                        <a:rPr lang="en-US" sz="1800"/>
                        <a:t>23</a:t>
                      </a:r>
                      <a:endParaRPr sz="1800"/>
                    </a:p>
                  </a:txBody>
                  <a:tcPr marT="45725" marB="45725" marR="91450" marL="91450"/>
                </a:tc>
                <a:tc>
                  <a:txBody>
                    <a:bodyPr/>
                    <a:lstStyle/>
                    <a:p>
                      <a:pPr indent="0" lvl="0" marL="0" marR="0" rtl="0" algn="l">
                        <a:spcBef>
                          <a:spcPts val="0"/>
                        </a:spcBef>
                        <a:spcAft>
                          <a:spcPts val="0"/>
                        </a:spcAft>
                        <a:buNone/>
                      </a:pPr>
                      <a:r>
                        <a:rPr lang="en-US" sz="1800"/>
                        <a:t>its</a:t>
                      </a:r>
                      <a:endParaRPr sz="1800"/>
                    </a:p>
                  </a:txBody>
                  <a:tcPr marT="45725" marB="45725" marR="91450" marL="91450"/>
                </a:tc>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4" name="Shape 1224"/>
        <p:cNvGrpSpPr/>
        <p:nvPr/>
      </p:nvGrpSpPr>
      <p:grpSpPr>
        <a:xfrm>
          <a:off x="0" y="0"/>
          <a:ext cx="0" cy="0"/>
          <a:chOff x="0" y="0"/>
          <a:chExt cx="0" cy="0"/>
        </a:xfrm>
      </p:grpSpPr>
      <p:sp>
        <p:nvSpPr>
          <p:cNvPr id="1225" name="Google Shape;1225;p88"/>
          <p:cNvSpPr txBox="1"/>
          <p:nvPr>
            <p:ph type="ctrTitle"/>
          </p:nvPr>
        </p:nvSpPr>
        <p:spPr>
          <a:xfrm>
            <a:off x="1577975" y="0"/>
            <a:ext cx="7566025" cy="873125"/>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b="1" lang="en-US" sz="3200"/>
              <a:t>Rule 2 :    Guaranteed Access Rule</a:t>
            </a:r>
            <a:endParaRPr/>
          </a:p>
        </p:txBody>
      </p:sp>
      <p:sp>
        <p:nvSpPr>
          <p:cNvPr id="1226" name="Google Shape;1226;p88"/>
          <p:cNvSpPr txBox="1"/>
          <p:nvPr>
            <p:ph idx="1" type="subTitle"/>
          </p:nvPr>
        </p:nvSpPr>
        <p:spPr>
          <a:xfrm>
            <a:off x="503238" y="1808163"/>
            <a:ext cx="8413750" cy="3789362"/>
          </a:xfrm>
          <a:prstGeom prst="rect">
            <a:avLst/>
          </a:prstGeom>
          <a:noFill/>
          <a:ln>
            <a:noFill/>
          </a:ln>
        </p:spPr>
        <p:txBody>
          <a:bodyPr anchorCtr="0" anchor="t" bIns="45700" lIns="91425" spcFirstLastPara="1" rIns="91425" wrap="square" tIns="45700">
            <a:noAutofit/>
          </a:bodyPr>
          <a:lstStyle/>
          <a:p>
            <a:pPr indent="-184150" lvl="0" marL="0" rtl="0" algn="l">
              <a:spcBef>
                <a:spcPts val="0"/>
              </a:spcBef>
              <a:spcAft>
                <a:spcPts val="0"/>
              </a:spcAft>
              <a:buClr>
                <a:schemeClr val="dk1"/>
              </a:buClr>
              <a:buSzPts val="2900"/>
              <a:buFont typeface="Noto Sans Symbols"/>
              <a:buChar char="❖"/>
            </a:pPr>
            <a:r>
              <a:rPr lang="en-US" sz="2900">
                <a:latin typeface="Times New Roman"/>
                <a:ea typeface="Times New Roman"/>
                <a:cs typeface="Times New Roman"/>
                <a:sym typeface="Times New Roman"/>
              </a:rPr>
              <a:t>All data should be accessible without ambiguity. </a:t>
            </a:r>
            <a:endParaRPr/>
          </a:p>
          <a:p>
            <a:pPr indent="0" lvl="0" marL="0" rtl="0" algn="l">
              <a:spcBef>
                <a:spcPts val="600"/>
              </a:spcBef>
              <a:spcAft>
                <a:spcPts val="0"/>
              </a:spcAft>
              <a:buClr>
                <a:schemeClr val="dk1"/>
              </a:buClr>
              <a:buSzPts val="3000"/>
              <a:buFont typeface="Noto Sans Symbols"/>
              <a:buNone/>
            </a:pPr>
            <a:r>
              <a:t/>
            </a:r>
            <a:endParaRPr sz="3000">
              <a:latin typeface="Times New Roman"/>
              <a:ea typeface="Times New Roman"/>
              <a:cs typeface="Times New Roman"/>
              <a:sym typeface="Times New Roman"/>
            </a:endParaRPr>
          </a:p>
          <a:p>
            <a:pPr indent="-190500" lvl="0" marL="0" rtl="0" algn="l">
              <a:spcBef>
                <a:spcPts val="600"/>
              </a:spcBef>
              <a:spcAft>
                <a:spcPts val="0"/>
              </a:spcAft>
              <a:buClr>
                <a:schemeClr val="dk1"/>
              </a:buClr>
              <a:buSzPts val="3000"/>
              <a:buFont typeface="Noto Sans Symbols"/>
              <a:buChar char="❖"/>
            </a:pPr>
            <a:r>
              <a:rPr lang="en-US" sz="3000">
                <a:latin typeface="Times New Roman"/>
                <a:ea typeface="Times New Roman"/>
                <a:cs typeface="Times New Roman"/>
                <a:sym typeface="Times New Roman"/>
              </a:rPr>
              <a:t>This can be accomplished through a combination of the table name, primary key and column name.</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sp>
        <p:nvSpPr>
          <p:cNvPr id="1231" name="Google Shape;1231;p89"/>
          <p:cNvSpPr txBox="1"/>
          <p:nvPr>
            <p:ph type="ctrTitle"/>
          </p:nvPr>
        </p:nvSpPr>
        <p:spPr>
          <a:xfrm>
            <a:off x="1541463" y="0"/>
            <a:ext cx="7602537" cy="838200"/>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b="1" lang="en-US" sz="3200"/>
              <a:t>Rule 3: </a:t>
            </a:r>
            <a:r>
              <a:rPr b="1" lang="en-US" sz="3000"/>
              <a:t>Systematic treatment of null values</a:t>
            </a:r>
            <a:endParaRPr/>
          </a:p>
        </p:txBody>
      </p:sp>
      <p:sp>
        <p:nvSpPr>
          <p:cNvPr id="1232" name="Google Shape;1232;p89"/>
          <p:cNvSpPr txBox="1"/>
          <p:nvPr>
            <p:ph idx="1" type="subTitle"/>
          </p:nvPr>
        </p:nvSpPr>
        <p:spPr>
          <a:xfrm>
            <a:off x="503238" y="1128713"/>
            <a:ext cx="8231187" cy="5002212"/>
          </a:xfrm>
          <a:prstGeom prst="rect">
            <a:avLst/>
          </a:prstGeom>
          <a:noFill/>
          <a:ln>
            <a:noFill/>
          </a:ln>
        </p:spPr>
        <p:txBody>
          <a:bodyPr anchorCtr="0" anchor="t" bIns="45700" lIns="91425" spcFirstLastPara="1" rIns="91425" wrap="square" tIns="45700">
            <a:noAutofit/>
          </a:bodyPr>
          <a:lstStyle/>
          <a:p>
            <a:pPr indent="-177800" lvl="0" marL="0" rtl="0" algn="l">
              <a:spcBef>
                <a:spcPts val="0"/>
              </a:spcBef>
              <a:spcAft>
                <a:spcPts val="0"/>
              </a:spcAft>
              <a:buClr>
                <a:schemeClr val="dk1"/>
              </a:buClr>
              <a:buSzPts val="2800"/>
              <a:buFont typeface="Noto Sans Symbols"/>
              <a:buChar char="❖"/>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A field should be allowed to remain empty. This involves the support of null value, which is distinct from an empty string or a number with a value of zero.</a:t>
            </a:r>
            <a:endParaRPr/>
          </a:p>
          <a:p>
            <a:pPr indent="0" lvl="0" marL="0" rtl="0" algn="l">
              <a:spcBef>
                <a:spcPts val="560"/>
              </a:spcBef>
              <a:spcAft>
                <a:spcPts val="0"/>
              </a:spcAft>
              <a:buClr>
                <a:schemeClr val="dk1"/>
              </a:buClr>
              <a:buSzPts val="2800"/>
              <a:buFont typeface="Noto Sans Symbols"/>
              <a:buNone/>
            </a:pPr>
            <a:r>
              <a:t/>
            </a:r>
            <a:endParaRPr>
              <a:latin typeface="Times New Roman"/>
              <a:ea typeface="Times New Roman"/>
              <a:cs typeface="Times New Roman"/>
              <a:sym typeface="Times New Roman"/>
            </a:endParaRPr>
          </a:p>
          <a:p>
            <a:pPr indent="-177800" lvl="0" marL="0" rtl="0" algn="l">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 Most database implementations support the concept of a not –null field constraint that prevent null values in a specific table column.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9"/>
          <p:cNvSpPr txBox="1"/>
          <p:nvPr>
            <p:ph idx="1" type="subTitle"/>
          </p:nvPr>
        </p:nvSpPr>
        <p:spPr>
          <a:xfrm>
            <a:off x="468313" y="1233488"/>
            <a:ext cx="8174037" cy="5075237"/>
          </a:xfrm>
          <a:prstGeom prst="rect">
            <a:avLst/>
          </a:prstGeom>
          <a:noFill/>
          <a:ln>
            <a:noFill/>
          </a:ln>
        </p:spPr>
        <p:txBody>
          <a:bodyPr anchorCtr="0" anchor="t" bIns="45700" lIns="91425" spcFirstLastPara="1" rIns="91425" wrap="square" tIns="45700">
            <a:noAutofit/>
          </a:bodyPr>
          <a:lstStyle/>
          <a:p>
            <a:pPr indent="-177800" lvl="0" marL="0" rtl="0" algn="l">
              <a:lnSpc>
                <a:spcPct val="90000"/>
              </a:lnSpc>
              <a:spcBef>
                <a:spcPts val="0"/>
              </a:spcBef>
              <a:spcAft>
                <a:spcPts val="0"/>
              </a:spcAft>
              <a:buClr>
                <a:schemeClr val="dk1"/>
              </a:buClr>
              <a:buSzPts val="2800"/>
              <a:buFont typeface="Arial"/>
              <a:buChar char="•"/>
            </a:pPr>
            <a:r>
              <a:rPr lang="en-US">
                <a:latin typeface="Times New Roman"/>
                <a:ea typeface="Times New Roman"/>
                <a:cs typeface="Times New Roman"/>
                <a:sym typeface="Times New Roman"/>
              </a:rPr>
              <a:t>DBMS designers and implementers</a:t>
            </a:r>
            <a:endParaRPr/>
          </a:p>
          <a:p>
            <a:pPr indent="-177800" lvl="0" marL="0" rtl="0" algn="l">
              <a:lnSpc>
                <a:spcPct val="90000"/>
              </a:lnSpc>
              <a:spcBef>
                <a:spcPts val="560"/>
              </a:spcBef>
              <a:spcAft>
                <a:spcPts val="0"/>
              </a:spcAft>
              <a:buClr>
                <a:schemeClr val="dk1"/>
              </a:buClr>
              <a:buSzPts val="2800"/>
              <a:buFont typeface="Arial"/>
              <a:buChar char="•"/>
            </a:pPr>
            <a:r>
              <a:rPr lang="en-US">
                <a:latin typeface="Times New Roman"/>
                <a:ea typeface="Times New Roman"/>
                <a:cs typeface="Times New Roman"/>
                <a:sym typeface="Times New Roman"/>
              </a:rPr>
              <a:t>Database administrator (DBA)</a:t>
            </a:r>
            <a:endParaRPr/>
          </a:p>
          <a:p>
            <a:pPr indent="-285750" lvl="1" marL="742950" rtl="0" algn="l">
              <a:lnSpc>
                <a:spcPct val="90000"/>
              </a:lnSpc>
              <a:spcBef>
                <a:spcPts val="480"/>
              </a:spcBef>
              <a:spcAft>
                <a:spcPts val="0"/>
              </a:spcAft>
              <a:buSzPts val="2400"/>
              <a:buChar char="▪"/>
            </a:pPr>
            <a:r>
              <a:rPr lang="en-US">
                <a:latin typeface="Times New Roman"/>
                <a:ea typeface="Times New Roman"/>
                <a:cs typeface="Times New Roman"/>
                <a:sym typeface="Times New Roman"/>
              </a:rPr>
              <a:t>“superuser” of a database, similar to a system administrator.</a:t>
            </a:r>
            <a:endParaRPr/>
          </a:p>
          <a:p>
            <a:pPr indent="-285750" lvl="1" marL="742950" rtl="0" algn="l">
              <a:lnSpc>
                <a:spcPct val="90000"/>
              </a:lnSpc>
              <a:spcBef>
                <a:spcPts val="480"/>
              </a:spcBef>
              <a:spcAft>
                <a:spcPts val="0"/>
              </a:spcAft>
              <a:buSzPts val="2400"/>
              <a:buChar char="▪"/>
            </a:pPr>
            <a:r>
              <a:rPr lang="en-US">
                <a:latin typeface="Times New Roman"/>
                <a:ea typeface="Times New Roman"/>
                <a:cs typeface="Times New Roman"/>
                <a:sym typeface="Times New Roman"/>
              </a:rPr>
              <a:t>Define schemas, views, authorization, indexes, tuning parameters, etc.</a:t>
            </a:r>
            <a:endParaRPr/>
          </a:p>
          <a:p>
            <a:pPr indent="-177800" lvl="0" marL="0" rtl="0" algn="l">
              <a:lnSpc>
                <a:spcPct val="90000"/>
              </a:lnSpc>
              <a:spcBef>
                <a:spcPts val="560"/>
              </a:spcBef>
              <a:spcAft>
                <a:spcPts val="0"/>
              </a:spcAft>
              <a:buClr>
                <a:schemeClr val="dk1"/>
              </a:buClr>
              <a:buSzPts val="2800"/>
              <a:buFont typeface="Arial"/>
              <a:buChar char="•"/>
            </a:pPr>
            <a:r>
              <a:rPr lang="en-US">
                <a:latin typeface="Times New Roman"/>
                <a:ea typeface="Times New Roman"/>
                <a:cs typeface="Times New Roman"/>
                <a:sym typeface="Times New Roman"/>
              </a:rPr>
              <a:t>Application programmers</a:t>
            </a:r>
            <a:endParaRPr/>
          </a:p>
          <a:p>
            <a:pPr indent="-177800" lvl="0" marL="0" rtl="0" algn="l">
              <a:lnSpc>
                <a:spcPct val="90000"/>
              </a:lnSpc>
              <a:spcBef>
                <a:spcPts val="560"/>
              </a:spcBef>
              <a:spcAft>
                <a:spcPts val="0"/>
              </a:spcAft>
              <a:buClr>
                <a:schemeClr val="dk1"/>
              </a:buClr>
              <a:buSzPts val="2800"/>
              <a:buFont typeface="Arial"/>
              <a:buChar char="•"/>
            </a:pPr>
            <a:r>
              <a:rPr lang="en-US">
                <a:latin typeface="Times New Roman"/>
                <a:ea typeface="Times New Roman"/>
                <a:cs typeface="Times New Roman"/>
                <a:sym typeface="Times New Roman"/>
              </a:rPr>
              <a:t>End users</a:t>
            </a:r>
            <a:endParaRPr>
              <a:latin typeface="Times New Roman"/>
              <a:ea typeface="Times New Roman"/>
              <a:cs typeface="Times New Roman"/>
              <a:sym typeface="Times New Roman"/>
            </a:endParaRPr>
          </a:p>
        </p:txBody>
      </p:sp>
      <p:sp>
        <p:nvSpPr>
          <p:cNvPr id="152" name="Google Shape;152;p9"/>
          <p:cNvSpPr txBox="1"/>
          <p:nvPr/>
        </p:nvSpPr>
        <p:spPr>
          <a:xfrm>
            <a:off x="1614488" y="0"/>
            <a:ext cx="7529512" cy="766763"/>
          </a:xfrm>
          <a:prstGeom prst="rect">
            <a:avLst/>
          </a:prstGeom>
          <a:noFill/>
          <a:ln>
            <a:noFill/>
          </a:ln>
        </p:spPr>
        <p:txBody>
          <a:bodyPr anchorCtr="1" anchor="t" bIns="45700" lIns="91425" spcFirstLastPara="1" rIns="91425" wrap="square" tIns="45700">
            <a:noAutofit/>
          </a:bodyPr>
          <a:lstStyle/>
          <a:p>
            <a:pPr indent="0" lvl="0" marL="0" marR="0" rtl="0" algn="ctr">
              <a:spcBef>
                <a:spcPts val="0"/>
              </a:spcBef>
              <a:spcAft>
                <a:spcPts val="0"/>
              </a:spcAft>
              <a:buNone/>
            </a:pPr>
            <a:r>
              <a:rPr lang="en-US" sz="3200">
                <a:solidFill>
                  <a:srgbClr val="FFFF00"/>
                </a:solidFill>
                <a:latin typeface="Tahoma"/>
                <a:ea typeface="Tahoma"/>
                <a:cs typeface="Tahoma"/>
                <a:sym typeface="Tahoma"/>
              </a:rPr>
              <a:t>Data Base Users</a:t>
            </a:r>
            <a:endParaRPr b="1" sz="3000">
              <a:solidFill>
                <a:srgbClr val="FFFF00"/>
              </a:solidFill>
              <a:latin typeface="Tahoma"/>
              <a:ea typeface="Tahoma"/>
              <a:cs typeface="Tahoma"/>
              <a:sym typeface="Tahoma"/>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6" name="Shape 1236"/>
        <p:cNvGrpSpPr/>
        <p:nvPr/>
      </p:nvGrpSpPr>
      <p:grpSpPr>
        <a:xfrm>
          <a:off x="0" y="0"/>
          <a:ext cx="0" cy="0"/>
          <a:chOff x="0" y="0"/>
          <a:chExt cx="0" cy="0"/>
        </a:xfrm>
      </p:grpSpPr>
      <p:sp>
        <p:nvSpPr>
          <p:cNvPr id="1237" name="Google Shape;1237;p90"/>
          <p:cNvSpPr txBox="1"/>
          <p:nvPr>
            <p:ph type="ctrTitle"/>
          </p:nvPr>
        </p:nvSpPr>
        <p:spPr>
          <a:xfrm>
            <a:off x="1541463" y="0"/>
            <a:ext cx="7602537" cy="982663"/>
          </a:xfrm>
          <a:prstGeom prst="rect">
            <a:avLst/>
          </a:prstGeom>
          <a:noFill/>
          <a:ln>
            <a:noFill/>
          </a:ln>
        </p:spPr>
        <p:txBody>
          <a:bodyPr anchorCtr="1" anchor="t" bIns="45700" lIns="91425" spcFirstLastPara="1" rIns="91425" wrap="square" tIns="45700">
            <a:noAutofit/>
          </a:bodyPr>
          <a:lstStyle/>
          <a:p>
            <a:pPr indent="0" lvl="0" marL="0" rtl="0" algn="r">
              <a:spcBef>
                <a:spcPts val="0"/>
              </a:spcBef>
              <a:spcAft>
                <a:spcPts val="0"/>
              </a:spcAft>
              <a:buNone/>
            </a:pPr>
            <a:r>
              <a:rPr b="1" lang="en-US" sz="2400"/>
              <a:t>Rule 4: Dynamic on-line catalog based on the relational model</a:t>
            </a:r>
            <a:r>
              <a:rPr lang="en-US" sz="2400"/>
              <a:t> </a:t>
            </a:r>
            <a:endParaRPr/>
          </a:p>
        </p:txBody>
      </p:sp>
      <p:sp>
        <p:nvSpPr>
          <p:cNvPr id="1238" name="Google Shape;1238;p90"/>
          <p:cNvSpPr txBox="1"/>
          <p:nvPr>
            <p:ph idx="1" type="subTitle"/>
          </p:nvPr>
        </p:nvSpPr>
        <p:spPr>
          <a:xfrm>
            <a:off x="263525" y="1019175"/>
            <a:ext cx="8543925" cy="5148263"/>
          </a:xfrm>
          <a:prstGeom prst="rect">
            <a:avLst/>
          </a:prstGeom>
          <a:noFill/>
          <a:ln>
            <a:noFill/>
          </a:ln>
        </p:spPr>
        <p:txBody>
          <a:bodyPr anchorCtr="0" anchor="t" bIns="45700" lIns="91425" spcFirstLastPara="1" rIns="91425" wrap="square" tIns="45700">
            <a:noAutofit/>
          </a:bodyPr>
          <a:lstStyle/>
          <a:p>
            <a:pPr indent="-152400" lvl="0" marL="0" rtl="0" algn="l">
              <a:spcBef>
                <a:spcPts val="0"/>
              </a:spcBef>
              <a:spcAft>
                <a:spcPts val="0"/>
              </a:spcAft>
              <a:buClr>
                <a:schemeClr val="dk1"/>
              </a:buClr>
              <a:buSzPts val="2400"/>
              <a:buFont typeface="Noto Sans Symbols"/>
              <a:buChar char="❖"/>
            </a:pPr>
            <a:r>
              <a:rPr b="1" lang="en-US" sz="24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A relational database must provide access to its structure through the same tools that are used to access the data.</a:t>
            </a:r>
            <a:endParaRPr/>
          </a:p>
          <a:p>
            <a:pPr indent="0" lvl="0" marL="0" rtl="0" algn="l">
              <a:spcBef>
                <a:spcPts val="480"/>
              </a:spcBef>
              <a:spcAft>
                <a:spcPts val="0"/>
              </a:spcAft>
              <a:buClr>
                <a:schemeClr val="dk1"/>
              </a:buClr>
              <a:buSzPts val="2400"/>
              <a:buFont typeface="Noto Sans Symbols"/>
              <a:buNone/>
            </a:pPr>
            <a:r>
              <a:t/>
            </a:r>
            <a:endParaRPr sz="2400">
              <a:latin typeface="Times New Roman"/>
              <a:ea typeface="Times New Roman"/>
              <a:cs typeface="Times New Roman"/>
              <a:sym typeface="Times New Roman"/>
            </a:endParaRPr>
          </a:p>
          <a:p>
            <a:pPr indent="-152400" lvl="0" marL="0" rtl="0" algn="l">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 This is usually accomplished by storing the structure definition with in special system tables.</a:t>
            </a:r>
            <a:endParaRPr/>
          </a:p>
          <a:p>
            <a:pPr indent="0" lvl="0" marL="0" rtl="0" algn="l">
              <a:spcBef>
                <a:spcPts val="480"/>
              </a:spcBef>
              <a:spcAft>
                <a:spcPts val="0"/>
              </a:spcAft>
              <a:buClr>
                <a:schemeClr val="dk1"/>
              </a:buClr>
              <a:buSzPts val="2400"/>
              <a:buFont typeface="Noto Sans Symbols"/>
              <a:buNone/>
            </a:pPr>
            <a:r>
              <a:t/>
            </a:r>
            <a:endParaRPr sz="2400">
              <a:latin typeface="Times New Roman"/>
              <a:ea typeface="Times New Roman"/>
              <a:cs typeface="Times New Roman"/>
              <a:sym typeface="Times New Roman"/>
            </a:endParaRPr>
          </a:p>
          <a:p>
            <a:pPr indent="-152400" lvl="0" marL="0" rtl="0" algn="l">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These tables are created owned and maintained by the DBMS. They can be accessed by the users in the same  manner as ordinary tables, depending on the user’s privileges.</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sp>
        <p:nvSpPr>
          <p:cNvPr id="1243" name="Google Shape;1243;p91"/>
          <p:cNvSpPr txBox="1"/>
          <p:nvPr>
            <p:ph type="ctrTitle"/>
          </p:nvPr>
        </p:nvSpPr>
        <p:spPr>
          <a:xfrm>
            <a:off x="1504950" y="0"/>
            <a:ext cx="7639050" cy="873125"/>
          </a:xfrm>
          <a:prstGeom prst="rect">
            <a:avLst/>
          </a:prstGeom>
          <a:noFill/>
          <a:ln>
            <a:noFill/>
          </a:ln>
        </p:spPr>
        <p:txBody>
          <a:bodyPr anchorCtr="1" anchor="t" bIns="45700" lIns="91425" spcFirstLastPara="1" rIns="91425" wrap="square" tIns="45700">
            <a:noAutofit/>
          </a:bodyPr>
          <a:lstStyle/>
          <a:p>
            <a:pPr indent="0" lvl="0" marL="0" rtl="0" algn="r">
              <a:spcBef>
                <a:spcPts val="0"/>
              </a:spcBef>
              <a:spcAft>
                <a:spcPts val="0"/>
              </a:spcAft>
              <a:buNone/>
            </a:pPr>
            <a:r>
              <a:rPr b="1" lang="en-US" sz="2800"/>
              <a:t>Rule 5 :</a:t>
            </a:r>
            <a:r>
              <a:rPr lang="en-US" sz="2800"/>
              <a:t> </a:t>
            </a:r>
            <a:r>
              <a:rPr b="1" lang="en-US" sz="2800"/>
              <a:t>Comprehensive data sub-language Rule</a:t>
            </a:r>
            <a:endParaRPr/>
          </a:p>
        </p:txBody>
      </p:sp>
      <p:sp>
        <p:nvSpPr>
          <p:cNvPr id="1244" name="Google Shape;1244;p91"/>
          <p:cNvSpPr txBox="1"/>
          <p:nvPr>
            <p:ph idx="1" type="subTitle"/>
          </p:nvPr>
        </p:nvSpPr>
        <p:spPr>
          <a:xfrm>
            <a:off x="373063" y="1673225"/>
            <a:ext cx="8470900" cy="4603750"/>
          </a:xfrm>
          <a:prstGeom prst="rect">
            <a:avLst/>
          </a:prstGeom>
          <a:noFill/>
          <a:ln>
            <a:noFill/>
          </a:ln>
        </p:spPr>
        <p:txBody>
          <a:bodyPr anchorCtr="0" anchor="t" bIns="45700" lIns="91425" spcFirstLastPara="1" rIns="91425" wrap="square" tIns="45700">
            <a:noAutofit/>
          </a:bodyPr>
          <a:lstStyle/>
          <a:p>
            <a:pPr indent="-177800" lvl="0" marL="0" rtl="0" algn="l">
              <a:spcBef>
                <a:spcPts val="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 The database must support at least one clearly defined language that include functionality for data </a:t>
            </a:r>
            <a:r>
              <a:rPr b="1" lang="en-US">
                <a:latin typeface="Times New Roman"/>
                <a:ea typeface="Times New Roman"/>
                <a:cs typeface="Times New Roman"/>
                <a:sym typeface="Times New Roman"/>
              </a:rPr>
              <a:t>definition</a:t>
            </a:r>
            <a:r>
              <a:rPr lang="en-US">
                <a:latin typeface="Times New Roman"/>
                <a:ea typeface="Times New Roman"/>
                <a:cs typeface="Times New Roman"/>
                <a:sym typeface="Times New Roman"/>
              </a:rPr>
              <a:t>, data </a:t>
            </a:r>
            <a:r>
              <a:rPr b="1" lang="en-US">
                <a:latin typeface="Times New Roman"/>
                <a:ea typeface="Times New Roman"/>
                <a:cs typeface="Times New Roman"/>
                <a:sym typeface="Times New Roman"/>
              </a:rPr>
              <a:t>manipulation</a:t>
            </a:r>
            <a:r>
              <a:rPr lang="en-US">
                <a:latin typeface="Times New Roman"/>
                <a:ea typeface="Times New Roman"/>
                <a:cs typeface="Times New Roman"/>
                <a:sym typeface="Times New Roman"/>
              </a:rPr>
              <a:t>, data </a:t>
            </a:r>
            <a:r>
              <a:rPr b="1" lang="en-US">
                <a:latin typeface="Times New Roman"/>
                <a:ea typeface="Times New Roman"/>
                <a:cs typeface="Times New Roman"/>
                <a:sym typeface="Times New Roman"/>
              </a:rPr>
              <a:t>integrity</a:t>
            </a:r>
            <a:r>
              <a:rPr lang="en-US">
                <a:latin typeface="Times New Roman"/>
                <a:ea typeface="Times New Roman"/>
                <a:cs typeface="Times New Roman"/>
                <a:sym typeface="Times New Roman"/>
              </a:rPr>
              <a:t> and data </a:t>
            </a:r>
            <a:r>
              <a:rPr b="1" lang="en-US">
                <a:latin typeface="Times New Roman"/>
                <a:ea typeface="Times New Roman"/>
                <a:cs typeface="Times New Roman"/>
                <a:sym typeface="Times New Roman"/>
              </a:rPr>
              <a:t>transaction</a:t>
            </a:r>
            <a:r>
              <a:rPr lang="en-US">
                <a:latin typeface="Times New Roman"/>
                <a:ea typeface="Times New Roman"/>
                <a:cs typeface="Times New Roman"/>
                <a:sym typeface="Times New Roman"/>
              </a:rPr>
              <a:t> control.</a:t>
            </a:r>
            <a:endParaRPr/>
          </a:p>
          <a:p>
            <a:pPr indent="0" lvl="0" marL="0" rtl="0" algn="l">
              <a:spcBef>
                <a:spcPts val="560"/>
              </a:spcBef>
              <a:spcAft>
                <a:spcPts val="0"/>
              </a:spcAft>
              <a:buClr>
                <a:schemeClr val="dk1"/>
              </a:buClr>
              <a:buSzPts val="2800"/>
              <a:buFont typeface="Noto Sans Symbols"/>
              <a:buNone/>
            </a:pPr>
            <a:r>
              <a:t/>
            </a:r>
            <a:endParaRPr>
              <a:latin typeface="Times New Roman"/>
              <a:ea typeface="Times New Roman"/>
              <a:cs typeface="Times New Roman"/>
              <a:sym typeface="Times New Roman"/>
            </a:endParaRPr>
          </a:p>
          <a:p>
            <a:pPr indent="-177800" lvl="0" marL="0" rtl="0" algn="l">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 All commercial relational databases use forms of standard SQL( structure Query Language) as their supported comprehensive language.</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sp>
        <p:nvSpPr>
          <p:cNvPr id="1249" name="Google Shape;1249;p92"/>
          <p:cNvSpPr txBox="1"/>
          <p:nvPr>
            <p:ph type="ctrTitle"/>
          </p:nvPr>
        </p:nvSpPr>
        <p:spPr>
          <a:xfrm>
            <a:off x="1614488" y="0"/>
            <a:ext cx="7529512" cy="873125"/>
          </a:xfrm>
          <a:prstGeom prst="rect">
            <a:avLst/>
          </a:prstGeom>
          <a:noFill/>
          <a:ln>
            <a:noFill/>
          </a:ln>
        </p:spPr>
        <p:txBody>
          <a:bodyPr anchorCtr="1" anchor="t" bIns="45700" lIns="91425" spcFirstLastPara="1" rIns="91425" wrap="square" tIns="45700">
            <a:noAutofit/>
          </a:bodyPr>
          <a:lstStyle/>
          <a:p>
            <a:pPr indent="0" lvl="0" marL="0" rtl="0" algn="l">
              <a:spcBef>
                <a:spcPts val="0"/>
              </a:spcBef>
              <a:spcAft>
                <a:spcPts val="0"/>
              </a:spcAft>
              <a:buNone/>
            </a:pPr>
            <a:r>
              <a:rPr b="1" lang="en-US" sz="3200"/>
              <a:t>Rule 6 : View updating Rule</a:t>
            </a:r>
            <a:endParaRPr/>
          </a:p>
        </p:txBody>
      </p:sp>
      <p:sp>
        <p:nvSpPr>
          <p:cNvPr id="1250" name="Google Shape;1250;p92"/>
          <p:cNvSpPr txBox="1"/>
          <p:nvPr>
            <p:ph idx="1" type="subTitle"/>
          </p:nvPr>
        </p:nvSpPr>
        <p:spPr>
          <a:xfrm>
            <a:off x="482600" y="1092200"/>
            <a:ext cx="8470900" cy="5075238"/>
          </a:xfrm>
          <a:prstGeom prst="rect">
            <a:avLst/>
          </a:prstGeom>
          <a:noFill/>
          <a:ln>
            <a:noFill/>
          </a:ln>
        </p:spPr>
        <p:txBody>
          <a:bodyPr anchorCtr="0" anchor="t" bIns="45700" lIns="91425" spcFirstLastPara="1" rIns="91425" wrap="square" tIns="45700">
            <a:noAutofit/>
          </a:bodyPr>
          <a:lstStyle/>
          <a:p>
            <a:pPr indent="-177800" lvl="0" marL="0" rtl="0" algn="l">
              <a:spcBef>
                <a:spcPts val="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 Data can be presented into different logical combinations called views.</a:t>
            </a:r>
            <a:endParaRPr/>
          </a:p>
          <a:p>
            <a:pPr indent="0" lvl="0" marL="0" rtl="0" algn="l">
              <a:spcBef>
                <a:spcPts val="560"/>
              </a:spcBef>
              <a:spcAft>
                <a:spcPts val="0"/>
              </a:spcAft>
              <a:buClr>
                <a:schemeClr val="dk1"/>
              </a:buClr>
              <a:buSzPts val="2800"/>
              <a:buFont typeface="Arial"/>
              <a:buNone/>
            </a:pPr>
            <a:r>
              <a:t/>
            </a:r>
            <a:endParaRPr>
              <a:latin typeface="Times New Roman"/>
              <a:ea typeface="Times New Roman"/>
              <a:cs typeface="Times New Roman"/>
              <a:sym typeface="Times New Roman"/>
            </a:endParaRPr>
          </a:p>
          <a:p>
            <a:pPr indent="-177800" lvl="0" marL="0" rtl="0" algn="l">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 Each view should support the same full range of data manipulation that has direct access to a table available.</a:t>
            </a:r>
            <a:endParaRPr/>
          </a:p>
          <a:p>
            <a:pPr indent="0" lvl="0" marL="0" rtl="0" algn="l">
              <a:spcBef>
                <a:spcPts val="560"/>
              </a:spcBef>
              <a:spcAft>
                <a:spcPts val="0"/>
              </a:spcAft>
              <a:buClr>
                <a:schemeClr val="dk1"/>
              </a:buClr>
              <a:buSzPts val="2800"/>
              <a:buFont typeface="Arial"/>
              <a:buNone/>
            </a:pPr>
            <a:r>
              <a:t/>
            </a:r>
            <a:endParaRPr>
              <a:latin typeface="Times New Roman"/>
              <a:ea typeface="Times New Roman"/>
              <a:cs typeface="Times New Roman"/>
              <a:sym typeface="Times New Roman"/>
            </a:endParaRPr>
          </a:p>
          <a:p>
            <a:pPr indent="-177800" lvl="0" marL="0" rtl="0" algn="l">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 In practical, providing update and delete access to logical views is difficult and is not fully supported by current database.</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4" name="Shape 1254"/>
        <p:cNvGrpSpPr/>
        <p:nvPr/>
      </p:nvGrpSpPr>
      <p:grpSpPr>
        <a:xfrm>
          <a:off x="0" y="0"/>
          <a:ext cx="0" cy="0"/>
          <a:chOff x="0" y="0"/>
          <a:chExt cx="0" cy="0"/>
        </a:xfrm>
      </p:grpSpPr>
      <p:sp>
        <p:nvSpPr>
          <p:cNvPr id="1255" name="Google Shape;1255;p93"/>
          <p:cNvSpPr txBox="1"/>
          <p:nvPr>
            <p:ph type="ctrTitle"/>
          </p:nvPr>
        </p:nvSpPr>
        <p:spPr>
          <a:xfrm>
            <a:off x="1358900" y="0"/>
            <a:ext cx="7566025" cy="1019175"/>
          </a:xfrm>
          <a:prstGeom prst="rect">
            <a:avLst/>
          </a:prstGeom>
          <a:noFill/>
          <a:ln>
            <a:noFill/>
          </a:ln>
        </p:spPr>
        <p:txBody>
          <a:bodyPr anchorCtr="1" anchor="t" bIns="45700" lIns="91425" spcFirstLastPara="1" rIns="91425" wrap="square" tIns="45700">
            <a:noAutofit/>
          </a:bodyPr>
          <a:lstStyle/>
          <a:p>
            <a:pPr indent="0" lvl="0" marL="0" rtl="0" algn="r">
              <a:spcBef>
                <a:spcPts val="0"/>
              </a:spcBef>
              <a:spcAft>
                <a:spcPts val="0"/>
              </a:spcAft>
              <a:buNone/>
            </a:pPr>
            <a:r>
              <a:rPr b="1" lang="en-US" sz="3000"/>
              <a:t>Rule 7 :</a:t>
            </a:r>
            <a:r>
              <a:rPr lang="en-US" sz="3000"/>
              <a:t> </a:t>
            </a:r>
            <a:r>
              <a:rPr b="1" lang="en-US" sz="3000"/>
              <a:t>High-level Insert, Update and Delete</a:t>
            </a:r>
            <a:r>
              <a:rPr lang="en-US" sz="3000"/>
              <a:t> </a:t>
            </a:r>
            <a:endParaRPr/>
          </a:p>
        </p:txBody>
      </p:sp>
      <p:sp>
        <p:nvSpPr>
          <p:cNvPr id="1256" name="Google Shape;1256;p93"/>
          <p:cNvSpPr txBox="1"/>
          <p:nvPr>
            <p:ph idx="1" type="subTitle"/>
          </p:nvPr>
        </p:nvSpPr>
        <p:spPr>
          <a:xfrm>
            <a:off x="409575" y="1238250"/>
            <a:ext cx="8397875" cy="5075238"/>
          </a:xfrm>
          <a:prstGeom prst="rect">
            <a:avLst/>
          </a:prstGeom>
          <a:noFill/>
          <a:ln>
            <a:noFill/>
          </a:ln>
        </p:spPr>
        <p:txBody>
          <a:bodyPr anchorCtr="0" anchor="t" bIns="45700" lIns="91425" spcFirstLastPara="1" rIns="91425" wrap="square" tIns="45700">
            <a:noAutofit/>
          </a:bodyPr>
          <a:lstStyle/>
          <a:p>
            <a:pPr indent="-177800" lvl="0" marL="0" rtl="0" algn="l">
              <a:spcBef>
                <a:spcPts val="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 Data can be retrieved from a relational database in sets constructed of data from multiple rows and multiple tables.</a:t>
            </a:r>
            <a:endParaRPr/>
          </a:p>
          <a:p>
            <a:pPr indent="0" lvl="0" marL="0" rtl="0" algn="l">
              <a:spcBef>
                <a:spcPts val="560"/>
              </a:spcBef>
              <a:spcAft>
                <a:spcPts val="0"/>
              </a:spcAft>
              <a:buClr>
                <a:schemeClr val="dk1"/>
              </a:buClr>
              <a:buSzPts val="2800"/>
              <a:buFont typeface="Noto Sans Symbols"/>
              <a:buNone/>
            </a:pPr>
            <a:r>
              <a:t/>
            </a:r>
            <a:endParaRPr>
              <a:latin typeface="Times New Roman"/>
              <a:ea typeface="Times New Roman"/>
              <a:cs typeface="Times New Roman"/>
              <a:sym typeface="Times New Roman"/>
            </a:endParaRPr>
          </a:p>
          <a:p>
            <a:pPr indent="-177800" lvl="0" marL="0" rtl="0" algn="l">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 This rule states that insert, update, delete operations should be supported for any retrievable set rather just for a single row in a single table.</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94"/>
          <p:cNvSpPr txBox="1"/>
          <p:nvPr>
            <p:ph type="ctrTitle"/>
          </p:nvPr>
        </p:nvSpPr>
        <p:spPr>
          <a:xfrm>
            <a:off x="1577975" y="0"/>
            <a:ext cx="7566025" cy="873125"/>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b="1" lang="en-US" sz="3200"/>
              <a:t>Rule 8 : Physical data independence</a:t>
            </a:r>
            <a:r>
              <a:rPr lang="en-US" sz="3200"/>
              <a:t> </a:t>
            </a:r>
            <a:endParaRPr/>
          </a:p>
        </p:txBody>
      </p:sp>
      <p:sp>
        <p:nvSpPr>
          <p:cNvPr id="1262" name="Google Shape;1262;p94"/>
          <p:cNvSpPr txBox="1"/>
          <p:nvPr>
            <p:ph idx="1" type="subTitle"/>
          </p:nvPr>
        </p:nvSpPr>
        <p:spPr>
          <a:xfrm>
            <a:off x="190500" y="1092200"/>
            <a:ext cx="8763000" cy="4491038"/>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800"/>
              <a:buFont typeface="Arial"/>
              <a:buNone/>
            </a:pPr>
            <a:r>
              <a:t/>
            </a:r>
            <a:endParaRPr>
              <a:latin typeface="Times New Roman"/>
              <a:ea typeface="Times New Roman"/>
              <a:cs typeface="Times New Roman"/>
              <a:sym typeface="Times New Roman"/>
            </a:endParaRPr>
          </a:p>
          <a:p>
            <a:pPr indent="-177800" lvl="0" marL="0" rtl="0" algn="l">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The user is isolated from the physical method of storing and retrieving information from the database.</a:t>
            </a:r>
            <a:endParaRPr/>
          </a:p>
          <a:p>
            <a:pPr indent="0" lvl="0" marL="0" rtl="0" algn="l">
              <a:spcBef>
                <a:spcPts val="560"/>
              </a:spcBef>
              <a:spcAft>
                <a:spcPts val="0"/>
              </a:spcAft>
              <a:buClr>
                <a:schemeClr val="dk1"/>
              </a:buClr>
              <a:buSzPts val="2800"/>
              <a:buFont typeface="Noto Sans Symbols"/>
              <a:buNone/>
            </a:pPr>
            <a:r>
              <a:t/>
            </a:r>
            <a:endParaRPr>
              <a:latin typeface="Times New Roman"/>
              <a:ea typeface="Times New Roman"/>
              <a:cs typeface="Times New Roman"/>
              <a:sym typeface="Times New Roman"/>
            </a:endParaRPr>
          </a:p>
          <a:p>
            <a:pPr indent="-171450" lvl="0" marL="0" rtl="0" algn="l">
              <a:spcBef>
                <a:spcPts val="540"/>
              </a:spcBef>
              <a:spcAft>
                <a:spcPts val="0"/>
              </a:spcAft>
              <a:buClr>
                <a:schemeClr val="dk1"/>
              </a:buClr>
              <a:buSzPts val="2700"/>
              <a:buFont typeface="Noto Sans Symbols"/>
              <a:buChar char="❖"/>
            </a:pPr>
            <a:r>
              <a:rPr lang="en-US" sz="2700">
                <a:latin typeface="Times New Roman"/>
                <a:ea typeface="Times New Roman"/>
                <a:cs typeface="Times New Roman"/>
                <a:sym typeface="Times New Roman"/>
              </a:rPr>
              <a:t> Changes can be made to the underlying architecture   ( hardware, disk storage methods) without affecting how the user accesses it.</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6" name="Shape 1266"/>
        <p:cNvGrpSpPr/>
        <p:nvPr/>
      </p:nvGrpSpPr>
      <p:grpSpPr>
        <a:xfrm>
          <a:off x="0" y="0"/>
          <a:ext cx="0" cy="0"/>
          <a:chOff x="0" y="0"/>
          <a:chExt cx="0" cy="0"/>
        </a:xfrm>
      </p:grpSpPr>
      <p:sp>
        <p:nvSpPr>
          <p:cNvPr id="1267" name="Google Shape;1267;p95"/>
          <p:cNvSpPr txBox="1"/>
          <p:nvPr>
            <p:ph type="ctrTitle"/>
          </p:nvPr>
        </p:nvSpPr>
        <p:spPr>
          <a:xfrm>
            <a:off x="1577975" y="0"/>
            <a:ext cx="7566025" cy="873125"/>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b="1" lang="en-US" sz="3200"/>
              <a:t>Rule 9 : 	  Logical Data Independence.</a:t>
            </a:r>
            <a:endParaRPr/>
          </a:p>
        </p:txBody>
      </p:sp>
      <p:sp>
        <p:nvSpPr>
          <p:cNvPr id="1268" name="Google Shape;1268;p95"/>
          <p:cNvSpPr txBox="1"/>
          <p:nvPr>
            <p:ph idx="1" type="subTitle"/>
          </p:nvPr>
        </p:nvSpPr>
        <p:spPr>
          <a:xfrm>
            <a:off x="373063" y="1092200"/>
            <a:ext cx="8470900" cy="4491038"/>
          </a:xfrm>
          <a:prstGeom prst="rect">
            <a:avLst/>
          </a:prstGeom>
          <a:noFill/>
          <a:ln>
            <a:noFill/>
          </a:ln>
        </p:spPr>
        <p:txBody>
          <a:bodyPr anchorCtr="0" anchor="t" bIns="45700" lIns="91425" spcFirstLastPara="1" rIns="91425" wrap="square" tIns="45700">
            <a:noAutofit/>
          </a:bodyPr>
          <a:lstStyle/>
          <a:p>
            <a:pPr indent="-177800" lvl="0" marL="0" rtl="0" algn="l">
              <a:spcBef>
                <a:spcPts val="0"/>
              </a:spcBef>
              <a:spcAft>
                <a:spcPts val="0"/>
              </a:spcAft>
              <a:buClr>
                <a:schemeClr val="dk1"/>
              </a:buClr>
              <a:buSzPts val="2800"/>
              <a:buFont typeface="Noto Sans Symbols"/>
              <a:buChar char="❖"/>
            </a:pPr>
            <a:r>
              <a:rPr lang="en-US"/>
              <a:t> How the data is viewed should not be changed when the logical structure (table’s structure) of the database changes. </a:t>
            </a:r>
            <a:endParaRPr/>
          </a:p>
          <a:p>
            <a:pPr indent="0" lvl="0" marL="0" rtl="0" algn="l">
              <a:spcBef>
                <a:spcPts val="560"/>
              </a:spcBef>
              <a:spcAft>
                <a:spcPts val="0"/>
              </a:spcAft>
              <a:buClr>
                <a:schemeClr val="dk1"/>
              </a:buClr>
              <a:buSzPts val="2800"/>
              <a:buFont typeface="Arial"/>
              <a:buNone/>
            </a:pPr>
            <a:r>
              <a:t/>
            </a:r>
            <a:endParaRPr/>
          </a:p>
          <a:p>
            <a:pPr indent="-177800" lvl="0" marL="0" rtl="0" algn="l">
              <a:spcBef>
                <a:spcPts val="560"/>
              </a:spcBef>
              <a:spcAft>
                <a:spcPts val="0"/>
              </a:spcAft>
              <a:buClr>
                <a:schemeClr val="dk1"/>
              </a:buClr>
              <a:buSzPts val="2800"/>
              <a:buFont typeface="Noto Sans Symbols"/>
              <a:buChar char="❖"/>
            </a:pPr>
            <a:r>
              <a:rPr lang="en-US"/>
              <a:t> This rule is difficult to satisfy.</a:t>
            </a:r>
            <a:endParaRPr/>
          </a:p>
          <a:p>
            <a:pPr indent="0" lvl="0" marL="0" rtl="0" algn="l">
              <a:spcBef>
                <a:spcPts val="560"/>
              </a:spcBef>
              <a:spcAft>
                <a:spcPts val="0"/>
              </a:spcAft>
              <a:buClr>
                <a:schemeClr val="dk1"/>
              </a:buClr>
              <a:buSzPts val="2800"/>
              <a:buFont typeface="Noto Sans Symbols"/>
              <a:buNone/>
            </a:pPr>
            <a:r>
              <a:t/>
            </a:r>
            <a:endParaRPr/>
          </a:p>
          <a:p>
            <a:pPr indent="-177800" lvl="0" marL="0" rtl="0" algn="l">
              <a:spcBef>
                <a:spcPts val="560"/>
              </a:spcBef>
              <a:spcAft>
                <a:spcPts val="0"/>
              </a:spcAft>
              <a:buClr>
                <a:schemeClr val="dk1"/>
              </a:buClr>
              <a:buSzPts val="2800"/>
              <a:buFont typeface="Noto Sans Symbols"/>
              <a:buChar char="❖"/>
            </a:pPr>
            <a:r>
              <a:rPr lang="en-US"/>
              <a:t> Most databases rely on strong ties between the data viewed  and the actual structure of underlying tables.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2" name="Shape 1272"/>
        <p:cNvGrpSpPr/>
        <p:nvPr/>
      </p:nvGrpSpPr>
      <p:grpSpPr>
        <a:xfrm>
          <a:off x="0" y="0"/>
          <a:ext cx="0" cy="0"/>
          <a:chOff x="0" y="0"/>
          <a:chExt cx="0" cy="0"/>
        </a:xfrm>
      </p:grpSpPr>
      <p:sp>
        <p:nvSpPr>
          <p:cNvPr id="1273" name="Google Shape;1273;p96"/>
          <p:cNvSpPr txBox="1"/>
          <p:nvPr>
            <p:ph type="ctrTitle"/>
          </p:nvPr>
        </p:nvSpPr>
        <p:spPr>
          <a:xfrm>
            <a:off x="1541463" y="0"/>
            <a:ext cx="7602537" cy="873125"/>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b="1" lang="en-US" sz="3200"/>
              <a:t>Rule 10 : 		Integrity Independence</a:t>
            </a:r>
            <a:br>
              <a:rPr b="1" lang="en-US" sz="3200"/>
            </a:br>
            <a:endParaRPr b="1" sz="3200"/>
          </a:p>
        </p:txBody>
      </p:sp>
      <p:sp>
        <p:nvSpPr>
          <p:cNvPr id="1274" name="Google Shape;1274;p96"/>
          <p:cNvSpPr txBox="1"/>
          <p:nvPr>
            <p:ph idx="1" type="subTitle"/>
          </p:nvPr>
        </p:nvSpPr>
        <p:spPr>
          <a:xfrm>
            <a:off x="373063" y="1128713"/>
            <a:ext cx="8507412" cy="5038725"/>
          </a:xfrm>
          <a:prstGeom prst="rect">
            <a:avLst/>
          </a:prstGeom>
          <a:noFill/>
          <a:ln>
            <a:noFill/>
          </a:ln>
        </p:spPr>
        <p:txBody>
          <a:bodyPr anchorCtr="0" anchor="t" bIns="45700" lIns="91425" spcFirstLastPara="1" rIns="91425" wrap="square" tIns="45700">
            <a:noAutofit/>
          </a:bodyPr>
          <a:lstStyle/>
          <a:p>
            <a:pPr indent="-177800" lvl="0" marL="0" rtl="0" algn="l">
              <a:spcBef>
                <a:spcPts val="0"/>
              </a:spcBef>
              <a:spcAft>
                <a:spcPts val="0"/>
              </a:spcAft>
              <a:buClr>
                <a:schemeClr val="dk1"/>
              </a:buClr>
              <a:buSzPts val="2800"/>
              <a:buFont typeface="Noto Sans Symbols"/>
              <a:buChar char="❖"/>
            </a:pPr>
            <a:r>
              <a:rPr lang="en-US"/>
              <a:t> SQL should support </a:t>
            </a:r>
            <a:r>
              <a:rPr b="1" lang="en-US"/>
              <a:t>constraints</a:t>
            </a:r>
            <a:r>
              <a:rPr lang="en-US"/>
              <a:t> on user input that maintain database integrity.</a:t>
            </a:r>
            <a:endParaRPr/>
          </a:p>
          <a:p>
            <a:pPr indent="0" lvl="0" marL="0" rtl="0" algn="l">
              <a:spcBef>
                <a:spcPts val="560"/>
              </a:spcBef>
              <a:spcAft>
                <a:spcPts val="0"/>
              </a:spcAft>
              <a:buClr>
                <a:schemeClr val="dk1"/>
              </a:buClr>
              <a:buSzPts val="2800"/>
              <a:buFont typeface="Noto Sans Symbols"/>
              <a:buNone/>
            </a:pPr>
            <a:r>
              <a:t/>
            </a:r>
            <a:endParaRPr/>
          </a:p>
          <a:p>
            <a:pPr indent="-177800" lvl="0" marL="0" rtl="0" algn="l">
              <a:spcBef>
                <a:spcPts val="560"/>
              </a:spcBef>
              <a:spcAft>
                <a:spcPts val="0"/>
              </a:spcAft>
              <a:buClr>
                <a:schemeClr val="dk1"/>
              </a:buClr>
              <a:buSzPts val="2800"/>
              <a:buFont typeface="Noto Sans Symbols"/>
              <a:buChar char="❖"/>
            </a:pPr>
            <a:r>
              <a:rPr lang="en-US"/>
              <a:t> At a minimum, all databases do preserve two constraints through SQL.</a:t>
            </a:r>
            <a:endParaRPr/>
          </a:p>
          <a:p>
            <a:pPr indent="0" lvl="0" marL="0" rtl="0" algn="l">
              <a:spcBef>
                <a:spcPts val="560"/>
              </a:spcBef>
              <a:spcAft>
                <a:spcPts val="0"/>
              </a:spcAft>
              <a:buClr>
                <a:schemeClr val="dk1"/>
              </a:buClr>
              <a:buSzPts val="2800"/>
              <a:buFont typeface="Arial"/>
              <a:buNone/>
            </a:pPr>
            <a:r>
              <a:t/>
            </a:r>
            <a:endParaRPr/>
          </a:p>
          <a:p>
            <a:pPr indent="-177800" lvl="0" marL="0" rtl="0" algn="l">
              <a:spcBef>
                <a:spcPts val="560"/>
              </a:spcBef>
              <a:spcAft>
                <a:spcPts val="0"/>
              </a:spcAft>
              <a:buClr>
                <a:schemeClr val="dk1"/>
              </a:buClr>
              <a:buSzPts val="2800"/>
              <a:buFont typeface="Noto Sans Symbols"/>
              <a:buChar char="❖"/>
            </a:pPr>
            <a:r>
              <a:rPr lang="en-US"/>
              <a:t> Primary key should be not null and unique.</a:t>
            </a:r>
            <a:endParaRPr/>
          </a:p>
          <a:p>
            <a:pPr indent="-177800" lvl="0" marL="0" rtl="0" algn="l">
              <a:spcBef>
                <a:spcPts val="560"/>
              </a:spcBef>
              <a:spcAft>
                <a:spcPts val="0"/>
              </a:spcAft>
              <a:buClr>
                <a:schemeClr val="dk1"/>
              </a:buClr>
              <a:buSzPts val="2800"/>
              <a:buFont typeface="Noto Sans Symbols"/>
              <a:buChar char="❖"/>
            </a:pPr>
            <a:r>
              <a:rPr lang="en-US"/>
              <a:t> If a foreign key is defined in one table, any value in it must exist as a primary key in another table.</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8" name="Shape 1278"/>
        <p:cNvGrpSpPr/>
        <p:nvPr/>
      </p:nvGrpSpPr>
      <p:grpSpPr>
        <a:xfrm>
          <a:off x="0" y="0"/>
          <a:ext cx="0" cy="0"/>
          <a:chOff x="0" y="0"/>
          <a:chExt cx="0" cy="0"/>
        </a:xfrm>
      </p:grpSpPr>
      <p:sp>
        <p:nvSpPr>
          <p:cNvPr id="1279" name="Google Shape;1279;p97"/>
          <p:cNvSpPr txBox="1"/>
          <p:nvPr>
            <p:ph type="ctrTitle"/>
          </p:nvPr>
        </p:nvSpPr>
        <p:spPr>
          <a:xfrm>
            <a:off x="1541463" y="0"/>
            <a:ext cx="7602537" cy="909638"/>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b="1" lang="en-US" sz="3200"/>
              <a:t>Rule 11 : 	     Distribution Independence</a:t>
            </a:r>
            <a:r>
              <a:rPr lang="en-US" sz="3200"/>
              <a:t> </a:t>
            </a:r>
            <a:endParaRPr/>
          </a:p>
        </p:txBody>
      </p:sp>
      <p:sp>
        <p:nvSpPr>
          <p:cNvPr id="1280" name="Google Shape;1280;p97"/>
          <p:cNvSpPr txBox="1"/>
          <p:nvPr>
            <p:ph idx="1" type="subTitle"/>
          </p:nvPr>
        </p:nvSpPr>
        <p:spPr>
          <a:xfrm>
            <a:off x="774700" y="1128713"/>
            <a:ext cx="8069263" cy="50022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Arial"/>
              <a:buNone/>
            </a:pPr>
            <a:r>
              <a:t/>
            </a:r>
            <a:endParaRPr/>
          </a:p>
          <a:p>
            <a:pPr indent="-177800" lvl="0" marL="0" rtl="0" algn="l">
              <a:spcBef>
                <a:spcPts val="560"/>
              </a:spcBef>
              <a:spcAft>
                <a:spcPts val="0"/>
              </a:spcAft>
              <a:buClr>
                <a:schemeClr val="dk1"/>
              </a:buClr>
              <a:buSzPts val="2800"/>
              <a:buFont typeface="Noto Sans Symbols"/>
              <a:buChar char="❖"/>
            </a:pPr>
            <a:r>
              <a:rPr lang="en-US"/>
              <a:t> A user should be totally unaware of whether or not the database is distributed ( whether parts  of the database exist in multiple locations).</a:t>
            </a:r>
            <a:endParaRPr/>
          </a:p>
          <a:p>
            <a:pPr indent="0" lvl="0" marL="0" rtl="0" algn="l">
              <a:spcBef>
                <a:spcPts val="560"/>
              </a:spcBef>
              <a:spcAft>
                <a:spcPts val="0"/>
              </a:spcAft>
              <a:buClr>
                <a:schemeClr val="dk1"/>
              </a:buClr>
              <a:buSzPts val="2800"/>
              <a:buFont typeface="Noto Sans Symbols"/>
              <a:buNone/>
            </a:pPr>
            <a:r>
              <a:t/>
            </a:r>
            <a:endParaRPr/>
          </a:p>
          <a:p>
            <a:pPr indent="-177800" lvl="0" marL="0" rtl="0" algn="l">
              <a:spcBef>
                <a:spcPts val="560"/>
              </a:spcBef>
              <a:spcAft>
                <a:spcPts val="0"/>
              </a:spcAft>
              <a:buClr>
                <a:schemeClr val="dk1"/>
              </a:buClr>
              <a:buSzPts val="2800"/>
              <a:buFont typeface="Noto Sans Symbols"/>
              <a:buChar char="❖"/>
            </a:pPr>
            <a:r>
              <a:rPr lang="en-US"/>
              <a:t> A variety of reasons make this rule difficult to implement.</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98"/>
          <p:cNvSpPr txBox="1"/>
          <p:nvPr>
            <p:ph type="ctrTitle"/>
          </p:nvPr>
        </p:nvSpPr>
        <p:spPr>
          <a:xfrm>
            <a:off x="1541463" y="0"/>
            <a:ext cx="7602537" cy="836613"/>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b="1" lang="en-US" sz="3200"/>
              <a:t>Rule 12:</a:t>
            </a:r>
            <a:r>
              <a:rPr lang="en-US" sz="3200"/>
              <a:t> </a:t>
            </a:r>
            <a:r>
              <a:rPr b="1" lang="en-US" sz="3200"/>
              <a:t>The Non subversion rule</a:t>
            </a:r>
            <a:endParaRPr/>
          </a:p>
        </p:txBody>
      </p:sp>
      <p:sp>
        <p:nvSpPr>
          <p:cNvPr id="1286" name="Google Shape;1286;p98"/>
          <p:cNvSpPr txBox="1"/>
          <p:nvPr>
            <p:ph idx="1" type="subTitle"/>
          </p:nvPr>
        </p:nvSpPr>
        <p:spPr>
          <a:xfrm>
            <a:off x="300038" y="1592263"/>
            <a:ext cx="8470900" cy="4351337"/>
          </a:xfrm>
          <a:prstGeom prst="rect">
            <a:avLst/>
          </a:prstGeom>
          <a:noFill/>
          <a:ln>
            <a:noFill/>
          </a:ln>
        </p:spPr>
        <p:txBody>
          <a:bodyPr anchorCtr="0" anchor="t" bIns="45700" lIns="91425" spcFirstLastPara="1" rIns="91425" wrap="square" tIns="45700">
            <a:noAutofit/>
          </a:bodyPr>
          <a:lstStyle/>
          <a:p>
            <a:pPr indent="-285750" lvl="1" marL="742950" rtl="0" algn="l">
              <a:spcBef>
                <a:spcPts val="0"/>
              </a:spcBef>
              <a:spcAft>
                <a:spcPts val="0"/>
              </a:spcAft>
              <a:buSzPts val="2800"/>
              <a:buFont typeface="Noto Sans Symbols"/>
              <a:buChar char="❖"/>
            </a:pPr>
            <a:r>
              <a:rPr lang="en-US" sz="2800"/>
              <a:t>There should be no way to modify the database structure other than through the multiple row database language( SQL).</a:t>
            </a:r>
            <a:endParaRPr/>
          </a:p>
          <a:p>
            <a:pPr indent="-107950" lvl="1" marL="742950" rtl="0" algn="l">
              <a:spcBef>
                <a:spcPts val="560"/>
              </a:spcBef>
              <a:spcAft>
                <a:spcPts val="0"/>
              </a:spcAft>
              <a:buSzPts val="2800"/>
              <a:buFont typeface="Noto Sans Symbols"/>
              <a:buNone/>
            </a:pPr>
            <a:r>
              <a:t/>
            </a:r>
            <a:endParaRPr sz="2800"/>
          </a:p>
          <a:p>
            <a:pPr indent="-285750" lvl="1" marL="742950" rtl="0" algn="l">
              <a:spcBef>
                <a:spcPts val="560"/>
              </a:spcBef>
              <a:spcAft>
                <a:spcPts val="0"/>
              </a:spcAft>
              <a:buSzPts val="2800"/>
              <a:buFont typeface="Noto Sans Symbols"/>
              <a:buNone/>
            </a:pPr>
            <a:r>
              <a:t/>
            </a:r>
            <a:endParaRPr sz="2800"/>
          </a:p>
          <a:p>
            <a:pPr indent="-285750" lvl="1" marL="742950" rtl="0" algn="l">
              <a:spcBef>
                <a:spcPts val="560"/>
              </a:spcBef>
              <a:spcAft>
                <a:spcPts val="0"/>
              </a:spcAft>
              <a:buSzPts val="2800"/>
              <a:buFont typeface="Noto Sans Symbols"/>
              <a:buChar char="❖"/>
            </a:pPr>
            <a:r>
              <a:rPr lang="en-US" sz="2800"/>
              <a:t>Most databases today support administrative tools that allows some direct manipulation of the data structure.</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0" name="Shape 1290"/>
        <p:cNvGrpSpPr/>
        <p:nvPr/>
      </p:nvGrpSpPr>
      <p:grpSpPr>
        <a:xfrm>
          <a:off x="0" y="0"/>
          <a:ext cx="0" cy="0"/>
          <a:chOff x="0" y="0"/>
          <a:chExt cx="0" cy="0"/>
        </a:xfrm>
      </p:grpSpPr>
      <p:sp>
        <p:nvSpPr>
          <p:cNvPr id="1291" name="Google Shape;1291;p99"/>
          <p:cNvSpPr txBox="1"/>
          <p:nvPr>
            <p:ph idx="1" type="body"/>
          </p:nvPr>
        </p:nvSpPr>
        <p:spPr>
          <a:xfrm>
            <a:off x="242888" y="1014413"/>
            <a:ext cx="8455081" cy="5224462"/>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342900" lvl="0" marL="342900" rtl="0" algn="just">
              <a:lnSpc>
                <a:spcPct val="80000"/>
              </a:lnSpc>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Q.1 What is data independence?</a:t>
            </a:r>
            <a:endParaRPr/>
          </a:p>
          <a:p>
            <a:pPr indent="-342900" lvl="0" marL="342900" rtl="0" algn="just">
              <a:lnSpc>
                <a:spcPct val="80000"/>
              </a:lnSpc>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Q.2.What do you mean by DBMS?</a:t>
            </a:r>
            <a:endParaRPr/>
          </a:p>
          <a:p>
            <a:pPr indent="-342900" lvl="0" marL="342900" rtl="0" algn="l">
              <a:lnSpc>
                <a:spcPct val="80000"/>
              </a:lnSpc>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Q.3What is the difference between Generalization  and specialization?</a:t>
            </a:r>
            <a:endParaRPr/>
          </a:p>
          <a:p>
            <a:pPr indent="-342900" lvl="0" marL="342900" rtl="0" algn="just">
              <a:lnSpc>
                <a:spcPct val="80000"/>
              </a:lnSpc>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Q.4 Describe the characteristics of DBMS.</a:t>
            </a:r>
            <a:endParaRPr/>
          </a:p>
          <a:p>
            <a:pPr indent="-342900" lvl="0" marL="342900" rtl="0" algn="just">
              <a:lnSpc>
                <a:spcPct val="80000"/>
              </a:lnSpc>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Q.5 Explain all components of E-R Diagram.</a:t>
            </a:r>
            <a:endParaRPr/>
          </a:p>
          <a:p>
            <a:pPr indent="-342900" lvl="0" marL="342900" rtl="0" algn="just">
              <a:lnSpc>
                <a:spcPct val="80000"/>
              </a:lnSpc>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Q.6 What is role of keys in DBMS and explain how many types of keys are there?</a:t>
            </a:r>
            <a:endParaRPr/>
          </a:p>
          <a:p>
            <a:pPr indent="-342900" lvl="0" marL="342900" rtl="0" algn="just">
              <a:lnSpc>
                <a:spcPct val="80000"/>
              </a:lnSpc>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a:t>
            </a:r>
            <a:endParaRPr/>
          </a:p>
        </p:txBody>
      </p:sp>
      <p:sp>
        <p:nvSpPr>
          <p:cNvPr id="1292" name="Google Shape;1292;p99"/>
          <p:cNvSpPr/>
          <p:nvPr/>
        </p:nvSpPr>
        <p:spPr>
          <a:xfrm>
            <a:off x="2743200" y="0"/>
            <a:ext cx="3962400" cy="7699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rgbClr val="FFFF00"/>
                </a:solidFill>
                <a:latin typeface="Times New Roman"/>
                <a:ea typeface="Times New Roman"/>
                <a:cs typeface="Times New Roman"/>
                <a:sym typeface="Times New Roman"/>
              </a:rPr>
              <a:t>Short Questions:</a:t>
            </a:r>
            <a:endParaRPr sz="4400">
              <a:solidFill>
                <a:srgbClr val="FFFF00"/>
              </a:solidFill>
              <a:latin typeface="Questrial"/>
              <a:ea typeface="Questrial"/>
              <a:cs typeface="Questrial"/>
              <a:sym typeface="Quest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1">
  <a:themeElements>
    <a:clrScheme name="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1601-01-01T00:00:00Z</dcterms:created>
  <dc:creator>Vaibhav Singhal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2</vt:i4>
  </property>
  <property fmtid="{D5CDD505-2E9C-101B-9397-08002B2CF9AE}" pid="3" name="LCID">
    <vt:i4>1033</vt:i4>
  </property>
</Properties>
</file>