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61F0E5-E479-4054-87A1-12E7069C5280}" v="419" dt="2022-01-17T12:10:17.1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69" d="100"/>
          <a:sy n="69" d="100"/>
        </p:scale>
        <p:origin x="37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jsp:includ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782" y="1573264"/>
            <a:ext cx="8618221" cy="1646302"/>
          </a:xfrm>
        </p:spPr>
        <p:txBody>
          <a:bodyPr/>
          <a:lstStyle/>
          <a:p>
            <a:r>
              <a:rPr lang="en-US" sz="4800" dirty="0"/>
              <a:t>JSP Standard Tag Library(JSTL)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By,</a:t>
            </a:r>
          </a:p>
          <a:p>
            <a:r>
              <a:rPr lang="en-US" dirty="0" smtClean="0"/>
              <a:t>Chirag K. </a:t>
            </a:r>
            <a:r>
              <a:rPr lang="en-US" dirty="0" err="1" smtClean="0"/>
              <a:t>Pujara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72A46-BFDB-E6B0-C10F-CFC1B44CF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C48D8-5367-7450-93C8-7D74EBD64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</a:rPr>
              <a:t>The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JavaServer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Pages Standard Tag Library (JSTL) is a collection of useful JSP tags which encapsulates the core functionality common to many JSP applications.</a:t>
            </a:r>
          </a:p>
          <a:p>
            <a:pPr algn="just"/>
            <a:r>
              <a:rPr lang="en-US" dirty="0">
                <a:solidFill>
                  <a:srgbClr val="000000"/>
                </a:solidFill>
              </a:rPr>
              <a:t>There are many tags in JSTL library. Few of them are</a:t>
            </a:r>
          </a:p>
          <a:p>
            <a:pPr lvl="1" algn="just"/>
            <a:r>
              <a:rPr lang="en-US" dirty="0">
                <a:solidFill>
                  <a:srgbClr val="000000"/>
                </a:solidFill>
              </a:rPr>
              <a:t>Core tags</a:t>
            </a:r>
          </a:p>
          <a:p>
            <a:pPr lvl="1" algn="just"/>
            <a:r>
              <a:rPr lang="en-US" b="0" i="0" dirty="0">
                <a:solidFill>
                  <a:srgbClr val="000000"/>
                </a:solidFill>
                <a:effectLst/>
              </a:rPr>
              <a:t>SQL tags</a:t>
            </a:r>
          </a:p>
          <a:p>
            <a:pPr lvl="1" algn="just"/>
            <a:r>
              <a:rPr lang="en-US" dirty="0">
                <a:solidFill>
                  <a:srgbClr val="000000"/>
                </a:solidFill>
              </a:rPr>
              <a:t>XML tags</a:t>
            </a:r>
          </a:p>
          <a:p>
            <a:pPr lvl="1" algn="just"/>
            <a:r>
              <a:rPr lang="en-US" b="0" i="0" dirty="0">
                <a:solidFill>
                  <a:srgbClr val="000000"/>
                </a:solidFill>
                <a:effectLst/>
              </a:rPr>
              <a:t>JSTL Functions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6087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B5B93-7952-5E94-88D6-95D3CB19C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tags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0AD87-B84A-D587-F229-B036AA787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156447"/>
            <a:ext cx="9972737" cy="4884915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</a:rPr>
              <a:t>The core group of tags are the most commonly used JSTL tags. 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</a:rPr>
              <a:t>Following is the syntax to include the JSTL Core library in your JSP</a:t>
            </a:r>
          </a:p>
          <a:p>
            <a:pPr marL="0" indent="0">
              <a:buNone/>
            </a:pPr>
            <a:r>
              <a:rPr lang="it-IT" dirty="0"/>
              <a:t>&lt;%@ taglib prefix = "c" uri = " https://www.oracle.com/java/technologies/?er=221886 " %&gt;</a:t>
            </a:r>
          </a:p>
          <a:p>
            <a:r>
              <a:rPr lang="it-IT" dirty="0"/>
              <a:t>A few core tags</a:t>
            </a:r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BC314E-F0BD-E935-C53C-992400ED21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314032"/>
              </p:ext>
            </p:extLst>
          </p:nvPr>
        </p:nvGraphicFramePr>
        <p:xfrm>
          <a:off x="911668" y="2775519"/>
          <a:ext cx="8128000" cy="3055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6038">
                  <a:extLst>
                    <a:ext uri="{9D8B030D-6E8A-4147-A177-3AD203B41FA5}">
                      <a16:colId xmlns:a16="http://schemas.microsoft.com/office/drawing/2014/main" val="1484354768"/>
                    </a:ext>
                  </a:extLst>
                </a:gridCol>
                <a:gridCol w="6551962">
                  <a:extLst>
                    <a:ext uri="{9D8B030D-6E8A-4147-A177-3AD203B41FA5}">
                      <a16:colId xmlns:a16="http://schemas.microsoft.com/office/drawing/2014/main" val="3745233155"/>
                    </a:ext>
                  </a:extLst>
                </a:gridCol>
              </a:tblGrid>
              <a:tr h="339888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742987"/>
                  </a:ext>
                </a:extLst>
              </a:tr>
              <a:tr h="339888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c:out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write something in JSP page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155542"/>
                  </a:ext>
                </a:extLst>
              </a:tr>
              <a:tr h="339888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c:import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Same as 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jsp:include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or include directive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784613"/>
                  </a:ext>
                </a:extLst>
              </a:tr>
              <a:tr h="339888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c:redirect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redirect request to another resource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09815"/>
                  </a:ext>
                </a:extLst>
              </a:tr>
              <a:tr h="339888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c:catch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catch the exception and wrap it into an object.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609662"/>
                  </a:ext>
                </a:extLst>
              </a:tr>
              <a:tr h="586656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c:if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conditional logic, used with EL and we can use it to process the exception from &lt;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c:catch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382175"/>
                  </a:ext>
                </a:extLst>
              </a:tr>
              <a:tr h="586656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dirty="0" err="1"/>
                        <a:t>c:forEach</a:t>
                      </a:r>
                      <a:r>
                        <a:rPr lang="en-US" dirty="0"/>
                        <a:t>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iteration over a collection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732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03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8841-85C4-4DE6-A16D-044312A70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2763"/>
          </a:xfrm>
        </p:spPr>
        <p:txBody>
          <a:bodyPr/>
          <a:lstStyle/>
          <a:p>
            <a:r>
              <a:rPr lang="en-US" dirty="0"/>
              <a:t>SQL tags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F0001-7A79-74D2-0E80-59388C6ED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</a:rPr>
              <a:t>The JSTL SQL tag library provides tags for interacting with relational databases (RDBMSs) such as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Oracle, 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mySQL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or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Microsoft SQL Server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</a:rPr>
              <a:t>Following is the syntax to include JSTL SQL library in your JSP</a:t>
            </a:r>
            <a:endParaRPr lang="en-US" dirty="0">
              <a:solidFill>
                <a:srgbClr val="000000"/>
              </a:solidFill>
            </a:endParaRPr>
          </a:p>
          <a:p>
            <a:pPr marL="0" indent="0" algn="just">
              <a:buNone/>
            </a:pPr>
            <a:r>
              <a:rPr lang="it-IT" dirty="0"/>
              <a:t>	&lt;%@ taglib prefix = "sql" uri = "http://java.sun.com/jsp/jstl/sql" %&gt;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568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CE6E-5ACB-A4B3-9F74-B75045274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5705"/>
            <a:ext cx="8596668" cy="754966"/>
          </a:xfrm>
        </p:spPr>
        <p:txBody>
          <a:bodyPr/>
          <a:lstStyle/>
          <a:p>
            <a:r>
              <a:rPr lang="en-US" dirty="0"/>
              <a:t>Some SQL tags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4D970F5-F455-0CC8-F4A3-3FEA6A92B5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5888551"/>
              </p:ext>
            </p:extLst>
          </p:nvPr>
        </p:nvGraphicFramePr>
        <p:xfrm>
          <a:off x="677862" y="1800665"/>
          <a:ext cx="10224599" cy="3531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5249">
                  <a:extLst>
                    <a:ext uri="{9D8B030D-6E8A-4147-A177-3AD203B41FA5}">
                      <a16:colId xmlns:a16="http://schemas.microsoft.com/office/drawing/2014/main" val="602731737"/>
                    </a:ext>
                  </a:extLst>
                </a:gridCol>
                <a:gridCol w="7249350">
                  <a:extLst>
                    <a:ext uri="{9D8B030D-6E8A-4147-A177-3AD203B41FA5}">
                      <a16:colId xmlns:a16="http://schemas.microsoft.com/office/drawing/2014/main" val="526982019"/>
                    </a:ext>
                  </a:extLst>
                </a:gridCol>
              </a:tblGrid>
              <a:tr h="548458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Desciption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26059"/>
                  </a:ext>
                </a:extLst>
              </a:tr>
              <a:tr h="540946">
                <a:tc>
                  <a:txBody>
                    <a:bodyPr/>
                    <a:lstStyle/>
                    <a:p>
                      <a:r>
                        <a:rPr lang="en-IN" dirty="0"/>
                        <a:t>&lt;</a:t>
                      </a:r>
                      <a:r>
                        <a:rPr lang="en-IN" dirty="0" err="1"/>
                        <a:t>sql:setDataSource</a:t>
                      </a:r>
                      <a:r>
                        <a:rPr lang="en-IN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a simple </a:t>
                      </a:r>
                      <a:r>
                        <a:rPr lang="en-US" dirty="0" err="1"/>
                        <a:t>DataSource</a:t>
                      </a:r>
                      <a:r>
                        <a:rPr lang="en-US" dirty="0"/>
                        <a:t> suitable only for prototyping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080007"/>
                  </a:ext>
                </a:extLst>
              </a:tr>
              <a:tr h="946655">
                <a:tc>
                  <a:txBody>
                    <a:bodyPr/>
                    <a:lstStyle/>
                    <a:p>
                      <a:r>
                        <a:rPr lang="en-IN" dirty="0"/>
                        <a:t>&lt;</a:t>
                      </a:r>
                      <a:r>
                        <a:rPr lang="en-IN" dirty="0" err="1"/>
                        <a:t>sql:query</a:t>
                      </a:r>
                      <a:r>
                        <a:rPr lang="en-IN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Executes the SQL query defined in its body or through the </a:t>
                      </a:r>
                      <a:r>
                        <a:rPr lang="en-US" dirty="0" err="1"/>
                        <a:t>sql</a:t>
                      </a:r>
                      <a:r>
                        <a:rPr lang="en-US" dirty="0"/>
                        <a:t> attribute.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938793"/>
                  </a:ext>
                </a:extLst>
              </a:tr>
              <a:tr h="946655">
                <a:tc>
                  <a:txBody>
                    <a:bodyPr/>
                    <a:lstStyle/>
                    <a:p>
                      <a:r>
                        <a:rPr lang="en-IN" dirty="0"/>
                        <a:t>&lt;</a:t>
                      </a:r>
                      <a:r>
                        <a:rPr lang="en-IN" dirty="0" err="1"/>
                        <a:t>sql:update</a:t>
                      </a:r>
                      <a:r>
                        <a:rPr lang="en-IN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Executes the SQL update defined in its body or through the </a:t>
                      </a:r>
                      <a:r>
                        <a:rPr lang="en-US" dirty="0" err="1"/>
                        <a:t>sql</a:t>
                      </a:r>
                      <a:r>
                        <a:rPr lang="en-US" dirty="0"/>
                        <a:t> attribute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3852357"/>
                  </a:ext>
                </a:extLst>
              </a:tr>
              <a:tr h="548458">
                <a:tc>
                  <a:txBody>
                    <a:bodyPr/>
                    <a:lstStyle/>
                    <a:p>
                      <a:r>
                        <a:rPr lang="en-IN" dirty="0"/>
                        <a:t>&lt;</a:t>
                      </a:r>
                      <a:r>
                        <a:rPr lang="en-IN" dirty="0" err="1"/>
                        <a:t>sql:param</a:t>
                      </a:r>
                      <a:r>
                        <a:rPr lang="en-IN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Sets a parameter in an SQL statement to the specified value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560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0696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71005-0B46-8ACF-BBF2-5B9BE4A8C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tags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EB001-0826-C031-3F7F-CE0B9FED7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662728"/>
          </a:xfrm>
        </p:spPr>
        <p:txBody>
          <a:bodyPr/>
          <a:lstStyle/>
          <a:p>
            <a:pPr algn="just"/>
            <a:r>
              <a:rPr lang="en-US" dirty="0"/>
              <a:t>The JSTL XML tags provide a JSP-centric way of creating and manipulating the XML documents. </a:t>
            </a:r>
          </a:p>
          <a:p>
            <a:pPr algn="just"/>
            <a:r>
              <a:rPr lang="en-US" dirty="0"/>
              <a:t>Following is the syntax to include the JSTL XML library in your JSP.</a:t>
            </a:r>
          </a:p>
          <a:p>
            <a:pPr marL="400050" lvl="1" indent="0" algn="just">
              <a:buNone/>
            </a:pPr>
            <a:r>
              <a:rPr lang="it-IT" dirty="0"/>
              <a:t>&lt;%@ taglib prefix = "x" </a:t>
            </a:r>
          </a:p>
          <a:p>
            <a:pPr marL="400050" lvl="1" indent="0" algn="just">
              <a:buNone/>
            </a:pPr>
            <a:r>
              <a:rPr lang="it-IT" dirty="0"/>
              <a:t>   uri = "http://java.sun.com/jsp/jstl/xml" %&gt;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14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8A346-A07D-5EFE-2D3A-CB2157140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XML tags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75A7E88-CC8E-6892-ED2F-F39202AB33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7459326"/>
              </p:ext>
            </p:extLst>
          </p:nvPr>
        </p:nvGraphicFramePr>
        <p:xfrm>
          <a:off x="677863" y="1533378"/>
          <a:ext cx="10337140" cy="4037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2059">
                  <a:extLst>
                    <a:ext uri="{9D8B030D-6E8A-4147-A177-3AD203B41FA5}">
                      <a16:colId xmlns:a16="http://schemas.microsoft.com/office/drawing/2014/main" val="1456265944"/>
                    </a:ext>
                  </a:extLst>
                </a:gridCol>
                <a:gridCol w="8315081">
                  <a:extLst>
                    <a:ext uri="{9D8B030D-6E8A-4147-A177-3AD203B41FA5}">
                      <a16:colId xmlns:a16="http://schemas.microsoft.com/office/drawing/2014/main" val="3383396106"/>
                    </a:ext>
                  </a:extLst>
                </a:gridCol>
              </a:tblGrid>
              <a:tr h="705101">
                <a:tc>
                  <a:txBody>
                    <a:bodyPr/>
                    <a:lstStyle/>
                    <a:p>
                      <a:r>
                        <a:rPr lang="en-US" dirty="0"/>
                        <a:t>Tag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728326"/>
                  </a:ext>
                </a:extLst>
              </a:tr>
              <a:tr h="705101">
                <a:tc>
                  <a:txBody>
                    <a:bodyPr/>
                    <a:lstStyle/>
                    <a:p>
                      <a:r>
                        <a:rPr lang="en-IN" dirty="0"/>
                        <a:t>&lt;</a:t>
                      </a:r>
                      <a:r>
                        <a:rPr lang="en-IN" dirty="0" err="1"/>
                        <a:t>x:out</a:t>
                      </a:r>
                      <a:r>
                        <a:rPr lang="en-IN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Like &lt;%= ... &gt;, but for XPath expressions.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753520"/>
                  </a:ext>
                </a:extLst>
              </a:tr>
              <a:tr h="705101">
                <a:tc>
                  <a:txBody>
                    <a:bodyPr/>
                    <a:lstStyle/>
                    <a:p>
                      <a:r>
                        <a:rPr lang="en-IN" dirty="0"/>
                        <a:t>&lt;</a:t>
                      </a:r>
                      <a:r>
                        <a:rPr lang="en-IN" dirty="0" err="1"/>
                        <a:t>x:parse</a:t>
                      </a:r>
                      <a:r>
                        <a:rPr lang="en-IN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to parse the XML data specified either via an attribute or in the tag body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080826"/>
                  </a:ext>
                </a:extLst>
              </a:tr>
              <a:tr h="1217023">
                <a:tc>
                  <a:txBody>
                    <a:bodyPr/>
                    <a:lstStyle/>
                    <a:p>
                      <a:r>
                        <a:rPr lang="en-IN" dirty="0"/>
                        <a:t>&lt;</a:t>
                      </a:r>
                      <a:r>
                        <a:rPr lang="en-IN" dirty="0" err="1"/>
                        <a:t>x:if</a:t>
                      </a:r>
                      <a:r>
                        <a:rPr lang="en-IN" dirty="0"/>
                        <a:t> 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Evaluates a test XPath expression and if it is true, it processes its body. If the test condition is false, the body is ignored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21278"/>
                  </a:ext>
                </a:extLst>
              </a:tr>
              <a:tr h="705101">
                <a:tc>
                  <a:txBody>
                    <a:bodyPr/>
                    <a:lstStyle/>
                    <a:p>
                      <a:r>
                        <a:rPr lang="en-IN" dirty="0"/>
                        <a:t>&lt;</a:t>
                      </a:r>
                      <a:r>
                        <a:rPr lang="en-IN" dirty="0" err="1"/>
                        <a:t>x:forEach</a:t>
                      </a:r>
                      <a:r>
                        <a:rPr lang="en-IN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 loop over nodes in an XML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09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773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315B7-18D1-B01C-C865-1FCBB9F85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1CCF3-5B73-2A1C-FD26-EEA13C921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JSTL includes a number of standard functions, most of which are common string manipulation functions. </a:t>
            </a:r>
          </a:p>
          <a:p>
            <a:pPr algn="just"/>
            <a:r>
              <a:rPr lang="en-US" dirty="0"/>
              <a:t>Following is the syntax to include JSTL Functions library in your JSP</a:t>
            </a:r>
          </a:p>
          <a:p>
            <a:pPr marL="400050" lvl="1" indent="0" algn="just">
              <a:buNone/>
            </a:pPr>
            <a:r>
              <a:rPr lang="en-US" dirty="0"/>
              <a:t>&lt;%@ </a:t>
            </a:r>
            <a:r>
              <a:rPr lang="en-US" dirty="0" err="1"/>
              <a:t>taglib</a:t>
            </a:r>
            <a:r>
              <a:rPr lang="en-US" dirty="0"/>
              <a:t> prefix = "</a:t>
            </a:r>
            <a:r>
              <a:rPr lang="en-US" dirty="0" err="1"/>
              <a:t>fn</a:t>
            </a:r>
            <a:r>
              <a:rPr lang="en-US" dirty="0"/>
              <a:t>" </a:t>
            </a:r>
          </a:p>
          <a:p>
            <a:pPr marL="400050" lvl="1" indent="0" algn="just">
              <a:buNone/>
            </a:pPr>
            <a:r>
              <a:rPr lang="en-US" dirty="0"/>
              <a:t>   </a:t>
            </a:r>
            <a:r>
              <a:rPr lang="en-US" dirty="0" err="1"/>
              <a:t>uri</a:t>
            </a:r>
            <a:r>
              <a:rPr lang="en-US" dirty="0"/>
              <a:t> = "http://java.sun.com/</a:t>
            </a:r>
            <a:r>
              <a:rPr lang="en-US" dirty="0" err="1"/>
              <a:t>jsp</a:t>
            </a:r>
            <a:r>
              <a:rPr lang="en-US" dirty="0"/>
              <a:t>/</a:t>
            </a:r>
            <a:r>
              <a:rPr lang="en-US" dirty="0" err="1"/>
              <a:t>jstl</a:t>
            </a:r>
            <a:r>
              <a:rPr lang="en-US" dirty="0"/>
              <a:t>/functions" %&gt;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196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9FE5-8C6E-9197-9AA4-817FC72D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JSTL Functions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0AA7AE0-C540-48B3-1F7A-0607E38C8D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0681999"/>
              </p:ext>
            </p:extLst>
          </p:nvPr>
        </p:nvGraphicFramePr>
        <p:xfrm>
          <a:off x="677862" y="1519311"/>
          <a:ext cx="10013583" cy="4146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334">
                  <a:extLst>
                    <a:ext uri="{9D8B030D-6E8A-4147-A177-3AD203B41FA5}">
                      <a16:colId xmlns:a16="http://schemas.microsoft.com/office/drawing/2014/main" val="4143229436"/>
                    </a:ext>
                  </a:extLst>
                </a:gridCol>
                <a:gridCol w="7968249">
                  <a:extLst>
                    <a:ext uri="{9D8B030D-6E8A-4147-A177-3AD203B41FA5}">
                      <a16:colId xmlns:a16="http://schemas.microsoft.com/office/drawing/2014/main" val="3600738219"/>
                    </a:ext>
                  </a:extLst>
                </a:gridCol>
              </a:tblGrid>
              <a:tr h="438685">
                <a:tc>
                  <a:txBody>
                    <a:bodyPr/>
                    <a:lstStyle/>
                    <a:p>
                      <a:r>
                        <a:rPr lang="en-US" dirty="0"/>
                        <a:t>Tag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065351"/>
                  </a:ext>
                </a:extLst>
              </a:tr>
              <a:tr h="438685">
                <a:tc>
                  <a:txBody>
                    <a:bodyPr/>
                    <a:lstStyle/>
                    <a:p>
                      <a:r>
                        <a:rPr lang="en-IN" dirty="0" err="1"/>
                        <a:t>fn:contains</a:t>
                      </a:r>
                      <a:r>
                        <a:rPr lang="en-IN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Tests if an input string contains the specified substring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347399"/>
                  </a:ext>
                </a:extLst>
              </a:tr>
              <a:tr h="757183">
                <a:tc>
                  <a:txBody>
                    <a:bodyPr/>
                    <a:lstStyle/>
                    <a:p>
                      <a:r>
                        <a:rPr lang="en-IN" dirty="0" err="1"/>
                        <a:t>fn:containsIgnoreCase</a:t>
                      </a:r>
                      <a:r>
                        <a:rPr lang="en-IN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Tests if an input string contains the specified substring in a case insensitive way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814933"/>
                  </a:ext>
                </a:extLst>
              </a:tr>
              <a:tr h="438685">
                <a:tc>
                  <a:txBody>
                    <a:bodyPr/>
                    <a:lstStyle/>
                    <a:p>
                      <a:r>
                        <a:rPr lang="en-IN" dirty="0" err="1"/>
                        <a:t>fn:join</a:t>
                      </a:r>
                      <a:r>
                        <a:rPr lang="en-IN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Joins all elements of an array into a string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14301"/>
                  </a:ext>
                </a:extLst>
              </a:tr>
              <a:tr h="757183">
                <a:tc>
                  <a:txBody>
                    <a:bodyPr/>
                    <a:lstStyle/>
                    <a:p>
                      <a:r>
                        <a:rPr lang="en-IN" dirty="0" err="1"/>
                        <a:t>fn:length</a:t>
                      </a:r>
                      <a:r>
                        <a:rPr lang="en-IN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Returns the number of items in a collection, or the number of characters in a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921976"/>
                  </a:ext>
                </a:extLst>
              </a:tr>
              <a:tr h="438685">
                <a:tc>
                  <a:txBody>
                    <a:bodyPr/>
                    <a:lstStyle/>
                    <a:p>
                      <a:r>
                        <a:rPr lang="en-IN" dirty="0" err="1"/>
                        <a:t>fn:toLowerCase</a:t>
                      </a:r>
                      <a:r>
                        <a:rPr lang="en-IN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Converts all of the characters of a string to lower case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721005"/>
                  </a:ext>
                </a:extLst>
              </a:tr>
              <a:tr h="438685">
                <a:tc>
                  <a:txBody>
                    <a:bodyPr/>
                    <a:lstStyle/>
                    <a:p>
                      <a:r>
                        <a:rPr lang="en-IN" dirty="0" err="1"/>
                        <a:t>fn:toUpperCase</a:t>
                      </a:r>
                      <a:r>
                        <a:rPr lang="en-IN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Converts all of the characters of a string to upper case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916817"/>
                  </a:ext>
                </a:extLst>
              </a:tr>
              <a:tr h="438685">
                <a:tc>
                  <a:txBody>
                    <a:bodyPr/>
                    <a:lstStyle/>
                    <a:p>
                      <a:r>
                        <a:rPr lang="en-IN" dirty="0" err="1"/>
                        <a:t>fn:trim</a:t>
                      </a:r>
                      <a:r>
                        <a:rPr lang="en-IN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/>
                        <a:t>Removes white spaces from both ends of a string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5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890180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247</TotalTime>
  <Words>530</Words>
  <Application>Microsoft Office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JSP Standard Tag Library(JSTL)</vt:lpstr>
      <vt:lpstr>Introductions</vt:lpstr>
      <vt:lpstr>Core tags</vt:lpstr>
      <vt:lpstr>SQL tags</vt:lpstr>
      <vt:lpstr>Some SQL tags</vt:lpstr>
      <vt:lpstr>XML tags</vt:lpstr>
      <vt:lpstr>Some XML tags</vt:lpstr>
      <vt:lpstr>JSTL Functions</vt:lpstr>
      <vt:lpstr>JSTL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84</cp:revision>
  <dcterms:created xsi:type="dcterms:W3CDTF">2022-01-17T09:54:09Z</dcterms:created>
  <dcterms:modified xsi:type="dcterms:W3CDTF">2024-11-09T07:52:07Z</dcterms:modified>
</cp:coreProperties>
</file>