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576F194-996E-4FFD-9EC7-0CA17FBABC5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185EE7-F75A-4A41-9ACC-1AE5D0B38F2C}" type="slidenum">
              <a:rPr lang="en-IN" smtClean="0"/>
              <a:t>‹#›</a:t>
            </a:fld>
            <a:endParaRPr lang="en-IN"/>
          </a:p>
        </p:txBody>
      </p:sp>
    </p:spTree>
    <p:extLst>
      <p:ext uri="{BB962C8B-B14F-4D97-AF65-F5344CB8AC3E}">
        <p14:creationId xmlns:p14="http://schemas.microsoft.com/office/powerpoint/2010/main" val="36891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76F194-996E-4FFD-9EC7-0CA17FBABC5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185EE7-F75A-4A41-9ACC-1AE5D0B38F2C}" type="slidenum">
              <a:rPr lang="en-IN" smtClean="0"/>
              <a:t>‹#›</a:t>
            </a:fld>
            <a:endParaRPr lang="en-IN"/>
          </a:p>
        </p:txBody>
      </p:sp>
    </p:spTree>
    <p:extLst>
      <p:ext uri="{BB962C8B-B14F-4D97-AF65-F5344CB8AC3E}">
        <p14:creationId xmlns:p14="http://schemas.microsoft.com/office/powerpoint/2010/main" val="174681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76F194-996E-4FFD-9EC7-0CA17FBABC5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185EE7-F75A-4A41-9ACC-1AE5D0B38F2C}" type="slidenum">
              <a:rPr lang="en-IN" smtClean="0"/>
              <a:t>‹#›</a:t>
            </a:fld>
            <a:endParaRPr lang="en-IN"/>
          </a:p>
        </p:txBody>
      </p:sp>
    </p:spTree>
    <p:extLst>
      <p:ext uri="{BB962C8B-B14F-4D97-AF65-F5344CB8AC3E}">
        <p14:creationId xmlns:p14="http://schemas.microsoft.com/office/powerpoint/2010/main" val="143587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76F194-996E-4FFD-9EC7-0CA17FBABC5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185EE7-F75A-4A41-9ACC-1AE5D0B38F2C}" type="slidenum">
              <a:rPr lang="en-IN" smtClean="0"/>
              <a:t>‹#›</a:t>
            </a:fld>
            <a:endParaRPr lang="en-IN"/>
          </a:p>
        </p:txBody>
      </p:sp>
    </p:spTree>
    <p:extLst>
      <p:ext uri="{BB962C8B-B14F-4D97-AF65-F5344CB8AC3E}">
        <p14:creationId xmlns:p14="http://schemas.microsoft.com/office/powerpoint/2010/main" val="127856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76F194-996E-4FFD-9EC7-0CA17FBABC50}"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185EE7-F75A-4A41-9ACC-1AE5D0B38F2C}" type="slidenum">
              <a:rPr lang="en-IN" smtClean="0"/>
              <a:t>‹#›</a:t>
            </a:fld>
            <a:endParaRPr lang="en-IN"/>
          </a:p>
        </p:txBody>
      </p:sp>
    </p:spTree>
    <p:extLst>
      <p:ext uri="{BB962C8B-B14F-4D97-AF65-F5344CB8AC3E}">
        <p14:creationId xmlns:p14="http://schemas.microsoft.com/office/powerpoint/2010/main" val="1124290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576F194-996E-4FFD-9EC7-0CA17FBABC50}"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185EE7-F75A-4A41-9ACC-1AE5D0B38F2C}" type="slidenum">
              <a:rPr lang="en-IN" smtClean="0"/>
              <a:t>‹#›</a:t>
            </a:fld>
            <a:endParaRPr lang="en-IN"/>
          </a:p>
        </p:txBody>
      </p:sp>
    </p:spTree>
    <p:extLst>
      <p:ext uri="{BB962C8B-B14F-4D97-AF65-F5344CB8AC3E}">
        <p14:creationId xmlns:p14="http://schemas.microsoft.com/office/powerpoint/2010/main" val="214346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576F194-996E-4FFD-9EC7-0CA17FBABC50}"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185EE7-F75A-4A41-9ACC-1AE5D0B38F2C}" type="slidenum">
              <a:rPr lang="en-IN" smtClean="0"/>
              <a:t>‹#›</a:t>
            </a:fld>
            <a:endParaRPr lang="en-IN"/>
          </a:p>
        </p:txBody>
      </p:sp>
    </p:spTree>
    <p:extLst>
      <p:ext uri="{BB962C8B-B14F-4D97-AF65-F5344CB8AC3E}">
        <p14:creationId xmlns:p14="http://schemas.microsoft.com/office/powerpoint/2010/main" val="269677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576F194-996E-4FFD-9EC7-0CA17FBABC50}"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185EE7-F75A-4A41-9ACC-1AE5D0B38F2C}" type="slidenum">
              <a:rPr lang="en-IN" smtClean="0"/>
              <a:t>‹#›</a:t>
            </a:fld>
            <a:endParaRPr lang="en-IN"/>
          </a:p>
        </p:txBody>
      </p:sp>
    </p:spTree>
    <p:extLst>
      <p:ext uri="{BB962C8B-B14F-4D97-AF65-F5344CB8AC3E}">
        <p14:creationId xmlns:p14="http://schemas.microsoft.com/office/powerpoint/2010/main" val="2799669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6F194-996E-4FFD-9EC7-0CA17FBABC50}"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185EE7-F75A-4A41-9ACC-1AE5D0B38F2C}" type="slidenum">
              <a:rPr lang="en-IN" smtClean="0"/>
              <a:t>‹#›</a:t>
            </a:fld>
            <a:endParaRPr lang="en-IN"/>
          </a:p>
        </p:txBody>
      </p:sp>
    </p:spTree>
    <p:extLst>
      <p:ext uri="{BB962C8B-B14F-4D97-AF65-F5344CB8AC3E}">
        <p14:creationId xmlns:p14="http://schemas.microsoft.com/office/powerpoint/2010/main" val="60899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76F194-996E-4FFD-9EC7-0CA17FBABC50}"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185EE7-F75A-4A41-9ACC-1AE5D0B38F2C}" type="slidenum">
              <a:rPr lang="en-IN" smtClean="0"/>
              <a:t>‹#›</a:t>
            </a:fld>
            <a:endParaRPr lang="en-IN"/>
          </a:p>
        </p:txBody>
      </p:sp>
    </p:spTree>
    <p:extLst>
      <p:ext uri="{BB962C8B-B14F-4D97-AF65-F5344CB8AC3E}">
        <p14:creationId xmlns:p14="http://schemas.microsoft.com/office/powerpoint/2010/main" val="265819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76F194-996E-4FFD-9EC7-0CA17FBABC50}"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185EE7-F75A-4A41-9ACC-1AE5D0B38F2C}" type="slidenum">
              <a:rPr lang="en-IN" smtClean="0"/>
              <a:t>‹#›</a:t>
            </a:fld>
            <a:endParaRPr lang="en-IN"/>
          </a:p>
        </p:txBody>
      </p:sp>
    </p:spTree>
    <p:extLst>
      <p:ext uri="{BB962C8B-B14F-4D97-AF65-F5344CB8AC3E}">
        <p14:creationId xmlns:p14="http://schemas.microsoft.com/office/powerpoint/2010/main" val="179161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6F194-996E-4FFD-9EC7-0CA17FBABC50}" type="datetimeFigureOut">
              <a:rPr lang="en-IN" smtClean="0"/>
              <a:t>29-08-2023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85EE7-F75A-4A41-9ACC-1AE5D0B38F2C}" type="slidenum">
              <a:rPr lang="en-IN" smtClean="0"/>
              <a:t>‹#›</a:t>
            </a:fld>
            <a:endParaRPr lang="en-IN"/>
          </a:p>
        </p:txBody>
      </p:sp>
    </p:spTree>
    <p:extLst>
      <p:ext uri="{BB962C8B-B14F-4D97-AF65-F5344CB8AC3E}">
        <p14:creationId xmlns:p14="http://schemas.microsoft.com/office/powerpoint/2010/main" val="3536578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software-development-life-cycle-sdl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453" y="169328"/>
            <a:ext cx="9144000" cy="912498"/>
          </a:xfrm>
        </p:spPr>
        <p:txBody>
          <a:bodyPr>
            <a:normAutofit fontScale="90000"/>
          </a:bodyPr>
          <a:lstStyle/>
          <a:p>
            <a:r>
              <a:rPr lang="en-US" dirty="0" smtClean="0"/>
              <a:t>Introduction </a:t>
            </a:r>
            <a:endParaRPr lang="en-IN" dirty="0"/>
          </a:p>
        </p:txBody>
      </p:sp>
      <p:sp>
        <p:nvSpPr>
          <p:cNvPr id="3" name="Subtitle 2"/>
          <p:cNvSpPr>
            <a:spLocks noGrp="1"/>
          </p:cNvSpPr>
          <p:nvPr>
            <p:ph type="subTitle" idx="1"/>
          </p:nvPr>
        </p:nvSpPr>
        <p:spPr>
          <a:xfrm>
            <a:off x="300506" y="1081826"/>
            <a:ext cx="11522299" cy="5550794"/>
          </a:xfrm>
        </p:spPr>
        <p:txBody>
          <a:bodyPr>
            <a:normAutofit/>
          </a:bodyPr>
          <a:lstStyle/>
          <a:p>
            <a:pPr algn="l"/>
            <a:r>
              <a:rPr lang="en-IN" dirty="0" smtClean="0"/>
              <a:t>		Software </a:t>
            </a:r>
            <a:r>
              <a:rPr lang="en-IN" dirty="0"/>
              <a:t>is: </a:t>
            </a:r>
            <a:endParaRPr lang="en-IN" dirty="0" smtClean="0"/>
          </a:p>
          <a:p>
            <a:pPr marL="457200" indent="-457200" algn="l">
              <a:buAutoNum type="arabicParenBoth"/>
            </a:pPr>
            <a:r>
              <a:rPr lang="en-IN" dirty="0" smtClean="0"/>
              <a:t>instructions </a:t>
            </a:r>
            <a:r>
              <a:rPr lang="en-IN" dirty="0"/>
              <a:t>(computer programs) that when executed </a:t>
            </a:r>
            <a:r>
              <a:rPr lang="en-IN" dirty="0" smtClean="0"/>
              <a:t>provide desired features</a:t>
            </a:r>
            <a:r>
              <a:rPr lang="en-IN" dirty="0"/>
              <a:t>, function, and performance; </a:t>
            </a:r>
            <a:endParaRPr lang="en-IN" dirty="0" smtClean="0"/>
          </a:p>
          <a:p>
            <a:pPr algn="l"/>
            <a:r>
              <a:rPr lang="en-IN" dirty="0" smtClean="0"/>
              <a:t>(</a:t>
            </a:r>
            <a:r>
              <a:rPr lang="en-IN" dirty="0"/>
              <a:t>2) data structures that enable the programs to adequately</a:t>
            </a:r>
          </a:p>
          <a:p>
            <a:pPr algn="l"/>
            <a:r>
              <a:rPr lang="en-IN" dirty="0"/>
              <a:t>manipulate </a:t>
            </a:r>
            <a:r>
              <a:rPr lang="en-IN" dirty="0" smtClean="0"/>
              <a:t>information </a:t>
            </a:r>
            <a:r>
              <a:rPr lang="en-IN" dirty="0"/>
              <a:t>and </a:t>
            </a:r>
            <a:endParaRPr lang="en-IN" dirty="0" smtClean="0"/>
          </a:p>
          <a:p>
            <a:pPr algn="l"/>
            <a:r>
              <a:rPr lang="en-IN" dirty="0" smtClean="0"/>
              <a:t>(</a:t>
            </a:r>
            <a:r>
              <a:rPr lang="en-IN" dirty="0"/>
              <a:t>3) descriptive information in both hard copy and</a:t>
            </a:r>
          </a:p>
          <a:p>
            <a:pPr algn="l"/>
            <a:r>
              <a:rPr lang="en-IN" dirty="0"/>
              <a:t>virtual forms that describes the operation and use of the </a:t>
            </a:r>
            <a:r>
              <a:rPr lang="en-IN" dirty="0" smtClean="0"/>
              <a:t>programs.</a:t>
            </a:r>
          </a:p>
          <a:p>
            <a:pPr algn="l"/>
            <a:r>
              <a:rPr lang="en-IN" dirty="0"/>
              <a:t>	</a:t>
            </a:r>
            <a:r>
              <a:rPr lang="en-IN" dirty="0" smtClean="0"/>
              <a:t>	Software </a:t>
            </a:r>
            <a:r>
              <a:rPr lang="en-IN" dirty="0"/>
              <a:t>is a</a:t>
            </a:r>
          </a:p>
          <a:p>
            <a:pPr algn="l"/>
            <a:r>
              <a:rPr lang="en-IN" dirty="0"/>
              <a:t>logical rather than a physical system element. </a:t>
            </a:r>
          </a:p>
        </p:txBody>
      </p:sp>
    </p:spTree>
    <p:extLst>
      <p:ext uri="{BB962C8B-B14F-4D97-AF65-F5344CB8AC3E}">
        <p14:creationId xmlns:p14="http://schemas.microsoft.com/office/powerpoint/2010/main" val="414343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r>
              <a:rPr lang="en-US" dirty="0" smtClean="0">
                <a:solidFill>
                  <a:srgbClr val="FF0000"/>
                </a:solidFill>
              </a:rPr>
              <a:t>Quality Assurance and Quality Control</a:t>
            </a:r>
          </a:p>
          <a:p>
            <a:r>
              <a:rPr lang="en-US" dirty="0" smtClean="0"/>
              <a:t>The purpose of QA activity is to enforce standards and techniques to improve the development process and prevent the previous bugs from ever occurring. A good QA activity enforces good software engineering practices which help to produce good quality software. The QA group monitors and guides throughout the software development life cycle. This is a defect prevention technique and concentrates on the process of the software development. </a:t>
            </a:r>
            <a:r>
              <a:rPr lang="en-US" dirty="0" err="1" smtClean="0"/>
              <a:t>E.g</a:t>
            </a:r>
            <a:r>
              <a:rPr lang="en-US" dirty="0" smtClean="0"/>
              <a:t> are reviews, audits etc. </a:t>
            </a:r>
          </a:p>
          <a:p>
            <a:r>
              <a:rPr lang="en-US" dirty="0" smtClean="0"/>
              <a:t>Quality control attempts to build a software and test it thoroughly. </a:t>
            </a:r>
          </a:p>
          <a:p>
            <a:endParaRPr lang="en-IN" dirty="0"/>
          </a:p>
        </p:txBody>
      </p:sp>
    </p:spTree>
    <p:extLst>
      <p:ext uri="{BB962C8B-B14F-4D97-AF65-F5344CB8AC3E}">
        <p14:creationId xmlns:p14="http://schemas.microsoft.com/office/powerpoint/2010/main" val="229880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r>
              <a:rPr lang="en-US" dirty="0" smtClean="0"/>
              <a:t>If failures are experienced, remove the causes of failures and ensure the correctness of removal.</a:t>
            </a:r>
          </a:p>
          <a:p>
            <a:r>
              <a:rPr lang="en-US" dirty="0" smtClean="0"/>
              <a:t>It concentrates on specific products rather than processes as in the case of QA.</a:t>
            </a:r>
          </a:p>
          <a:p>
            <a:r>
              <a:rPr lang="en-US" dirty="0" smtClean="0"/>
              <a:t>This is a defect-detection and correction activity which is usually done after the completion of the software development.</a:t>
            </a:r>
          </a:p>
          <a:p>
            <a:r>
              <a:rPr lang="en-US" dirty="0" smtClean="0"/>
              <a:t>E.g. software testing. </a:t>
            </a:r>
            <a:endParaRPr lang="en-IN" dirty="0"/>
          </a:p>
        </p:txBody>
      </p:sp>
    </p:spTree>
    <p:extLst>
      <p:ext uri="{BB962C8B-B14F-4D97-AF65-F5344CB8AC3E}">
        <p14:creationId xmlns:p14="http://schemas.microsoft.com/office/powerpoint/2010/main" val="301883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br>
              <a:rPr lang="en-US"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Verification and validation</a:t>
            </a:r>
          </a:p>
          <a:p>
            <a:r>
              <a:rPr lang="en-US" dirty="0" smtClean="0"/>
              <a:t>As per IEEE “ It is the process of evaluating the system or component to determine whether the products of a given development phase satisfy the conditions imposed at the start of the phase. ”</a:t>
            </a:r>
          </a:p>
          <a:p>
            <a:r>
              <a:rPr lang="en-US" dirty="0" smtClean="0"/>
              <a:t> We apply verification activities from the early phase of the software development and check/review the documents generated after the completion of each phase.</a:t>
            </a:r>
          </a:p>
          <a:p>
            <a:r>
              <a:rPr lang="en-US" dirty="0" smtClean="0"/>
              <a:t>Hence it is the process of reviewing the requirement document, design document, source code and other related documents of the project.</a:t>
            </a:r>
          </a:p>
          <a:p>
            <a:r>
              <a:rPr lang="en-US" dirty="0" smtClean="0"/>
              <a:t>This is the manual testing and involves only looking at the documents in order to ensure what comes out is that we expected to get</a:t>
            </a:r>
          </a:p>
          <a:p>
            <a:pPr marL="0" indent="0">
              <a:buNone/>
            </a:pPr>
            <a:endParaRPr lang="en-IN" dirty="0"/>
          </a:p>
        </p:txBody>
      </p:sp>
    </p:spTree>
    <p:extLst>
      <p:ext uri="{BB962C8B-B14F-4D97-AF65-F5344CB8AC3E}">
        <p14:creationId xmlns:p14="http://schemas.microsoft.com/office/powerpoint/2010/main" val="3500125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r>
              <a:rPr lang="en-US" dirty="0" smtClean="0"/>
              <a:t>Validation:</a:t>
            </a:r>
          </a:p>
          <a:p>
            <a:r>
              <a:rPr lang="en-US" dirty="0" smtClean="0"/>
              <a:t>As per IEEE “It is the process of evaluating a system or component during or at the end of the development process to determine whether it satisfies the specified requirements.”</a:t>
            </a:r>
          </a:p>
          <a:p>
            <a:r>
              <a:rPr lang="en-US" dirty="0" smtClean="0"/>
              <a:t>It requires the actual execution of the program. It is a dynamic testing and requires computer for execution of the program.</a:t>
            </a:r>
          </a:p>
          <a:p>
            <a:r>
              <a:rPr lang="en-US" dirty="0" smtClean="0"/>
              <a:t>Hence testing = Verification + Validation</a:t>
            </a:r>
          </a:p>
          <a:p>
            <a:r>
              <a:rPr lang="en-US" dirty="0" smtClean="0"/>
              <a:t>Both are essential and complementary activities of software testing.</a:t>
            </a:r>
            <a:endParaRPr lang="en-IN" dirty="0"/>
          </a:p>
        </p:txBody>
      </p:sp>
    </p:spTree>
    <p:extLst>
      <p:ext uri="{BB962C8B-B14F-4D97-AF65-F5344CB8AC3E}">
        <p14:creationId xmlns:p14="http://schemas.microsoft.com/office/powerpoint/2010/main" val="950731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solidFill>
                  <a:srgbClr val="FF0000"/>
                </a:solidFill>
              </a:rPr>
              <a:t>Fault, Error, Bug and Failure</a:t>
            </a:r>
          </a:p>
          <a:p>
            <a:r>
              <a:rPr lang="en-US" dirty="0" smtClean="0"/>
              <a:t>All these terms are used interchangeably, although the terms error, mistake and defect are synonyms in software testing terminology. When we make an error during coding, we call this ‘bug’. Hence, error/mistake/defect in coding is called a bug.</a:t>
            </a:r>
          </a:p>
          <a:p>
            <a:r>
              <a:rPr lang="en-US" dirty="0" smtClean="0"/>
              <a:t>A fault is the representation of an error, where the representation is the mode of expression, such as data flow diagram, entity-relationship (ER) diagrams, source code, use cases, etc. If the fault is in the source code, we call it a bug. </a:t>
            </a:r>
          </a:p>
          <a:p>
            <a:r>
              <a:rPr lang="en-US" dirty="0" smtClean="0"/>
              <a:t>A failure is the result of execution of a fault and is dynamic in nature. When the expected output does not match with the observed output, we experience a failure. The program has to execute for a failure to occur. A fault may lead to many failures. A particular fault may cause different failures, depending on the inputs to the program. </a:t>
            </a:r>
            <a:endParaRPr lang="en-IN" dirty="0"/>
          </a:p>
        </p:txBody>
      </p:sp>
    </p:spTree>
    <p:extLst>
      <p:ext uri="{BB962C8B-B14F-4D97-AF65-F5344CB8AC3E}">
        <p14:creationId xmlns:p14="http://schemas.microsoft.com/office/powerpoint/2010/main" val="222451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r>
              <a:rPr lang="en-US" dirty="0" smtClean="0">
                <a:solidFill>
                  <a:srgbClr val="FF0000"/>
                </a:solidFill>
              </a:rPr>
              <a:t>States and events</a:t>
            </a:r>
          </a:p>
          <a:p>
            <a:r>
              <a:rPr lang="en-US" dirty="0" smtClean="0"/>
              <a:t>A state is an abstract situation in the life cycle of an entity that occurs in response to occurrence of some event.</a:t>
            </a:r>
          </a:p>
          <a:p>
            <a:r>
              <a:rPr lang="en-US" dirty="0" smtClean="0"/>
              <a:t>An event is an input(a message or method call).</a:t>
            </a:r>
          </a:p>
          <a:p>
            <a:r>
              <a:rPr lang="en-US" dirty="0" smtClean="0"/>
              <a:t>Due to the occurrence of some event, the system transits from one state to the other.</a:t>
            </a:r>
            <a:endParaRPr lang="en-IN" dirty="0"/>
          </a:p>
        </p:txBody>
      </p:sp>
    </p:spTree>
    <p:extLst>
      <p:ext uri="{BB962C8B-B14F-4D97-AF65-F5344CB8AC3E}">
        <p14:creationId xmlns:p14="http://schemas.microsoft.com/office/powerpoint/2010/main" val="360454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Approach and Object Oriented Approach</a:t>
            </a:r>
            <a:endParaRPr lang="en-IN" dirty="0"/>
          </a:p>
        </p:txBody>
      </p:sp>
      <p:sp>
        <p:nvSpPr>
          <p:cNvPr id="3" name="Content Placeholder 2"/>
          <p:cNvSpPr>
            <a:spLocks noGrp="1"/>
          </p:cNvSpPr>
          <p:nvPr>
            <p:ph idx="1"/>
          </p:nvPr>
        </p:nvSpPr>
        <p:spPr/>
        <p:txBody>
          <a:bodyPr/>
          <a:lstStyle/>
          <a:p>
            <a:r>
              <a:rPr lang="en-US" dirty="0" smtClean="0"/>
              <a:t>The system is viewed as Collection of processes/objects</a:t>
            </a:r>
          </a:p>
          <a:p>
            <a:r>
              <a:rPr lang="en-US" dirty="0" smtClean="0"/>
              <a:t>DFD, ER, data dictionary used to describe the system/UML</a:t>
            </a:r>
          </a:p>
          <a:p>
            <a:r>
              <a:rPr lang="en-US" dirty="0" smtClean="0"/>
              <a:t>Reusable source code not produced/produced</a:t>
            </a:r>
          </a:p>
          <a:p>
            <a:r>
              <a:rPr lang="en-US" dirty="0" smtClean="0"/>
              <a:t>Follows Top down/bottom up</a:t>
            </a:r>
          </a:p>
          <a:p>
            <a:r>
              <a:rPr lang="en-US" dirty="0" smtClean="0"/>
              <a:t>Non-iterative/highly iterative</a:t>
            </a:r>
            <a:endParaRPr lang="en-IN" dirty="0"/>
          </a:p>
        </p:txBody>
      </p:sp>
    </p:spTree>
    <p:extLst>
      <p:ext uri="{BB962C8B-B14F-4D97-AF65-F5344CB8AC3E}">
        <p14:creationId xmlns:p14="http://schemas.microsoft.com/office/powerpoint/2010/main" val="1007300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81850"/>
          </a:xfrm>
        </p:spPr>
        <p:txBody>
          <a:bodyPr>
            <a:normAutofit fontScale="90000"/>
          </a:bodyPr>
          <a:lstStyle/>
          <a:p>
            <a:r>
              <a:rPr lang="en-US" dirty="0" smtClean="0"/>
              <a:t>Advantages and limitation</a:t>
            </a:r>
            <a:endParaRPr lang="en-IN" dirty="0"/>
          </a:p>
        </p:txBody>
      </p:sp>
      <p:sp>
        <p:nvSpPr>
          <p:cNvPr id="3" name="Content Placeholder 2"/>
          <p:cNvSpPr>
            <a:spLocks noGrp="1"/>
          </p:cNvSpPr>
          <p:nvPr>
            <p:ph idx="1"/>
          </p:nvPr>
        </p:nvSpPr>
        <p:spPr>
          <a:xfrm>
            <a:off x="838200" y="1133341"/>
            <a:ext cx="10515600" cy="5043622"/>
          </a:xfrm>
        </p:spPr>
        <p:txBody>
          <a:bodyPr/>
          <a:lstStyle/>
          <a:p>
            <a:r>
              <a:rPr lang="en-US" dirty="0" smtClean="0"/>
              <a:t>All methods have their own advantages and disadvantages.</a:t>
            </a:r>
          </a:p>
          <a:p>
            <a:r>
              <a:rPr lang="en-US" dirty="0" smtClean="0"/>
              <a:t>The OOA method lacks the design of interfaces and notation.</a:t>
            </a:r>
          </a:p>
          <a:p>
            <a:r>
              <a:rPr lang="en-US" dirty="0" smtClean="0"/>
              <a:t>The OOD method is stronger in design but weaker in analysis of the system.</a:t>
            </a:r>
          </a:p>
          <a:p>
            <a:r>
              <a:rPr lang="en-US" dirty="0" smtClean="0"/>
              <a:t>The OMT method is stronger in analysis part but weaker in design part.</a:t>
            </a:r>
          </a:p>
          <a:p>
            <a:r>
              <a:rPr lang="en-US" dirty="0" smtClean="0"/>
              <a:t>The OOSE is stronger in behavioral areas as compared to the other areas. </a:t>
            </a:r>
            <a:endParaRPr lang="en-IN" dirty="0"/>
          </a:p>
        </p:txBody>
      </p:sp>
    </p:spTree>
    <p:extLst>
      <p:ext uri="{BB962C8B-B14F-4D97-AF65-F5344CB8AC3E}">
        <p14:creationId xmlns:p14="http://schemas.microsoft.com/office/powerpoint/2010/main" val="22445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10" y="352246"/>
            <a:ext cx="10515600" cy="729579"/>
          </a:xfrm>
        </p:spPr>
        <p:txBody>
          <a:bodyPr/>
          <a:lstStyle/>
          <a:p>
            <a:r>
              <a:rPr lang="en-US" dirty="0" smtClean="0"/>
              <a:t>Object oriented Modeling</a:t>
            </a:r>
            <a:endParaRPr lang="en-IN" dirty="0"/>
          </a:p>
        </p:txBody>
      </p:sp>
      <p:sp>
        <p:nvSpPr>
          <p:cNvPr id="3" name="Content Placeholder 2"/>
          <p:cNvSpPr>
            <a:spLocks noGrp="1"/>
          </p:cNvSpPr>
          <p:nvPr>
            <p:ph idx="1"/>
          </p:nvPr>
        </p:nvSpPr>
        <p:spPr>
          <a:xfrm>
            <a:off x="954110" y="1284711"/>
            <a:ext cx="10515600" cy="5373665"/>
          </a:xfrm>
        </p:spPr>
        <p:txBody>
          <a:bodyPr>
            <a:normAutofit lnSpcReduction="10000"/>
          </a:bodyPr>
          <a:lstStyle/>
          <a:p>
            <a:r>
              <a:rPr lang="en-US" dirty="0" smtClean="0"/>
              <a:t>Object oriented modeling is a way of constructing visual models based on real world objects.</a:t>
            </a:r>
          </a:p>
          <a:p>
            <a:r>
              <a:rPr lang="en-US" dirty="0" smtClean="0"/>
              <a:t>Modeling helps in understanding the problems, developing proper documents and producing well-designed programs.</a:t>
            </a:r>
          </a:p>
          <a:p>
            <a:r>
              <a:rPr lang="en-US" dirty="0" smtClean="0"/>
              <a:t>The models must depict the various views of the system and these models must be verified to check whether they capture the customer’s requirements.</a:t>
            </a:r>
          </a:p>
          <a:p>
            <a:r>
              <a:rPr lang="en-US" dirty="0" smtClean="0"/>
              <a:t>After they represent the required details, these models may be transformed into source code.</a:t>
            </a:r>
          </a:p>
          <a:p>
            <a:r>
              <a:rPr lang="en-US" dirty="0" smtClean="0"/>
              <a:t>Most popular methodologies were OOD, OMT and OOSE.</a:t>
            </a:r>
          </a:p>
          <a:p>
            <a:r>
              <a:rPr lang="en-US" dirty="0" smtClean="0"/>
              <a:t>All these methods are combined into the Unified Modeling Language.</a:t>
            </a:r>
          </a:p>
          <a:p>
            <a:r>
              <a:rPr lang="en-US" dirty="0" smtClean="0"/>
              <a:t>Thus the UML represents the combination of the notations used by </a:t>
            </a:r>
            <a:r>
              <a:rPr lang="en-US" dirty="0" err="1" smtClean="0"/>
              <a:t>Booch</a:t>
            </a:r>
            <a:endParaRPr lang="en-IN" dirty="0"/>
          </a:p>
        </p:txBody>
      </p:sp>
    </p:spTree>
    <p:extLst>
      <p:ext uri="{BB962C8B-B14F-4D97-AF65-F5344CB8AC3E}">
        <p14:creationId xmlns:p14="http://schemas.microsoft.com/office/powerpoint/2010/main" val="2039964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pPr marL="0" indent="0">
              <a:buNone/>
            </a:pPr>
            <a:r>
              <a:rPr lang="en-US" dirty="0"/>
              <a:t> </a:t>
            </a:r>
            <a:r>
              <a:rPr lang="en-US" dirty="0" smtClean="0"/>
              <a:t>  </a:t>
            </a:r>
            <a:r>
              <a:rPr lang="en-US" dirty="0" err="1" smtClean="0"/>
              <a:t>Rambaugh</a:t>
            </a:r>
            <a:r>
              <a:rPr lang="en-US" dirty="0" smtClean="0"/>
              <a:t> and Jacobson</a:t>
            </a:r>
          </a:p>
          <a:p>
            <a:r>
              <a:rPr lang="en-US" dirty="0" smtClean="0"/>
              <a:t>Thus, the UML represents the combination of the notations used by </a:t>
            </a:r>
            <a:r>
              <a:rPr lang="en-US" dirty="0" err="1" smtClean="0"/>
              <a:t>Booch</a:t>
            </a:r>
            <a:r>
              <a:rPr lang="en-US" dirty="0" smtClean="0"/>
              <a:t>, </a:t>
            </a:r>
            <a:r>
              <a:rPr lang="en-US" dirty="0" err="1" smtClean="0"/>
              <a:t>Rumbaugh</a:t>
            </a:r>
            <a:r>
              <a:rPr lang="en-US" dirty="0" smtClean="0"/>
              <a:t> and Jacobson.</a:t>
            </a:r>
          </a:p>
          <a:p>
            <a:r>
              <a:rPr lang="en-US" dirty="0" smtClean="0"/>
              <a:t>The best concepts and processes were extracted from all the methodologies till date and combined into UML.</a:t>
            </a:r>
          </a:p>
          <a:p>
            <a:r>
              <a:rPr lang="en-US" dirty="0" smtClean="0"/>
              <a:t>The UML was adopted by Object Management Group in </a:t>
            </a:r>
            <a:r>
              <a:rPr lang="en-US" dirty="0" err="1" smtClean="0"/>
              <a:t>nov.</a:t>
            </a:r>
            <a:r>
              <a:rPr lang="en-US" dirty="0" smtClean="0"/>
              <a:t> 1997</a:t>
            </a:r>
            <a:endParaRPr lang="en-IN" dirty="0"/>
          </a:p>
        </p:txBody>
      </p:sp>
    </p:spTree>
    <p:extLst>
      <p:ext uri="{BB962C8B-B14F-4D97-AF65-F5344CB8AC3E}">
        <p14:creationId xmlns:p14="http://schemas.microsoft.com/office/powerpoint/2010/main" val="259043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365126"/>
            <a:ext cx="11134859" cy="472002"/>
          </a:xfrm>
        </p:spPr>
        <p:txBody>
          <a:bodyPr>
            <a:normAutofit fontScale="90000"/>
          </a:bodyPr>
          <a:lstStyle/>
          <a:p>
            <a:r>
              <a:rPr lang="en-US" dirty="0" smtClean="0"/>
              <a:t>					Continue…</a:t>
            </a:r>
            <a:endParaRPr lang="en-IN" dirty="0"/>
          </a:p>
        </p:txBody>
      </p:sp>
      <p:sp>
        <p:nvSpPr>
          <p:cNvPr id="3" name="Content Placeholder 2"/>
          <p:cNvSpPr>
            <a:spLocks noGrp="1"/>
          </p:cNvSpPr>
          <p:nvPr>
            <p:ph idx="1"/>
          </p:nvPr>
        </p:nvSpPr>
        <p:spPr>
          <a:xfrm>
            <a:off x="218941" y="1068946"/>
            <a:ext cx="11134859" cy="5108017"/>
          </a:xfrm>
        </p:spPr>
        <p:txBody>
          <a:bodyPr/>
          <a:lstStyle/>
          <a:p>
            <a:r>
              <a:rPr lang="en-IN" dirty="0" smtClean="0"/>
              <a:t>Therefore software has characteristics.</a:t>
            </a:r>
          </a:p>
          <a:p>
            <a:r>
              <a:rPr lang="en-US" dirty="0" smtClean="0"/>
              <a:t>software is engineered</a:t>
            </a:r>
          </a:p>
          <a:p>
            <a:r>
              <a:rPr lang="en-US" dirty="0" smtClean="0"/>
              <a:t>software doesn’t wear out</a:t>
            </a:r>
          </a:p>
          <a:p>
            <a:r>
              <a:rPr lang="en-US" dirty="0" smtClean="0"/>
              <a:t>software is complex</a:t>
            </a:r>
          </a:p>
          <a:p>
            <a:pPr marL="0" indent="0">
              <a:buNone/>
            </a:pPr>
            <a:r>
              <a:rPr lang="en-IN" b="1" dirty="0" smtClean="0"/>
              <a:t>Engineering</a:t>
            </a:r>
            <a:r>
              <a:rPr lang="en-IN" dirty="0" smtClean="0"/>
              <a:t> on the other hand, is all about developing products, using well-defined, scientific principles and methods.</a:t>
            </a:r>
          </a:p>
          <a:p>
            <a:endParaRPr lang="en-IN" dirty="0"/>
          </a:p>
        </p:txBody>
      </p:sp>
    </p:spTree>
    <p:extLst>
      <p:ext uri="{BB962C8B-B14F-4D97-AF65-F5344CB8AC3E}">
        <p14:creationId xmlns:p14="http://schemas.microsoft.com/office/powerpoint/2010/main" val="2154702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b="1" dirty="0"/>
              <a:t>The Spiral Model</a:t>
            </a:r>
            <a:r>
              <a:rPr lang="en-IN" dirty="0"/>
              <a:t> is one of the most important Software Development Life Cycle models, which provides support for </a:t>
            </a:r>
            <a:r>
              <a:rPr lang="en-IN" b="1" dirty="0"/>
              <a:t>Risk Handling</a:t>
            </a:r>
            <a:r>
              <a:rPr lang="en-IN" dirty="0"/>
              <a:t>. In its diagrammatic representation, it looks like a spiral with many loops. The exact number of loops of the spiral is unknown and can vary from project to project. Each loop of the spiral is called a </a:t>
            </a:r>
            <a:r>
              <a:rPr lang="en-IN" b="1" dirty="0"/>
              <a:t>Phase of the software development process.</a:t>
            </a:r>
            <a:endParaRPr lang="en-IN" dirty="0"/>
          </a:p>
          <a:p>
            <a:pPr fontAlgn="base"/>
            <a:r>
              <a:rPr lang="en-IN" dirty="0"/>
              <a:t>The exact number of phases needed to develop the product can be varied by the project manager depending upon the project risks. As the project manager dynamically determines the number of phases, the project manager has an important role to develop a product using the spiral model. </a:t>
            </a:r>
          </a:p>
          <a:p>
            <a:pPr fontAlgn="base"/>
            <a:r>
              <a:rPr lang="en-IN" dirty="0"/>
              <a:t>The Spiral Model is a </a:t>
            </a:r>
            <a:r>
              <a:rPr lang="en-IN" b="1" dirty="0"/>
              <a:t>Software Development Life Cycle (</a:t>
            </a:r>
            <a:r>
              <a:rPr lang="en-IN" b="1" u="sng" dirty="0">
                <a:hlinkClick r:id="rId2"/>
              </a:rPr>
              <a:t>SDLC</a:t>
            </a:r>
            <a:r>
              <a:rPr lang="en-IN" b="1" dirty="0"/>
              <a:t>)</a:t>
            </a:r>
            <a:r>
              <a:rPr lang="en-IN" dirty="0"/>
              <a:t> model that provides a systematic and iterative approach to software development. It is based on the idea of a spiral, with each iteration of the spiral representing a complete software development cycle, from requirements gathering and analysis to design, implementation, testing, and maintenance.</a:t>
            </a:r>
          </a:p>
          <a:p>
            <a:endParaRPr lang="en-IN" dirty="0"/>
          </a:p>
        </p:txBody>
      </p:sp>
    </p:spTree>
    <p:extLst>
      <p:ext uri="{BB962C8B-B14F-4D97-AF65-F5344CB8AC3E}">
        <p14:creationId xmlns:p14="http://schemas.microsoft.com/office/powerpoint/2010/main" val="2165293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lstStyle/>
          <a:p>
            <a:r>
              <a:rPr lang="en-US" dirty="0" smtClean="0"/>
              <a:t>Process of spiral model</a:t>
            </a:r>
            <a:endParaRPr lang="en-IN" dirty="0"/>
          </a:p>
        </p:txBody>
      </p:sp>
      <p:sp>
        <p:nvSpPr>
          <p:cNvPr id="3" name="Content Placeholder 2"/>
          <p:cNvSpPr>
            <a:spLocks noGrp="1"/>
          </p:cNvSpPr>
          <p:nvPr>
            <p:ph idx="1"/>
          </p:nvPr>
        </p:nvSpPr>
        <p:spPr>
          <a:xfrm>
            <a:off x="696532" y="1171977"/>
            <a:ext cx="10515600" cy="5473521"/>
          </a:xfrm>
        </p:spPr>
        <p:txBody>
          <a:bodyPr>
            <a:normAutofit fontScale="85000" lnSpcReduction="20000"/>
          </a:bodyPr>
          <a:lstStyle/>
          <a:p>
            <a:pPr fontAlgn="base"/>
            <a:r>
              <a:rPr lang="en-IN" b="1" dirty="0"/>
              <a:t>Planning: </a:t>
            </a:r>
            <a:r>
              <a:rPr lang="en-IN" dirty="0"/>
              <a:t>The first phase of the Spiral Model is the planning phase, where the scope of the project is determined and a plan is created for the next iteration of the spiral.</a:t>
            </a:r>
          </a:p>
          <a:p>
            <a:pPr fontAlgn="base"/>
            <a:r>
              <a:rPr lang="en-IN" b="1" dirty="0"/>
              <a:t>Risk Analysis: </a:t>
            </a:r>
            <a:r>
              <a:rPr lang="en-IN" dirty="0"/>
              <a:t>In the risk analysis phase, the risks associated with the project are identified and evaluated.</a:t>
            </a:r>
          </a:p>
          <a:p>
            <a:pPr fontAlgn="base"/>
            <a:r>
              <a:rPr lang="en-IN" b="1" dirty="0"/>
              <a:t>Engineering:</a:t>
            </a:r>
            <a:r>
              <a:rPr lang="en-IN" dirty="0"/>
              <a:t> In the engineering phase, the software is developed based on the requirements gathered in the previous iteration.</a:t>
            </a:r>
          </a:p>
          <a:p>
            <a:pPr fontAlgn="base"/>
            <a:r>
              <a:rPr lang="en-IN" b="1" dirty="0"/>
              <a:t>Evaluation:</a:t>
            </a:r>
            <a:r>
              <a:rPr lang="en-IN" dirty="0"/>
              <a:t> In the evaluation phase, the software is evaluated to determine if it meets the customer’s requirements and if it is of high quality.</a:t>
            </a:r>
          </a:p>
          <a:p>
            <a:pPr fontAlgn="base"/>
            <a:r>
              <a:rPr lang="en-IN" b="1" dirty="0"/>
              <a:t>Planning:</a:t>
            </a:r>
            <a:r>
              <a:rPr lang="en-IN" dirty="0"/>
              <a:t> The next iteration of the spiral begins with a new planning phase, based on the results of the evaluation.</a:t>
            </a:r>
          </a:p>
          <a:p>
            <a:pPr fontAlgn="base"/>
            <a:r>
              <a:rPr lang="en-IN" dirty="0"/>
              <a:t>The Spiral Model is often used for complex and large software development projects, as it allows for a more flexible and adaptable approach to software development. It is also well-suited to projects with significant uncertainty or high levels of risk.</a:t>
            </a:r>
          </a:p>
          <a:p>
            <a:pPr fontAlgn="base"/>
            <a:r>
              <a:rPr lang="en-IN" dirty="0"/>
              <a:t>The Radius of the spiral at any point represents the expenses(cost) of the project so far, and the angular dimension represents the progress made so far in the current phase. </a:t>
            </a:r>
          </a:p>
          <a:p>
            <a:endParaRPr lang="en-IN" dirty="0"/>
          </a:p>
        </p:txBody>
      </p:sp>
    </p:spTree>
    <p:extLst>
      <p:ext uri="{BB962C8B-B14F-4D97-AF65-F5344CB8AC3E}">
        <p14:creationId xmlns:p14="http://schemas.microsoft.com/office/powerpoint/2010/main" val="2657287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a:t>
            </a:r>
            <a:endParaRPr lang="en-IN"/>
          </a:p>
        </p:txBody>
      </p:sp>
      <p:pic>
        <p:nvPicPr>
          <p:cNvPr id="5" name="Content Placeholder 4"/>
          <p:cNvPicPr>
            <a:picLocks noGrp="1" noChangeAspect="1"/>
          </p:cNvPicPr>
          <p:nvPr>
            <p:ph idx="1"/>
          </p:nvPr>
        </p:nvPicPr>
        <p:blipFill>
          <a:blip r:embed="rId2"/>
          <a:stretch>
            <a:fillRect/>
          </a:stretch>
        </p:blipFill>
        <p:spPr>
          <a:xfrm>
            <a:off x="3957072" y="1941535"/>
            <a:ext cx="5109654" cy="4714818"/>
          </a:xfrm>
          <a:prstGeom prst="rect">
            <a:avLst/>
          </a:prstGeom>
        </p:spPr>
      </p:pic>
    </p:spTree>
    <p:extLst>
      <p:ext uri="{BB962C8B-B14F-4D97-AF65-F5344CB8AC3E}">
        <p14:creationId xmlns:p14="http://schemas.microsoft.com/office/powerpoint/2010/main" val="4290909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2858"/>
          </a:xfrm>
        </p:spPr>
        <p:txBody>
          <a:bodyPr/>
          <a:lstStyle/>
          <a:p>
            <a:r>
              <a:rPr lang="en-US" dirty="0" smtClean="0"/>
              <a:t>Specialized Process Model</a:t>
            </a:r>
            <a:endParaRPr lang="en-IN" dirty="0"/>
          </a:p>
        </p:txBody>
      </p:sp>
      <p:sp>
        <p:nvSpPr>
          <p:cNvPr id="4" name="Rectangle 1"/>
          <p:cNvSpPr>
            <a:spLocks noGrp="1" noChangeArrowheads="1"/>
          </p:cNvSpPr>
          <p:nvPr>
            <p:ph idx="1"/>
          </p:nvPr>
        </p:nvSpPr>
        <p:spPr bwMode="auto">
          <a:xfrm>
            <a:off x="838200" y="1942115"/>
            <a:ext cx="17428810" cy="4118359"/>
          </a:xfrm>
          <a:prstGeom prst="rect">
            <a:avLst/>
          </a:prstGeom>
          <a:solidFill>
            <a:srgbClr val="FA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41C3A"/>
                </a:solidFill>
                <a:effectLst/>
                <a:latin typeface="Inter"/>
              </a:rPr>
              <a:t>Component-Based Development(CBD)</a:t>
            </a: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Inter"/>
              </a:rPr>
              <a:t>The component Based Development Model has the characteristics of a spiral model, </a:t>
            </a: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Inter"/>
              </a:rPr>
              <a:t>hence is evolutionary and iterative in nature. In this model, applications are built from pre-packaged software </a:t>
            </a: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Inter"/>
              </a:rPr>
              <a:t>components that are available from different vendors. Components are modular products with well-defined functions that can be incorporated into the project of selection.</a:t>
            </a:r>
            <a:endParaRPr kumimoji="0" 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Inter"/>
              </a:rPr>
              <a:t>The modelling and construction stages are begun with identifying candidate components suitable for the project.</a:t>
            </a:r>
            <a:endParaRPr kumimoji="0" 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Inter"/>
              </a:rPr>
              <a:t>Steps involved in this approach are implemented in an evolutionary fashion:</a:t>
            </a:r>
            <a:endParaRPr kumimoji="0" 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chemeClr val="tx1"/>
                </a:solidFill>
                <a:effectLst/>
                <a:latin typeface="Inter"/>
              </a:rPr>
              <a:t>Components suitable for the application domain are selected.</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smtClean="0">
                <a:ln>
                  <a:noFill/>
                </a:ln>
                <a:solidFill>
                  <a:schemeClr val="tx1"/>
                </a:solidFill>
                <a:effectLst/>
                <a:latin typeface="Inter"/>
              </a:rPr>
              <a:t>Component integration issues are catered to.</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sz="1800" b="0" i="0" u="none" strike="noStrike" cap="none" normalizeH="0" baseline="0" dirty="0" smtClean="0">
                <a:ln>
                  <a:noFill/>
                </a:ln>
                <a:solidFill>
                  <a:schemeClr val="tx1"/>
                </a:solidFill>
                <a:effectLst/>
                <a:latin typeface="Inter"/>
              </a:rPr>
              <a:t>Software architecture is designed based on the selected components.</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sz="1800" b="0" i="0" u="none" strike="noStrike" cap="none" normalizeH="0" baseline="0" dirty="0" smtClean="0">
                <a:ln>
                  <a:noFill/>
                </a:ln>
                <a:solidFill>
                  <a:schemeClr val="tx1"/>
                </a:solidFill>
                <a:effectLst/>
                <a:latin typeface="Inter"/>
              </a:rPr>
              <a:t>Components are integrated into the architecture.</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sz="1800" b="0" i="0" u="none" strike="noStrike" cap="none" normalizeH="0" baseline="0" dirty="0" smtClean="0">
                <a:ln>
                  <a:noFill/>
                </a:ln>
                <a:solidFill>
                  <a:schemeClr val="tx1"/>
                </a:solidFill>
                <a:effectLst/>
                <a:latin typeface="Inter"/>
              </a:rPr>
              <a:t>Testing of the functionality of components is done.</a:t>
            </a: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Inter"/>
              </a:rPr>
              <a:t>Software can be re-used in this manner, cost and time is reduced.</a:t>
            </a:r>
            <a:endParaRPr kumimoji="0" lang="en-US" sz="1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Inter"/>
              </a:rPr>
              <a:t/>
            </a:r>
            <a:br>
              <a:rPr kumimoji="0" lang="en-US" sz="1800" b="0" i="0" u="none" strike="noStrike" cap="none" normalizeH="0" baseline="0" dirty="0" smtClean="0">
                <a:ln>
                  <a:noFill/>
                </a:ln>
                <a:solidFill>
                  <a:schemeClr val="tx1"/>
                </a:solidFill>
                <a:effectLst/>
                <a:latin typeface="Inter"/>
              </a:rPr>
            </a:br>
            <a:endParaRPr kumimoji="0" 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9669871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a:t>
            </a:r>
            <a:endParaRPr lang="en-IN" dirty="0"/>
          </a:p>
        </p:txBody>
      </p:sp>
      <p:sp>
        <p:nvSpPr>
          <p:cNvPr id="3" name="Content Placeholder 2"/>
          <p:cNvSpPr>
            <a:spLocks noGrp="1"/>
          </p:cNvSpPr>
          <p:nvPr>
            <p:ph idx="1"/>
          </p:nvPr>
        </p:nvSpPr>
        <p:spPr/>
        <p:txBody>
          <a:bodyPr>
            <a:normAutofit lnSpcReduction="10000"/>
          </a:bodyPr>
          <a:lstStyle/>
          <a:p>
            <a:pPr fontAlgn="base"/>
            <a:r>
              <a:rPr lang="en-IN" dirty="0"/>
              <a:t>Formal Methods Model(FMM)</a:t>
            </a:r>
          </a:p>
          <a:p>
            <a:pPr fontAlgn="base"/>
            <a:r>
              <a:rPr lang="en-IN" dirty="0"/>
              <a:t>In the Formal Methods Model, mathematical methods are applied in the process of developing software. It Uses Formal Specification Language (FSL) to define each system characteristics. FSL defines the syntax, notations for representing system specifications, several objects and relations to define the system in detail.</a:t>
            </a:r>
          </a:p>
          <a:p>
            <a:pPr fontAlgn="base"/>
            <a:r>
              <a:rPr lang="en-IN" dirty="0"/>
              <a:t>The careful mathematical analysis that is done in FMM results in a defect-free system. It also helps to identify and correct ambiguity and inconsistency easily. This method is time-consuming and expensive in nature. Also, knowledge of formal methods is necessary for developers and is a challenge.</a:t>
            </a:r>
          </a:p>
          <a:p>
            <a:endParaRPr lang="en-IN" dirty="0"/>
          </a:p>
        </p:txBody>
      </p:sp>
    </p:spTree>
    <p:extLst>
      <p:ext uri="{BB962C8B-B14F-4D97-AF65-F5344CB8AC3E}">
        <p14:creationId xmlns:p14="http://schemas.microsoft.com/office/powerpoint/2010/main" val="207023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0"/>
            <a:ext cx="11302285" cy="643944"/>
          </a:xfrm>
        </p:spPr>
        <p:txBody>
          <a:bodyPr>
            <a:normAutofit fontScale="90000"/>
          </a:bodyPr>
          <a:lstStyle/>
          <a:p>
            <a:r>
              <a:rPr lang="en-US" dirty="0" smtClean="0"/>
              <a:t>				Continue…</a:t>
            </a:r>
            <a:endParaRPr lang="en-IN" dirty="0"/>
          </a:p>
        </p:txBody>
      </p:sp>
      <p:sp>
        <p:nvSpPr>
          <p:cNvPr id="3" name="Content Placeholder 2"/>
          <p:cNvSpPr>
            <a:spLocks noGrp="1"/>
          </p:cNvSpPr>
          <p:nvPr>
            <p:ph idx="1"/>
          </p:nvPr>
        </p:nvSpPr>
        <p:spPr>
          <a:xfrm>
            <a:off x="0" y="940158"/>
            <a:ext cx="10515600" cy="5917842"/>
          </a:xfrm>
        </p:spPr>
        <p:txBody>
          <a:bodyPr/>
          <a:lstStyle/>
          <a:p>
            <a:pPr marL="0" indent="0">
              <a:buNone/>
            </a:pPr>
            <a:r>
              <a:rPr lang="en-IN" dirty="0" smtClean="0"/>
              <a:t>Software </a:t>
            </a:r>
            <a:r>
              <a:rPr lang="en-IN" dirty="0"/>
              <a:t>engineering is a layered technology</a:t>
            </a:r>
            <a:r>
              <a:rPr lang="en-IN" dirty="0" smtClean="0"/>
              <a:t>.</a:t>
            </a:r>
          </a:p>
          <a:p>
            <a:endParaRPr lang="en-IN" dirty="0"/>
          </a:p>
          <a:p>
            <a:endParaRPr lang="en-IN" baseline="-25000" dirty="0"/>
          </a:p>
          <a:p>
            <a:endParaRPr lang="en-IN" dirty="0"/>
          </a:p>
        </p:txBody>
      </p:sp>
      <p:pic>
        <p:nvPicPr>
          <p:cNvPr id="4" name="Picture 3"/>
          <p:cNvPicPr>
            <a:picLocks noChangeAspect="1"/>
          </p:cNvPicPr>
          <p:nvPr/>
        </p:nvPicPr>
        <p:blipFill>
          <a:blip r:embed="rId2"/>
          <a:stretch>
            <a:fillRect/>
          </a:stretch>
        </p:blipFill>
        <p:spPr>
          <a:xfrm>
            <a:off x="274453" y="1641223"/>
            <a:ext cx="9247626" cy="3137672"/>
          </a:xfrm>
          <a:prstGeom prst="rect">
            <a:avLst/>
          </a:prstGeom>
        </p:spPr>
      </p:pic>
    </p:spTree>
    <p:extLst>
      <p:ext uri="{BB962C8B-B14F-4D97-AF65-F5344CB8AC3E}">
        <p14:creationId xmlns:p14="http://schemas.microsoft.com/office/powerpoint/2010/main" val="349002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US" dirty="0" smtClean="0"/>
              <a:t>			Process…</a:t>
            </a:r>
            <a:endParaRPr lang="en-IN" dirty="0"/>
          </a:p>
        </p:txBody>
      </p:sp>
      <p:sp>
        <p:nvSpPr>
          <p:cNvPr id="3" name="Content Placeholder 2"/>
          <p:cNvSpPr>
            <a:spLocks noGrp="1"/>
          </p:cNvSpPr>
          <p:nvPr>
            <p:ph idx="1"/>
          </p:nvPr>
        </p:nvSpPr>
        <p:spPr>
          <a:xfrm>
            <a:off x="231820" y="1017431"/>
            <a:ext cx="11121980" cy="5666704"/>
          </a:xfrm>
        </p:spPr>
        <p:txBody>
          <a:bodyPr>
            <a:normAutofit/>
          </a:bodyPr>
          <a:lstStyle/>
          <a:p>
            <a:r>
              <a:rPr lang="en-IN" dirty="0"/>
              <a:t>The foundation for software engineering is the </a:t>
            </a:r>
            <a:r>
              <a:rPr lang="en-IN" i="1" dirty="0"/>
              <a:t>process </a:t>
            </a:r>
            <a:r>
              <a:rPr lang="en-IN" dirty="0"/>
              <a:t>layer. The software </a:t>
            </a:r>
            <a:r>
              <a:rPr lang="en-IN" dirty="0" smtClean="0"/>
              <a:t>engineering process </a:t>
            </a:r>
            <a:r>
              <a:rPr lang="en-IN" dirty="0"/>
              <a:t>is the glue that holds the technology layers together and </a:t>
            </a:r>
            <a:r>
              <a:rPr lang="en-IN" dirty="0" smtClean="0"/>
              <a:t>enables rational </a:t>
            </a:r>
            <a:r>
              <a:rPr lang="en-IN" dirty="0"/>
              <a:t>and timely development of computer software. </a:t>
            </a:r>
            <a:endParaRPr lang="en-IN" dirty="0" smtClean="0"/>
          </a:p>
          <a:p>
            <a:r>
              <a:rPr lang="en-IN" dirty="0" smtClean="0"/>
              <a:t>Process </a:t>
            </a:r>
            <a:r>
              <a:rPr lang="en-IN" dirty="0"/>
              <a:t>defines a </a:t>
            </a:r>
            <a:r>
              <a:rPr lang="en-IN" dirty="0" smtClean="0"/>
              <a:t>framework </a:t>
            </a:r>
            <a:r>
              <a:rPr lang="en-IN" dirty="0"/>
              <a:t>that must be established for effective delivery of software engineering technology.</a:t>
            </a:r>
          </a:p>
          <a:p>
            <a:r>
              <a:rPr lang="en-IN" dirty="0"/>
              <a:t>The software process forms the basis for management control of software </a:t>
            </a:r>
            <a:r>
              <a:rPr lang="en-IN" dirty="0" smtClean="0"/>
              <a:t>projects and </a:t>
            </a:r>
            <a:r>
              <a:rPr lang="en-IN" dirty="0"/>
              <a:t>establishes the context in which technical methods are applied, work </a:t>
            </a:r>
            <a:r>
              <a:rPr lang="en-IN" dirty="0" smtClean="0"/>
              <a:t>products(models</a:t>
            </a:r>
            <a:r>
              <a:rPr lang="en-IN" dirty="0"/>
              <a:t>, documents, data, reports, forms, etc.) </a:t>
            </a:r>
            <a:r>
              <a:rPr lang="en-IN" dirty="0" smtClean="0"/>
              <a:t>are produced</a:t>
            </a:r>
            <a:r>
              <a:rPr lang="en-IN" dirty="0"/>
              <a:t>, milestones are </a:t>
            </a:r>
            <a:r>
              <a:rPr lang="en-IN" dirty="0" smtClean="0"/>
              <a:t>established, quality </a:t>
            </a:r>
            <a:r>
              <a:rPr lang="en-IN" dirty="0"/>
              <a:t>is ensured, and change is properly managed.</a:t>
            </a:r>
          </a:p>
        </p:txBody>
      </p:sp>
    </p:spTree>
    <p:extLst>
      <p:ext uri="{BB962C8B-B14F-4D97-AF65-F5344CB8AC3E}">
        <p14:creationId xmlns:p14="http://schemas.microsoft.com/office/powerpoint/2010/main" val="319119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 y="262094"/>
            <a:ext cx="11096223" cy="665185"/>
          </a:xfrm>
        </p:spPr>
        <p:txBody>
          <a:bodyPr>
            <a:normAutofit fontScale="90000"/>
          </a:bodyPr>
          <a:lstStyle/>
          <a:p>
            <a:r>
              <a:rPr lang="en-US" dirty="0" smtClean="0"/>
              <a:t>			Methods and Tools…</a:t>
            </a:r>
            <a:endParaRPr lang="en-IN" dirty="0"/>
          </a:p>
        </p:txBody>
      </p:sp>
      <p:sp>
        <p:nvSpPr>
          <p:cNvPr id="3" name="Content Placeholder 2"/>
          <p:cNvSpPr>
            <a:spLocks noGrp="1"/>
          </p:cNvSpPr>
          <p:nvPr>
            <p:ph idx="1"/>
          </p:nvPr>
        </p:nvSpPr>
        <p:spPr>
          <a:xfrm>
            <a:off x="257577" y="927280"/>
            <a:ext cx="11096223" cy="5249684"/>
          </a:xfrm>
        </p:spPr>
        <p:txBody>
          <a:bodyPr>
            <a:normAutofit/>
          </a:bodyPr>
          <a:lstStyle/>
          <a:p>
            <a:pPr marL="0" indent="0">
              <a:buNone/>
            </a:pPr>
            <a:endParaRPr lang="en-IN" sz="2400" dirty="0" smtClean="0"/>
          </a:p>
          <a:p>
            <a:pPr marL="0" indent="0">
              <a:buNone/>
            </a:pPr>
            <a:r>
              <a:rPr lang="en-IN" sz="2400" dirty="0" smtClean="0"/>
              <a:t>Software </a:t>
            </a:r>
            <a:r>
              <a:rPr lang="en-IN" sz="2400" dirty="0"/>
              <a:t>engineering </a:t>
            </a:r>
            <a:r>
              <a:rPr lang="en-IN" sz="2400" i="1" dirty="0"/>
              <a:t>methods </a:t>
            </a:r>
            <a:r>
              <a:rPr lang="en-IN" sz="2400" dirty="0"/>
              <a:t>provide the technical </a:t>
            </a:r>
            <a:r>
              <a:rPr lang="en-IN" sz="2400" dirty="0" smtClean="0"/>
              <a:t>how-to build software. Methods </a:t>
            </a:r>
            <a:r>
              <a:rPr lang="en-IN" sz="2400" dirty="0"/>
              <a:t>encompass a broad array of tasks that </a:t>
            </a:r>
            <a:r>
              <a:rPr lang="en-IN" sz="2400" dirty="0" smtClean="0"/>
              <a:t>include communication, requirements </a:t>
            </a:r>
            <a:r>
              <a:rPr lang="en-IN" sz="2400" dirty="0"/>
              <a:t>analysis, design </a:t>
            </a:r>
            <a:r>
              <a:rPr lang="en-IN" sz="2400" dirty="0" err="1"/>
              <a:t>modeling</a:t>
            </a:r>
            <a:r>
              <a:rPr lang="en-IN" sz="2400" dirty="0"/>
              <a:t>, program construction, testing, and support.</a:t>
            </a:r>
          </a:p>
          <a:p>
            <a:r>
              <a:rPr lang="en-IN" sz="2400" dirty="0"/>
              <a:t>Software engineering methods rely on a set of basic principles that </a:t>
            </a:r>
            <a:r>
              <a:rPr lang="en-IN" sz="2400" dirty="0" smtClean="0"/>
              <a:t>govern each </a:t>
            </a:r>
            <a:r>
              <a:rPr lang="en-IN" sz="2400" dirty="0"/>
              <a:t>area of the </a:t>
            </a:r>
            <a:r>
              <a:rPr lang="en-IN" sz="2400" dirty="0" smtClean="0"/>
              <a:t>technology</a:t>
            </a:r>
          </a:p>
          <a:p>
            <a:r>
              <a:rPr lang="en-IN" sz="2400" dirty="0"/>
              <a:t>Software engineering </a:t>
            </a:r>
            <a:r>
              <a:rPr lang="en-IN" sz="2400" i="1" dirty="0"/>
              <a:t>tools </a:t>
            </a:r>
            <a:r>
              <a:rPr lang="en-IN" sz="2400" dirty="0"/>
              <a:t>provide automated or </a:t>
            </a:r>
            <a:r>
              <a:rPr lang="en-IN" sz="2400" dirty="0" smtClean="0"/>
              <a:t>semi-automated </a:t>
            </a:r>
            <a:r>
              <a:rPr lang="en-IN" sz="2400" dirty="0"/>
              <a:t>support for the</a:t>
            </a:r>
          </a:p>
          <a:p>
            <a:pPr marL="0" indent="0">
              <a:buNone/>
            </a:pPr>
            <a:r>
              <a:rPr lang="en-IN" sz="2400" dirty="0" smtClean="0"/>
              <a:t>process </a:t>
            </a:r>
            <a:r>
              <a:rPr lang="en-IN" sz="2400" dirty="0"/>
              <a:t>and the methods. When tools are integrated so that information created by</a:t>
            </a:r>
          </a:p>
          <a:p>
            <a:pPr marL="0" indent="0">
              <a:buNone/>
            </a:pPr>
            <a:r>
              <a:rPr lang="en-IN" sz="2400" dirty="0"/>
              <a:t>one tool can be used by </a:t>
            </a:r>
            <a:r>
              <a:rPr lang="en-IN" sz="2400" dirty="0" smtClean="0"/>
              <a:t>another</a:t>
            </a:r>
            <a:r>
              <a:rPr lang="en-IN" sz="2400" dirty="0"/>
              <a:t>.</a:t>
            </a:r>
          </a:p>
        </p:txBody>
      </p:sp>
    </p:spTree>
    <p:extLst>
      <p:ext uri="{BB962C8B-B14F-4D97-AF65-F5344CB8AC3E}">
        <p14:creationId xmlns:p14="http://schemas.microsoft.com/office/powerpoint/2010/main" val="138296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dirty="0" smtClean="0"/>
              <a:t>Terminologies</a:t>
            </a:r>
            <a:endParaRPr lang="en-IN" dirty="0"/>
          </a:p>
        </p:txBody>
      </p:sp>
      <p:sp>
        <p:nvSpPr>
          <p:cNvPr id="3" name="Content Placeholder 2"/>
          <p:cNvSpPr>
            <a:spLocks noGrp="1"/>
          </p:cNvSpPr>
          <p:nvPr>
            <p:ph idx="1"/>
          </p:nvPr>
        </p:nvSpPr>
        <p:spPr>
          <a:xfrm>
            <a:off x="838200" y="1043189"/>
            <a:ext cx="10515600" cy="5133774"/>
          </a:xfrm>
        </p:spPr>
        <p:txBody>
          <a:bodyPr>
            <a:normAutofit fontScale="92500" lnSpcReduction="10000"/>
          </a:bodyPr>
          <a:lstStyle/>
          <a:p>
            <a:r>
              <a:rPr lang="en-US" dirty="0" smtClean="0"/>
              <a:t>Actor</a:t>
            </a:r>
          </a:p>
          <a:p>
            <a:pPr marL="0" indent="0">
              <a:buNone/>
            </a:pPr>
            <a:r>
              <a:rPr lang="en-US" dirty="0" smtClean="0"/>
              <a:t>	An actor represents the role of a user that interacts with the system.</a:t>
            </a:r>
          </a:p>
          <a:p>
            <a:pPr marL="0" indent="0">
              <a:buNone/>
            </a:pPr>
            <a:r>
              <a:rPr lang="en-US" dirty="0" smtClean="0"/>
              <a:t>	Some of the e.g. of the actors used in L.M.S are admin, data entry 	operator, student, faculty etc.</a:t>
            </a:r>
          </a:p>
          <a:p>
            <a:r>
              <a:rPr lang="en-US" dirty="0" smtClean="0"/>
              <a:t>A use case describes who(any user) does what(interaction) with the system, </a:t>
            </a:r>
            <a:r>
              <a:rPr lang="en-US" dirty="0"/>
              <a:t>f</a:t>
            </a:r>
            <a:r>
              <a:rPr lang="en-US" dirty="0" smtClean="0"/>
              <a:t>or what goal, without considering the internal details of the system. A complete set of use cases explains the various ways to use the system. </a:t>
            </a:r>
          </a:p>
          <a:p>
            <a:r>
              <a:rPr lang="en-US" dirty="0" smtClean="0"/>
              <a:t>The use case model depicts actors, use cases and the relationship between them.</a:t>
            </a:r>
          </a:p>
          <a:p>
            <a:r>
              <a:rPr lang="en-US" dirty="0" smtClean="0"/>
              <a:t>A use case scenario is an instance of a use case or a complete path through the use case. The basic flow is one scenario and every alternative path gives another scenario. </a:t>
            </a:r>
          </a:p>
          <a:p>
            <a:endParaRPr lang="en-IN" dirty="0"/>
          </a:p>
        </p:txBody>
      </p:sp>
    </p:spTree>
    <p:extLst>
      <p:ext uri="{BB962C8B-B14F-4D97-AF65-F5344CB8AC3E}">
        <p14:creationId xmlns:p14="http://schemas.microsoft.com/office/powerpoint/2010/main" val="39992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r>
              <a:rPr lang="en-US" dirty="0" smtClean="0"/>
              <a:t>System and Subsystems</a:t>
            </a:r>
          </a:p>
          <a:p>
            <a:pPr marL="0" indent="0">
              <a:buNone/>
            </a:pPr>
            <a:r>
              <a:rPr lang="en-US" dirty="0" smtClean="0"/>
              <a:t>A system is an organized and arranged structure as a whole that consists of interrelated and well-defined procedures, processes and methods, All systems consists of inputs, outputs, feedback and boundaries</a:t>
            </a:r>
          </a:p>
          <a:p>
            <a:pPr marL="0" indent="0">
              <a:buNone/>
            </a:pPr>
            <a:r>
              <a:rPr lang="en-US" dirty="0" smtClean="0"/>
              <a:t>The system may consist of several subsystems. Subsystems are a way of reducing complexity of the system. For e.g. in a company accounts, sales, marketing etc. are different subsystem. In object oriented analysis, objects may be grouped together to form a subsystem. </a:t>
            </a:r>
            <a:endParaRPr lang="en-IN" dirty="0"/>
          </a:p>
        </p:txBody>
      </p:sp>
    </p:spTree>
    <p:extLst>
      <p:ext uri="{BB962C8B-B14F-4D97-AF65-F5344CB8AC3E}">
        <p14:creationId xmlns:p14="http://schemas.microsoft.com/office/powerpoint/2010/main" val="134118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r>
              <a:rPr lang="en-US" dirty="0" smtClean="0"/>
              <a:t>Continue…</a:t>
            </a:r>
            <a:endParaRPr lang="en-IN" dirty="0"/>
          </a:p>
        </p:txBody>
      </p:sp>
      <p:sp>
        <p:nvSpPr>
          <p:cNvPr id="3" name="Content Placeholder 2"/>
          <p:cNvSpPr>
            <a:spLocks noGrp="1"/>
          </p:cNvSpPr>
          <p:nvPr>
            <p:ph idx="1"/>
          </p:nvPr>
        </p:nvSpPr>
        <p:spPr>
          <a:xfrm>
            <a:off x="838200" y="965916"/>
            <a:ext cx="10515600" cy="5211047"/>
          </a:xfrm>
        </p:spPr>
        <p:txBody>
          <a:bodyPr>
            <a:normAutofit fontScale="92500" lnSpcReduction="10000"/>
          </a:bodyPr>
          <a:lstStyle/>
          <a:p>
            <a:endParaRPr lang="en-US" dirty="0" smtClean="0"/>
          </a:p>
          <a:p>
            <a:r>
              <a:rPr lang="en-US" dirty="0" smtClean="0"/>
              <a:t>Class</a:t>
            </a:r>
          </a:p>
          <a:p>
            <a:pPr marL="0" indent="0">
              <a:buNone/>
            </a:pPr>
            <a:r>
              <a:rPr lang="en-US" dirty="0" smtClean="0"/>
              <a:t>	A class is a template that consists of attributes and operations.</a:t>
            </a:r>
          </a:p>
          <a:p>
            <a:r>
              <a:rPr lang="en-US" dirty="0" smtClean="0"/>
              <a:t>Responsibilities are attributes and operations included in a class.</a:t>
            </a:r>
          </a:p>
          <a:p>
            <a:r>
              <a:rPr lang="en-US" dirty="0" smtClean="0"/>
              <a:t>Collaborations are the other classes that a class calls in order to achieve the functionality.</a:t>
            </a:r>
          </a:p>
          <a:p>
            <a:r>
              <a:rPr lang="en-US" dirty="0" smtClean="0"/>
              <a:t>Measures, Metrics and Measurement</a:t>
            </a:r>
          </a:p>
          <a:p>
            <a:r>
              <a:rPr lang="en-US" dirty="0" smtClean="0"/>
              <a:t>A measure provides a quantitative indication of the amount, dimension, capacity or size of the some attributes of a product or process.</a:t>
            </a:r>
          </a:p>
          <a:p>
            <a:r>
              <a:rPr lang="en-US" dirty="0" smtClean="0"/>
              <a:t>Measurement is the act of determining a measure.</a:t>
            </a:r>
          </a:p>
          <a:p>
            <a:r>
              <a:rPr lang="en-US" dirty="0" smtClean="0"/>
              <a:t>The metric is a quantitative measure of the degree to which a product or process possesses a given attributes.</a:t>
            </a:r>
            <a:endParaRPr lang="en-IN" dirty="0"/>
          </a:p>
        </p:txBody>
      </p:sp>
    </p:spTree>
    <p:extLst>
      <p:ext uri="{BB962C8B-B14F-4D97-AF65-F5344CB8AC3E}">
        <p14:creationId xmlns:p14="http://schemas.microsoft.com/office/powerpoint/2010/main" val="187665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rmAutofit/>
          </a:bodyPr>
          <a:lstStyle/>
          <a:p>
            <a:r>
              <a:rPr lang="en-US" dirty="0" smtClean="0">
                <a:solidFill>
                  <a:srgbClr val="FF0000"/>
                </a:solidFill>
              </a:rPr>
              <a:t>Software quality and reliability</a:t>
            </a:r>
          </a:p>
          <a:p>
            <a:r>
              <a:rPr lang="en-US" dirty="0" smtClean="0"/>
              <a:t>Software reliability is defined as “the probability of failure free operation for a specified time in a specified environment”</a:t>
            </a:r>
          </a:p>
          <a:p>
            <a:r>
              <a:rPr lang="en-US" dirty="0" smtClean="0"/>
              <a:t>Software quality determines how good the software designed is and how good the software conforms to that design</a:t>
            </a:r>
          </a:p>
          <a:p>
            <a:r>
              <a:rPr lang="en-US" dirty="0" smtClean="0"/>
              <a:t>Some practitioners also feel that quality and reliability are the same thing, </a:t>
            </a:r>
            <a:r>
              <a:rPr lang="en-US" dirty="0"/>
              <a:t>b</a:t>
            </a:r>
            <a:r>
              <a:rPr lang="en-US" dirty="0" smtClean="0"/>
              <a:t>ut that is not true. Reliability is just one part of quality.</a:t>
            </a:r>
          </a:p>
          <a:p>
            <a:r>
              <a:rPr lang="en-US" dirty="0" smtClean="0"/>
              <a:t>To produce good quality product, a software tester must verify and validate throughout the software development process.</a:t>
            </a:r>
            <a:endParaRPr lang="en-IN" dirty="0"/>
          </a:p>
        </p:txBody>
      </p:sp>
    </p:spTree>
    <p:extLst>
      <p:ext uri="{BB962C8B-B14F-4D97-AF65-F5344CB8AC3E}">
        <p14:creationId xmlns:p14="http://schemas.microsoft.com/office/powerpoint/2010/main" val="2940577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1506</Words>
  <Application>Microsoft Office PowerPoint</Application>
  <PresentationFormat>Widescreen</PresentationFormat>
  <Paragraphs>143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Inter</vt:lpstr>
      <vt:lpstr>Office Theme</vt:lpstr>
      <vt:lpstr>Introduction </vt:lpstr>
      <vt:lpstr>     Continue…</vt:lpstr>
      <vt:lpstr>    Continue…</vt:lpstr>
      <vt:lpstr>   Process…</vt:lpstr>
      <vt:lpstr>   Methods and Tools…</vt:lpstr>
      <vt:lpstr>Terminologies</vt:lpstr>
      <vt:lpstr>Continue…</vt:lpstr>
      <vt:lpstr>Continue…</vt:lpstr>
      <vt:lpstr>Continue…</vt:lpstr>
      <vt:lpstr>Continue..</vt:lpstr>
      <vt:lpstr>Continue…</vt:lpstr>
      <vt:lpstr>Continue… </vt:lpstr>
      <vt:lpstr>Continue..</vt:lpstr>
      <vt:lpstr>Continue..</vt:lpstr>
      <vt:lpstr>Continue..</vt:lpstr>
      <vt:lpstr>Traditional Approach and Object Oriented Approach</vt:lpstr>
      <vt:lpstr>Advantages and limitation</vt:lpstr>
      <vt:lpstr>Object oriented Modeling</vt:lpstr>
      <vt:lpstr>Continue..</vt:lpstr>
      <vt:lpstr>Spiral Model</vt:lpstr>
      <vt:lpstr>Process of spiral model</vt:lpstr>
      <vt:lpstr>Continue…</vt:lpstr>
      <vt:lpstr>Specialized Process Model</vt:lpstr>
      <vt:lpstr>Continue…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admin</dc:creator>
  <cp:lastModifiedBy>admin</cp:lastModifiedBy>
  <cp:revision>37</cp:revision>
  <dcterms:created xsi:type="dcterms:W3CDTF">2023-07-25T04:37:39Z</dcterms:created>
  <dcterms:modified xsi:type="dcterms:W3CDTF">2023-08-29T05:16:52Z</dcterms:modified>
</cp:coreProperties>
</file>