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417790-B1B2-430C-B7F5-7009E2D1849B}"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E65D-D75F-439F-B5C6-FAE610EDFA04}" type="slidenum">
              <a:rPr lang="en-US" smtClean="0"/>
              <a:t>‹#›</a:t>
            </a:fld>
            <a:endParaRPr lang="en-US"/>
          </a:p>
        </p:txBody>
      </p:sp>
    </p:spTree>
    <p:extLst>
      <p:ext uri="{BB962C8B-B14F-4D97-AF65-F5344CB8AC3E}">
        <p14:creationId xmlns:p14="http://schemas.microsoft.com/office/powerpoint/2010/main" val="72613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17790-B1B2-430C-B7F5-7009E2D1849B}"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E65D-D75F-439F-B5C6-FAE610EDFA04}" type="slidenum">
              <a:rPr lang="en-US" smtClean="0"/>
              <a:t>‹#›</a:t>
            </a:fld>
            <a:endParaRPr lang="en-US"/>
          </a:p>
        </p:txBody>
      </p:sp>
    </p:spTree>
    <p:extLst>
      <p:ext uri="{BB962C8B-B14F-4D97-AF65-F5344CB8AC3E}">
        <p14:creationId xmlns:p14="http://schemas.microsoft.com/office/powerpoint/2010/main" val="79211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17790-B1B2-430C-B7F5-7009E2D1849B}"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E65D-D75F-439F-B5C6-FAE610EDFA04}" type="slidenum">
              <a:rPr lang="en-US" smtClean="0"/>
              <a:t>‹#›</a:t>
            </a:fld>
            <a:endParaRPr lang="en-US"/>
          </a:p>
        </p:txBody>
      </p:sp>
    </p:spTree>
    <p:extLst>
      <p:ext uri="{BB962C8B-B14F-4D97-AF65-F5344CB8AC3E}">
        <p14:creationId xmlns:p14="http://schemas.microsoft.com/office/powerpoint/2010/main" val="235705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17790-B1B2-430C-B7F5-7009E2D1849B}"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E65D-D75F-439F-B5C6-FAE610EDFA04}" type="slidenum">
              <a:rPr lang="en-US" smtClean="0"/>
              <a:t>‹#›</a:t>
            </a:fld>
            <a:endParaRPr lang="en-US"/>
          </a:p>
        </p:txBody>
      </p:sp>
    </p:spTree>
    <p:extLst>
      <p:ext uri="{BB962C8B-B14F-4D97-AF65-F5344CB8AC3E}">
        <p14:creationId xmlns:p14="http://schemas.microsoft.com/office/powerpoint/2010/main" val="1863745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417790-B1B2-430C-B7F5-7009E2D1849B}"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E65D-D75F-439F-B5C6-FAE610EDFA04}" type="slidenum">
              <a:rPr lang="en-US" smtClean="0"/>
              <a:t>‹#›</a:t>
            </a:fld>
            <a:endParaRPr lang="en-US"/>
          </a:p>
        </p:txBody>
      </p:sp>
    </p:spTree>
    <p:extLst>
      <p:ext uri="{BB962C8B-B14F-4D97-AF65-F5344CB8AC3E}">
        <p14:creationId xmlns:p14="http://schemas.microsoft.com/office/powerpoint/2010/main" val="197313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417790-B1B2-430C-B7F5-7009E2D1849B}"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FE65D-D75F-439F-B5C6-FAE610EDFA04}" type="slidenum">
              <a:rPr lang="en-US" smtClean="0"/>
              <a:t>‹#›</a:t>
            </a:fld>
            <a:endParaRPr lang="en-US"/>
          </a:p>
        </p:txBody>
      </p:sp>
    </p:spTree>
    <p:extLst>
      <p:ext uri="{BB962C8B-B14F-4D97-AF65-F5344CB8AC3E}">
        <p14:creationId xmlns:p14="http://schemas.microsoft.com/office/powerpoint/2010/main" val="271607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417790-B1B2-430C-B7F5-7009E2D1849B}"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FE65D-D75F-439F-B5C6-FAE610EDFA04}" type="slidenum">
              <a:rPr lang="en-US" smtClean="0"/>
              <a:t>‹#›</a:t>
            </a:fld>
            <a:endParaRPr lang="en-US"/>
          </a:p>
        </p:txBody>
      </p:sp>
    </p:spTree>
    <p:extLst>
      <p:ext uri="{BB962C8B-B14F-4D97-AF65-F5344CB8AC3E}">
        <p14:creationId xmlns:p14="http://schemas.microsoft.com/office/powerpoint/2010/main" val="376276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417790-B1B2-430C-B7F5-7009E2D1849B}"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FE65D-D75F-439F-B5C6-FAE610EDFA04}" type="slidenum">
              <a:rPr lang="en-US" smtClean="0"/>
              <a:t>‹#›</a:t>
            </a:fld>
            <a:endParaRPr lang="en-US"/>
          </a:p>
        </p:txBody>
      </p:sp>
    </p:spTree>
    <p:extLst>
      <p:ext uri="{BB962C8B-B14F-4D97-AF65-F5344CB8AC3E}">
        <p14:creationId xmlns:p14="http://schemas.microsoft.com/office/powerpoint/2010/main" val="276778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17790-B1B2-430C-B7F5-7009E2D1849B}"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FE65D-D75F-439F-B5C6-FAE610EDFA04}" type="slidenum">
              <a:rPr lang="en-US" smtClean="0"/>
              <a:t>‹#›</a:t>
            </a:fld>
            <a:endParaRPr lang="en-US"/>
          </a:p>
        </p:txBody>
      </p:sp>
    </p:spTree>
    <p:extLst>
      <p:ext uri="{BB962C8B-B14F-4D97-AF65-F5344CB8AC3E}">
        <p14:creationId xmlns:p14="http://schemas.microsoft.com/office/powerpoint/2010/main" val="229380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417790-B1B2-430C-B7F5-7009E2D1849B}"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FE65D-D75F-439F-B5C6-FAE610EDFA04}" type="slidenum">
              <a:rPr lang="en-US" smtClean="0"/>
              <a:t>‹#›</a:t>
            </a:fld>
            <a:endParaRPr lang="en-US"/>
          </a:p>
        </p:txBody>
      </p:sp>
    </p:spTree>
    <p:extLst>
      <p:ext uri="{BB962C8B-B14F-4D97-AF65-F5344CB8AC3E}">
        <p14:creationId xmlns:p14="http://schemas.microsoft.com/office/powerpoint/2010/main" val="14503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417790-B1B2-430C-B7F5-7009E2D1849B}"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FE65D-D75F-439F-B5C6-FAE610EDFA04}" type="slidenum">
              <a:rPr lang="en-US" smtClean="0"/>
              <a:t>‹#›</a:t>
            </a:fld>
            <a:endParaRPr lang="en-US"/>
          </a:p>
        </p:txBody>
      </p:sp>
    </p:spTree>
    <p:extLst>
      <p:ext uri="{BB962C8B-B14F-4D97-AF65-F5344CB8AC3E}">
        <p14:creationId xmlns:p14="http://schemas.microsoft.com/office/powerpoint/2010/main" val="191289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17790-B1B2-430C-B7F5-7009E2D1849B}" type="datetimeFigureOut">
              <a:rPr lang="en-US" smtClean="0"/>
              <a:t>8/16/2024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FE65D-D75F-439F-B5C6-FAE610EDFA04}" type="slidenum">
              <a:rPr lang="en-US" smtClean="0"/>
              <a:t>‹#›</a:t>
            </a:fld>
            <a:endParaRPr lang="en-US"/>
          </a:p>
        </p:txBody>
      </p:sp>
    </p:spTree>
    <p:extLst>
      <p:ext uri="{BB962C8B-B14F-4D97-AF65-F5344CB8AC3E}">
        <p14:creationId xmlns:p14="http://schemas.microsoft.com/office/powerpoint/2010/main" val="1910557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lstStyle/>
          <a:p>
            <a:r>
              <a:rPr lang="en-US" b="1" dirty="0"/>
              <a:t>Object </a:t>
            </a:r>
            <a:r>
              <a:rPr lang="en-US" b="1" dirty="0" smtClean="0"/>
              <a:t>Oriented </a:t>
            </a:r>
            <a:r>
              <a:rPr lang="en-US" b="1" dirty="0"/>
              <a:t>Software Engineering </a:t>
            </a:r>
            <a:endParaRPr lang="en-US" dirty="0"/>
          </a:p>
        </p:txBody>
      </p:sp>
      <p:sp>
        <p:nvSpPr>
          <p:cNvPr id="3" name="Subtitle 2"/>
          <p:cNvSpPr>
            <a:spLocks noGrp="1"/>
          </p:cNvSpPr>
          <p:nvPr>
            <p:ph type="subTitle" idx="1"/>
          </p:nvPr>
        </p:nvSpPr>
        <p:spPr>
          <a:solidFill>
            <a:schemeClr val="accent1">
              <a:lumMod val="60000"/>
              <a:lumOff val="40000"/>
            </a:schemeClr>
          </a:solidFill>
        </p:spPr>
        <p:txBody>
          <a:bodyPr>
            <a:normAutofit fontScale="92500" lnSpcReduction="10000"/>
          </a:bodyPr>
          <a:lstStyle/>
          <a:p>
            <a:r>
              <a:rPr lang="en-US" dirty="0"/>
              <a:t>MCA Semester III </a:t>
            </a:r>
            <a:endParaRPr lang="en-US" dirty="0" smtClean="0"/>
          </a:p>
          <a:p>
            <a:r>
              <a:rPr lang="en-US" dirty="0" smtClean="0"/>
              <a:t>Department </a:t>
            </a:r>
            <a:r>
              <a:rPr lang="en-US" dirty="0"/>
              <a:t>of Computer </a:t>
            </a:r>
            <a:r>
              <a:rPr lang="en-US" dirty="0" smtClean="0"/>
              <a:t>Science</a:t>
            </a:r>
          </a:p>
          <a:p>
            <a:r>
              <a:rPr lang="en-US" dirty="0"/>
              <a:t>Gujarat University </a:t>
            </a:r>
            <a:endParaRPr lang="en-US" dirty="0" smtClean="0"/>
          </a:p>
          <a:p>
            <a:r>
              <a:rPr lang="en-US" dirty="0" smtClean="0"/>
              <a:t> </a:t>
            </a:r>
          </a:p>
          <a:p>
            <a:endParaRPr lang="en-US" dirty="0"/>
          </a:p>
        </p:txBody>
      </p:sp>
    </p:spTree>
    <p:extLst>
      <p:ext uri="{BB962C8B-B14F-4D97-AF65-F5344CB8AC3E}">
        <p14:creationId xmlns:p14="http://schemas.microsoft.com/office/powerpoint/2010/main" val="197606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2. Modeling through UML</a:t>
            </a:r>
          </a:p>
        </p:txBody>
      </p:sp>
      <p:sp>
        <p:nvSpPr>
          <p:cNvPr id="3" name="Content Placeholder 2"/>
          <p:cNvSpPr>
            <a:spLocks noGrp="1"/>
          </p:cNvSpPr>
          <p:nvPr>
            <p:ph idx="1"/>
          </p:nvPr>
        </p:nvSpPr>
        <p:spPr/>
        <p:txBody>
          <a:bodyPr>
            <a:normAutofit/>
          </a:bodyPr>
          <a:lstStyle/>
          <a:p>
            <a:pPr algn="just"/>
            <a:r>
              <a:rPr lang="en-US" sz="2400" b="1" dirty="0"/>
              <a:t>Basic UML Diagrams: </a:t>
            </a:r>
            <a:endParaRPr lang="en-US" sz="2400" b="1" dirty="0" smtClean="0"/>
          </a:p>
          <a:p>
            <a:pPr algn="just"/>
            <a:r>
              <a:rPr lang="en-US" sz="2400" dirty="0" smtClean="0"/>
              <a:t>UML </a:t>
            </a:r>
            <a:r>
              <a:rPr lang="en-US" sz="2400" dirty="0"/>
              <a:t>includes a variety of diagrams, each serving a specific purpose. </a:t>
            </a:r>
            <a:endParaRPr lang="en-US" sz="2400" dirty="0" smtClean="0"/>
          </a:p>
          <a:p>
            <a:pPr algn="just"/>
            <a:r>
              <a:rPr lang="en-US" sz="2400" dirty="0" smtClean="0"/>
              <a:t>Class </a:t>
            </a:r>
            <a:r>
              <a:rPr lang="en-US" sz="2400" dirty="0"/>
              <a:t>diagrams show the structure of the system by representing classes, their attributes, and relationships. </a:t>
            </a:r>
            <a:endParaRPr lang="en-US" sz="2400" dirty="0" smtClean="0"/>
          </a:p>
          <a:p>
            <a:pPr algn="just"/>
            <a:r>
              <a:rPr lang="en-US" sz="2400" dirty="0" smtClean="0"/>
              <a:t>Use </a:t>
            </a:r>
            <a:r>
              <a:rPr lang="en-US" sz="2400" dirty="0"/>
              <a:t>case diagrams illustrate the interactions between users and the system. Sequence diagrams show the order in which interactions occur. </a:t>
            </a:r>
            <a:endParaRPr lang="en-US" sz="2400" dirty="0" smtClean="0"/>
          </a:p>
          <a:p>
            <a:pPr algn="just"/>
            <a:r>
              <a:rPr lang="en-US" sz="2400" dirty="0" smtClean="0"/>
              <a:t>Activity </a:t>
            </a:r>
            <a:r>
              <a:rPr lang="en-US" sz="2400" dirty="0"/>
              <a:t>diagrams represent the workflow or business process. Together, these diagrams provide a comprehensive view of the system, from its high-level architecture to detailed interactions.</a:t>
            </a:r>
            <a:endParaRPr lang="en-US" sz="2400" dirty="0" smtClean="0"/>
          </a:p>
        </p:txBody>
      </p:sp>
    </p:spTree>
    <p:extLst>
      <p:ext uri="{BB962C8B-B14F-4D97-AF65-F5344CB8AC3E}">
        <p14:creationId xmlns:p14="http://schemas.microsoft.com/office/powerpoint/2010/main" val="368878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2. Modeling through UML</a:t>
            </a:r>
          </a:p>
        </p:txBody>
      </p:sp>
      <p:sp>
        <p:nvSpPr>
          <p:cNvPr id="3" name="Content Placeholder 2"/>
          <p:cNvSpPr>
            <a:spLocks noGrp="1"/>
          </p:cNvSpPr>
          <p:nvPr>
            <p:ph idx="1"/>
          </p:nvPr>
        </p:nvSpPr>
        <p:spPr/>
        <p:txBody>
          <a:bodyPr>
            <a:normAutofit/>
          </a:bodyPr>
          <a:lstStyle/>
          <a:p>
            <a:pPr algn="just"/>
            <a:r>
              <a:rPr lang="en-US" sz="2400" dirty="0"/>
              <a:t>Example</a:t>
            </a:r>
            <a:r>
              <a:rPr lang="en-US" sz="2400" dirty="0" smtClean="0"/>
              <a:t>:</a:t>
            </a:r>
          </a:p>
          <a:p>
            <a:pPr algn="just"/>
            <a:r>
              <a:rPr lang="en-US" sz="2400" dirty="0" smtClean="0"/>
              <a:t>Creating </a:t>
            </a:r>
            <a:r>
              <a:rPr lang="en-US" sz="2400" dirty="0"/>
              <a:t>a Use Case Diagram for an Online Banking System: A use case diagram for an online banking system might include actors like "Customer" and "Bank Employee" and use cases such as "Check Account Balance," "Transfer Funds," and "Pay Bills." </a:t>
            </a:r>
            <a:endParaRPr lang="en-US" sz="2400" dirty="0" smtClean="0"/>
          </a:p>
          <a:p>
            <a:pPr algn="just"/>
            <a:r>
              <a:rPr lang="en-US" sz="2400" dirty="0" smtClean="0"/>
              <a:t>This </a:t>
            </a:r>
            <a:r>
              <a:rPr lang="en-US" sz="2400" dirty="0"/>
              <a:t>diagram helps to clarify the interactions between the users and the system, ensuring that all required functionality is accounted for in the design.</a:t>
            </a:r>
            <a:endParaRPr lang="en-US" sz="2400" dirty="0" smtClean="0"/>
          </a:p>
        </p:txBody>
      </p:sp>
    </p:spTree>
    <p:extLst>
      <p:ext uri="{BB962C8B-B14F-4D97-AF65-F5344CB8AC3E}">
        <p14:creationId xmlns:p14="http://schemas.microsoft.com/office/powerpoint/2010/main" val="244156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2. Modeling through UML</a:t>
            </a:r>
          </a:p>
        </p:txBody>
      </p:sp>
      <p:sp>
        <p:nvSpPr>
          <p:cNvPr id="3" name="Content Placeholder 2"/>
          <p:cNvSpPr>
            <a:spLocks noGrp="1"/>
          </p:cNvSpPr>
          <p:nvPr>
            <p:ph idx="1"/>
          </p:nvPr>
        </p:nvSpPr>
        <p:spPr/>
        <p:txBody>
          <a:bodyPr>
            <a:normAutofit/>
          </a:bodyPr>
          <a:lstStyle/>
          <a:p>
            <a:pPr algn="just"/>
            <a:r>
              <a:rPr lang="en-US" sz="2400" b="1" dirty="0"/>
              <a:t>Real-Life Usage:</a:t>
            </a:r>
            <a:endParaRPr lang="en-US" sz="2400" dirty="0"/>
          </a:p>
          <a:p>
            <a:pPr algn="just"/>
            <a:r>
              <a:rPr lang="en-US" sz="2400" b="1" dirty="0"/>
              <a:t>Designing and Visualizing Software Systems:</a:t>
            </a:r>
            <a:r>
              <a:rPr lang="en-US" sz="2400" dirty="0"/>
              <a:t> </a:t>
            </a:r>
            <a:endParaRPr lang="en-US" sz="2400" dirty="0" smtClean="0"/>
          </a:p>
          <a:p>
            <a:pPr algn="just"/>
            <a:r>
              <a:rPr lang="en-US" sz="2400" dirty="0" smtClean="0"/>
              <a:t>UML </a:t>
            </a:r>
            <a:r>
              <a:rPr lang="en-US" sz="2400" dirty="0"/>
              <a:t>is widely used in real-world projects to design and visualize software systems before actual coding begins. For instance, in developing a complex enterprise application like a Customer Relationship Management (CRM) system, UML diagrams help in capturing requirements, designing the architecture, and documenting the system</a:t>
            </a:r>
            <a:r>
              <a:rPr lang="en-US" sz="2400" dirty="0" smtClean="0"/>
              <a:t>.</a:t>
            </a:r>
          </a:p>
          <a:p>
            <a:pPr algn="just"/>
            <a:r>
              <a:rPr lang="en-US" sz="2400" dirty="0" smtClean="0"/>
              <a:t> </a:t>
            </a:r>
            <a:r>
              <a:rPr lang="en-US" sz="2400" dirty="0"/>
              <a:t>By using UML, teams can create a shared understanding of the system, identify potential design flaws early, and ensure that all stakeholders are aligned with the project's goals.</a:t>
            </a:r>
          </a:p>
        </p:txBody>
      </p:sp>
    </p:spTree>
    <p:extLst>
      <p:ext uri="{BB962C8B-B14F-4D97-AF65-F5344CB8AC3E}">
        <p14:creationId xmlns:p14="http://schemas.microsoft.com/office/powerpoint/2010/main" val="221445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pPr algn="just"/>
            <a:r>
              <a:rPr lang="en-US" sz="2400" b="1" dirty="0"/>
              <a:t>Software Processes, Tools, and Techniques: </a:t>
            </a:r>
            <a:endParaRPr lang="en-US" sz="2400" b="1" dirty="0" smtClean="0"/>
          </a:p>
          <a:p>
            <a:pPr algn="just"/>
            <a:r>
              <a:rPr lang="en-US" sz="2400" dirty="0" smtClean="0"/>
              <a:t>Software </a:t>
            </a:r>
            <a:r>
              <a:rPr lang="en-US" sz="2400" dirty="0"/>
              <a:t>Engineering involves a variety of processes, tools, and techniques designed to produce high-quality software efficiently. </a:t>
            </a:r>
            <a:endParaRPr lang="en-US" sz="2400" dirty="0" smtClean="0"/>
          </a:p>
          <a:p>
            <a:pPr algn="just"/>
            <a:r>
              <a:rPr lang="en-US" sz="2400" dirty="0" smtClean="0"/>
              <a:t>These </a:t>
            </a:r>
            <a:r>
              <a:rPr lang="en-US" sz="2400" dirty="0"/>
              <a:t>include methodologies like Waterfall, Agile, and DevOps, as well as tools for version control, project management, and automated testing. </a:t>
            </a:r>
            <a:endParaRPr lang="en-US" sz="2400" dirty="0" smtClean="0"/>
          </a:p>
          <a:p>
            <a:pPr algn="just"/>
            <a:r>
              <a:rPr lang="en-US" sz="2400" dirty="0" smtClean="0"/>
              <a:t>By </a:t>
            </a:r>
            <a:r>
              <a:rPr lang="en-US" sz="2400" dirty="0"/>
              <a:t>following well-defined processes and using the right tools, software teams can manage complexity, ensure quality, and deliver projects on time and within budget.</a:t>
            </a:r>
          </a:p>
        </p:txBody>
      </p:sp>
    </p:spTree>
    <p:extLst>
      <p:ext uri="{BB962C8B-B14F-4D97-AF65-F5344CB8AC3E}">
        <p14:creationId xmlns:p14="http://schemas.microsoft.com/office/powerpoint/2010/main" val="300196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pPr algn="just"/>
            <a:r>
              <a:rPr lang="en-US" sz="2400" b="1" dirty="0"/>
              <a:t>Quality Attributes: </a:t>
            </a:r>
            <a:endParaRPr lang="en-US" sz="2400" b="1" dirty="0" smtClean="0"/>
          </a:p>
          <a:p>
            <a:pPr algn="just"/>
            <a:r>
              <a:rPr lang="en-US" sz="2400" dirty="0" smtClean="0"/>
              <a:t>Quality </a:t>
            </a:r>
            <a:r>
              <a:rPr lang="en-US" sz="2400" dirty="0"/>
              <a:t>attributes are non-functional requirements that describe how the system should behave. </a:t>
            </a:r>
            <a:endParaRPr lang="en-US" sz="2400" dirty="0" smtClean="0"/>
          </a:p>
          <a:p>
            <a:pPr algn="just"/>
            <a:r>
              <a:rPr lang="en-US" sz="2400" dirty="0" smtClean="0"/>
              <a:t>Key </a:t>
            </a:r>
            <a:r>
              <a:rPr lang="en-US" sz="2400" dirty="0"/>
              <a:t>attributes include reliability (the system should function correctly under specified conditions), maintainability (the system should be easy to maintain and update), and scalability (the system should handle increased load gracefully). </a:t>
            </a:r>
            <a:endParaRPr lang="en-US" sz="2400" dirty="0" smtClean="0"/>
          </a:p>
          <a:p>
            <a:pPr algn="just"/>
            <a:r>
              <a:rPr lang="en-US" sz="2400" dirty="0" smtClean="0"/>
              <a:t>These </a:t>
            </a:r>
            <a:r>
              <a:rPr lang="en-US" sz="2400" dirty="0"/>
              <a:t>attributes are critical to the long-term success of a software system, as they ensure that the system remains useful, efficient, and adaptable over time.</a:t>
            </a:r>
          </a:p>
        </p:txBody>
      </p:sp>
    </p:spTree>
    <p:extLst>
      <p:ext uri="{BB962C8B-B14F-4D97-AF65-F5344CB8AC3E}">
        <p14:creationId xmlns:p14="http://schemas.microsoft.com/office/powerpoint/2010/main" val="598842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pPr algn="just"/>
            <a:r>
              <a:rPr lang="en-US" sz="2400" b="1" dirty="0"/>
              <a:t>Different Types of Software</a:t>
            </a:r>
          </a:p>
          <a:p>
            <a:pPr algn="just"/>
            <a:r>
              <a:rPr lang="en-US" sz="2400" dirty="0" smtClean="0"/>
              <a:t>System </a:t>
            </a:r>
            <a:r>
              <a:rPr lang="en-US" sz="2400" dirty="0"/>
              <a:t>software – This software powers a computer system. It gives life to computer hardware and represents the “breeding ground” for applications. The most basic example of system software is an operating system like Windows or Linux.</a:t>
            </a:r>
          </a:p>
          <a:p>
            <a:pPr algn="just"/>
            <a:r>
              <a:rPr lang="en-US" sz="2400" dirty="0"/>
              <a:t>Application software – This is what you use to listen to music, create a document, edit a photo, watch a movie, or perform any other action on your computer.</a:t>
            </a:r>
          </a:p>
          <a:p>
            <a:pPr algn="just"/>
            <a:r>
              <a:rPr lang="en-US" sz="2400" dirty="0"/>
              <a:t>Embedded software – This is specialized software found in an embedded device that controls its specific functions.</a:t>
            </a:r>
          </a:p>
        </p:txBody>
      </p:sp>
    </p:spTree>
    <p:extLst>
      <p:ext uri="{BB962C8B-B14F-4D97-AF65-F5344CB8AC3E}">
        <p14:creationId xmlns:p14="http://schemas.microsoft.com/office/powerpoint/2010/main" val="1720796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pPr algn="just"/>
            <a:r>
              <a:rPr lang="en-US" sz="2400" b="1" dirty="0"/>
              <a:t>Software Development Life Cycle (SDLC</a:t>
            </a:r>
            <a:r>
              <a:rPr lang="en-US" sz="2400" b="1" dirty="0" smtClean="0"/>
              <a:t>)</a:t>
            </a:r>
          </a:p>
          <a:p>
            <a:pPr algn="just"/>
            <a:r>
              <a:rPr lang="en-US" b="1" dirty="0"/>
              <a:t>Planning and Analysis</a:t>
            </a:r>
          </a:p>
          <a:p>
            <a:pPr algn="just"/>
            <a:r>
              <a:rPr lang="en-US" sz="2400" dirty="0"/>
              <a:t>During this stage, experts analyze the market, clients’ needs, customers’ input, and other factors. </a:t>
            </a:r>
            <a:endParaRPr lang="en-US" sz="2400" dirty="0" smtClean="0"/>
          </a:p>
          <a:p>
            <a:pPr algn="just"/>
            <a:r>
              <a:rPr lang="en-US" sz="2400" dirty="0" smtClean="0"/>
              <a:t>Then</a:t>
            </a:r>
            <a:r>
              <a:rPr lang="en-US" sz="2400" dirty="0"/>
              <a:t>, they compile this information to plan the software’s development and measure its feasibility. </a:t>
            </a:r>
            <a:endParaRPr lang="en-US" sz="2400" dirty="0" smtClean="0"/>
          </a:p>
          <a:p>
            <a:pPr algn="just"/>
            <a:r>
              <a:rPr lang="en-US" sz="2400" dirty="0" smtClean="0"/>
              <a:t>This </a:t>
            </a:r>
            <a:r>
              <a:rPr lang="en-US" sz="2400" dirty="0"/>
              <a:t>is also the time when experts identify potential risks and brainstorm solutions.</a:t>
            </a:r>
          </a:p>
          <a:p>
            <a:pPr algn="just"/>
            <a:endParaRPr lang="en-US" sz="2400" dirty="0"/>
          </a:p>
        </p:txBody>
      </p:sp>
    </p:spTree>
    <p:extLst>
      <p:ext uri="{BB962C8B-B14F-4D97-AF65-F5344CB8AC3E}">
        <p14:creationId xmlns:p14="http://schemas.microsoft.com/office/powerpoint/2010/main" val="527093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r>
              <a:rPr lang="en-US" b="1" dirty="0"/>
              <a:t>Design</a:t>
            </a:r>
          </a:p>
          <a:p>
            <a:r>
              <a:rPr lang="en-US" dirty="0" smtClean="0"/>
              <a:t>This </a:t>
            </a:r>
            <a:r>
              <a:rPr lang="en-US" dirty="0"/>
              <a:t>plan will go to stakeholders, who will review it and offer feedback. Although it may seem trivial, this stage is crucial to ensure everyone’s on the same page. </a:t>
            </a:r>
            <a:endParaRPr lang="en-US" dirty="0" smtClean="0"/>
          </a:p>
          <a:p>
            <a:r>
              <a:rPr lang="en-US" dirty="0" smtClean="0"/>
              <a:t>If </a:t>
            </a:r>
            <a:r>
              <a:rPr lang="en-US" dirty="0"/>
              <a:t>that’s not the case, the whole project could collapse in the blink of an eye.</a:t>
            </a:r>
          </a:p>
        </p:txBody>
      </p:sp>
    </p:spTree>
    <p:extLst>
      <p:ext uri="{BB962C8B-B14F-4D97-AF65-F5344CB8AC3E}">
        <p14:creationId xmlns:p14="http://schemas.microsoft.com/office/powerpoint/2010/main" val="2721724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r>
              <a:rPr lang="en-US" dirty="0"/>
              <a:t>Implementation</a:t>
            </a:r>
          </a:p>
          <a:p>
            <a:r>
              <a:rPr lang="en-US" dirty="0"/>
              <a:t>After everyone gives the green light, software engineers start developing the software. </a:t>
            </a:r>
            <a:endParaRPr lang="en-US" dirty="0" smtClean="0"/>
          </a:p>
          <a:p>
            <a:r>
              <a:rPr lang="en-US" dirty="0" smtClean="0"/>
              <a:t>This </a:t>
            </a:r>
            <a:r>
              <a:rPr lang="en-US" dirty="0"/>
              <a:t>stage is called “implementation” and it’s the longest part of the life cycle. Engineers can make the process more efficient by dividing it into smaller, more “digestible” chunks.</a:t>
            </a:r>
            <a:endParaRPr lang="en-US" dirty="0"/>
          </a:p>
        </p:txBody>
      </p:sp>
    </p:spTree>
    <p:extLst>
      <p:ext uri="{BB962C8B-B14F-4D97-AF65-F5344CB8AC3E}">
        <p14:creationId xmlns:p14="http://schemas.microsoft.com/office/powerpoint/2010/main" val="307085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r>
              <a:rPr lang="en-US" b="1" dirty="0"/>
              <a:t>Testing</a:t>
            </a:r>
          </a:p>
          <a:p>
            <a:r>
              <a:rPr lang="en-US" dirty="0"/>
              <a:t>Before the software reaches its customers, you need to ensure it’s working properly, hence the testing stage</a:t>
            </a:r>
            <a:r>
              <a:rPr lang="en-US" dirty="0" smtClean="0"/>
              <a:t>.</a:t>
            </a:r>
          </a:p>
          <a:p>
            <a:r>
              <a:rPr lang="en-US" dirty="0" smtClean="0"/>
              <a:t> </a:t>
            </a:r>
            <a:r>
              <a:rPr lang="en-US" dirty="0"/>
              <a:t>Here, testers check the software for errors, bugs, and issues. </a:t>
            </a:r>
            <a:endParaRPr lang="en-US" dirty="0" smtClean="0"/>
          </a:p>
          <a:p>
            <a:r>
              <a:rPr lang="en-US" dirty="0" smtClean="0"/>
              <a:t>This </a:t>
            </a:r>
            <a:r>
              <a:rPr lang="en-US" dirty="0"/>
              <a:t>can also be a great learning stage for inexperienced testers, who can observe the process and pick up on the most common issues.</a:t>
            </a:r>
          </a:p>
        </p:txBody>
      </p:sp>
    </p:spTree>
    <p:extLst>
      <p:ext uri="{BB962C8B-B14F-4D97-AF65-F5344CB8AC3E}">
        <p14:creationId xmlns:p14="http://schemas.microsoft.com/office/powerpoint/2010/main" val="390701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smtClean="0"/>
              <a:t>1. </a:t>
            </a:r>
            <a:r>
              <a:rPr lang="en-US" b="1" dirty="0" smtClean="0"/>
              <a:t>Introduction to Software Engineering</a:t>
            </a:r>
            <a:endParaRPr lang="en-US" dirty="0"/>
          </a:p>
        </p:txBody>
      </p:sp>
      <p:sp>
        <p:nvSpPr>
          <p:cNvPr id="3" name="Content Placeholder 2"/>
          <p:cNvSpPr>
            <a:spLocks noGrp="1"/>
          </p:cNvSpPr>
          <p:nvPr>
            <p:ph idx="1"/>
          </p:nvPr>
        </p:nvSpPr>
        <p:spPr/>
        <p:txBody>
          <a:bodyPr/>
          <a:lstStyle/>
          <a:p>
            <a:r>
              <a:rPr lang="en-US" b="1" dirty="0" smtClean="0"/>
              <a:t>Definition of Software Engineering:</a:t>
            </a:r>
          </a:p>
          <a:p>
            <a:r>
              <a:rPr lang="en-US" dirty="0" smtClean="0"/>
              <a:t>Systematic, disciplined, and quantifiable approach to software development.</a:t>
            </a:r>
          </a:p>
          <a:p>
            <a:r>
              <a:rPr lang="en-US" dirty="0" smtClean="0"/>
              <a:t>Combines principles from computer science, project management, and engineering.</a:t>
            </a:r>
          </a:p>
          <a:p>
            <a:r>
              <a:rPr lang="en-US" dirty="0" smtClean="0"/>
              <a:t>Focuses on the design, development, operation, and maintenance of software.</a:t>
            </a:r>
          </a:p>
          <a:p>
            <a:r>
              <a:rPr lang="en-US" dirty="0" smtClean="0"/>
              <a:t>Ensures reliability, maintainability, and scalability.</a:t>
            </a:r>
          </a:p>
          <a:p>
            <a:r>
              <a:rPr lang="en-US" dirty="0" smtClean="0"/>
              <a:t>Bridges the gap between user needs and technical implementation.</a:t>
            </a:r>
          </a:p>
          <a:p>
            <a:endParaRPr lang="en-US" dirty="0" smtClean="0"/>
          </a:p>
        </p:txBody>
      </p:sp>
    </p:spTree>
    <p:extLst>
      <p:ext uri="{BB962C8B-B14F-4D97-AF65-F5344CB8AC3E}">
        <p14:creationId xmlns:p14="http://schemas.microsoft.com/office/powerpoint/2010/main" val="141357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r>
              <a:rPr lang="en-US" b="1" dirty="0"/>
              <a:t>Deployment</a:t>
            </a:r>
          </a:p>
          <a:p>
            <a:r>
              <a:rPr lang="en-US" dirty="0"/>
              <a:t>The deployment stage involves launching the software on the market. Before doing that, engineers will once again check with stakeholders to see if everything’s good to go. </a:t>
            </a:r>
            <a:endParaRPr lang="en-US" dirty="0" smtClean="0"/>
          </a:p>
          <a:p>
            <a:r>
              <a:rPr lang="en-US" dirty="0" smtClean="0"/>
              <a:t>They </a:t>
            </a:r>
            <a:r>
              <a:rPr lang="en-US" dirty="0"/>
              <a:t>may make some last-minute changes depending on the provided feedback.</a:t>
            </a:r>
          </a:p>
        </p:txBody>
      </p:sp>
    </p:spTree>
    <p:extLst>
      <p:ext uri="{BB962C8B-B14F-4D97-AF65-F5344CB8AC3E}">
        <p14:creationId xmlns:p14="http://schemas.microsoft.com/office/powerpoint/2010/main" val="311666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r>
              <a:rPr lang="en-US" b="1" dirty="0"/>
              <a:t>Maintenance</a:t>
            </a:r>
          </a:p>
          <a:p>
            <a:r>
              <a:rPr lang="en-US" dirty="0"/>
              <a:t>Just because software is on the market doesn’t mean it can be neglected. Every software requires some degree of care. </a:t>
            </a:r>
            <a:endParaRPr lang="en-US" dirty="0" smtClean="0"/>
          </a:p>
          <a:p>
            <a:r>
              <a:rPr lang="en-US" dirty="0" smtClean="0"/>
              <a:t>If </a:t>
            </a:r>
            <a:r>
              <a:rPr lang="en-US" dirty="0"/>
              <a:t>not maintained regularly, the software can malfunction and cause various issues. </a:t>
            </a:r>
            <a:endParaRPr lang="en-US" dirty="0" smtClean="0"/>
          </a:p>
          <a:p>
            <a:r>
              <a:rPr lang="en-US" dirty="0" smtClean="0"/>
              <a:t>Besides </a:t>
            </a:r>
            <a:r>
              <a:rPr lang="en-US" dirty="0"/>
              <a:t>maintenance, engineers ensure the software is updated. </a:t>
            </a:r>
            <a:endParaRPr lang="en-US" dirty="0" smtClean="0"/>
          </a:p>
          <a:p>
            <a:r>
              <a:rPr lang="en-US" dirty="0" smtClean="0"/>
              <a:t>Since </a:t>
            </a:r>
            <a:r>
              <a:rPr lang="en-US" dirty="0"/>
              <a:t>the market is evolving rapidly, it’s necessary to introduce new features to the software to ensure it fulfills the customers’ needs.</a:t>
            </a:r>
          </a:p>
        </p:txBody>
      </p:sp>
    </p:spTree>
    <p:extLst>
      <p:ext uri="{BB962C8B-B14F-4D97-AF65-F5344CB8AC3E}">
        <p14:creationId xmlns:p14="http://schemas.microsoft.com/office/powerpoint/2010/main" val="244802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pPr algn="just"/>
            <a:r>
              <a:rPr lang="en-US" b="1" dirty="0"/>
              <a:t>Software Development </a:t>
            </a:r>
            <a:r>
              <a:rPr lang="en-US" b="1" dirty="0" smtClean="0"/>
              <a:t>Methodologies</a:t>
            </a:r>
          </a:p>
          <a:p>
            <a:pPr algn="just"/>
            <a:r>
              <a:rPr lang="en-US" b="1" dirty="0"/>
              <a:t>Waterfall</a:t>
            </a:r>
          </a:p>
          <a:p>
            <a:pPr algn="just"/>
            <a:r>
              <a:rPr lang="en-US" dirty="0"/>
              <a:t>The basic principle of the waterfall methodology is to have the entire software development process run smoothly using a sequential approach. </a:t>
            </a:r>
            <a:endParaRPr lang="en-US" dirty="0" smtClean="0"/>
          </a:p>
          <a:p>
            <a:pPr algn="just"/>
            <a:r>
              <a:rPr lang="en-US" dirty="0" smtClean="0"/>
              <a:t>Each </a:t>
            </a:r>
            <a:r>
              <a:rPr lang="en-US" dirty="0"/>
              <a:t>stage of the life cycle we discussed above needs to be fully completed before the next one begins.</a:t>
            </a:r>
          </a:p>
          <a:p>
            <a:pPr algn="just"/>
            <a:endParaRPr lang="en-US" b="1" dirty="0"/>
          </a:p>
        </p:txBody>
      </p:sp>
    </p:spTree>
    <p:extLst>
      <p:ext uri="{BB962C8B-B14F-4D97-AF65-F5344CB8AC3E}">
        <p14:creationId xmlns:p14="http://schemas.microsoft.com/office/powerpoint/2010/main" val="2309349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pPr algn="just"/>
            <a:r>
              <a:rPr lang="en-US" b="1" dirty="0"/>
              <a:t>Agile Methodologies</a:t>
            </a:r>
          </a:p>
          <a:p>
            <a:pPr algn="just"/>
            <a:r>
              <a:rPr lang="en-US" dirty="0"/>
              <a:t>With agile methodologies, the focus is on speed, collaboration, efficiency, and high customer satisfaction. </a:t>
            </a:r>
            <a:endParaRPr lang="en-US" dirty="0" smtClean="0"/>
          </a:p>
          <a:p>
            <a:pPr algn="just"/>
            <a:r>
              <a:rPr lang="en-US" dirty="0" smtClean="0"/>
              <a:t>Team </a:t>
            </a:r>
            <a:r>
              <a:rPr lang="en-US" dirty="0"/>
              <a:t>members work together and aim for continual improvement by applying different agile strategies</a:t>
            </a:r>
            <a:r>
              <a:rPr lang="en-US" dirty="0" smtClean="0"/>
              <a:t>.</a:t>
            </a:r>
          </a:p>
          <a:p>
            <a:pPr algn="just"/>
            <a:endParaRPr lang="en-US" dirty="0"/>
          </a:p>
        </p:txBody>
      </p:sp>
    </p:spTree>
    <p:extLst>
      <p:ext uri="{BB962C8B-B14F-4D97-AF65-F5344CB8AC3E}">
        <p14:creationId xmlns:p14="http://schemas.microsoft.com/office/powerpoint/2010/main" val="174328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a:bodyPr>
          <a:lstStyle/>
          <a:p>
            <a:pPr algn="just"/>
            <a:r>
              <a:rPr lang="en-US" b="1" dirty="0" smtClean="0"/>
              <a:t>DevOps</a:t>
            </a:r>
            <a:endParaRPr lang="en-US" b="1" dirty="0"/>
          </a:p>
          <a:p>
            <a:pPr algn="just"/>
            <a:r>
              <a:rPr lang="en-US" dirty="0"/>
              <a:t>DevOps (development + operations) asks the question, “What can be done to improve an organization’s capability to develop software faster?” </a:t>
            </a:r>
            <a:endParaRPr lang="en-US" dirty="0" smtClean="0"/>
          </a:p>
          <a:p>
            <a:pPr algn="just"/>
            <a:r>
              <a:rPr lang="en-US" dirty="0" smtClean="0"/>
              <a:t>It’s </a:t>
            </a:r>
            <a:r>
              <a:rPr lang="en-US" dirty="0"/>
              <a:t>basically a set of tools and practices that automate different aspects of the software development process and make the work easier.</a:t>
            </a:r>
          </a:p>
          <a:p>
            <a:pPr algn="just"/>
            <a:endParaRPr lang="en-US" dirty="0"/>
          </a:p>
        </p:txBody>
      </p:sp>
    </p:spTree>
    <p:extLst>
      <p:ext uri="{BB962C8B-B14F-4D97-AF65-F5344CB8AC3E}">
        <p14:creationId xmlns:p14="http://schemas.microsoft.com/office/powerpoint/2010/main" val="3184572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3. Software Engineering Concepts</a:t>
            </a:r>
          </a:p>
        </p:txBody>
      </p:sp>
      <p:sp>
        <p:nvSpPr>
          <p:cNvPr id="3" name="Content Placeholder 2"/>
          <p:cNvSpPr>
            <a:spLocks noGrp="1"/>
          </p:cNvSpPr>
          <p:nvPr>
            <p:ph idx="1"/>
          </p:nvPr>
        </p:nvSpPr>
        <p:spPr/>
        <p:txBody>
          <a:bodyPr>
            <a:normAutofit lnSpcReduction="10000"/>
          </a:bodyPr>
          <a:lstStyle/>
          <a:p>
            <a:pPr algn="just"/>
            <a:r>
              <a:rPr lang="en-US" b="1" dirty="0"/>
              <a:t>Example:</a:t>
            </a:r>
            <a:endParaRPr lang="en-US" dirty="0"/>
          </a:p>
          <a:p>
            <a:pPr algn="just"/>
            <a:r>
              <a:rPr lang="en-US" b="1" dirty="0"/>
              <a:t>Applying the Waterfall Model in Developing a Hospital Management System:</a:t>
            </a:r>
            <a:r>
              <a:rPr lang="en-US" dirty="0"/>
              <a:t> The Waterfall model is a linear and sequential approach to software development, where each phase depends on the output of the previous one. </a:t>
            </a:r>
            <a:endParaRPr lang="en-US" dirty="0" smtClean="0"/>
          </a:p>
          <a:p>
            <a:pPr algn="just"/>
            <a:r>
              <a:rPr lang="en-US" dirty="0" smtClean="0"/>
              <a:t>In </a:t>
            </a:r>
            <a:r>
              <a:rPr lang="en-US" dirty="0"/>
              <a:t>developing a hospital management system, the Waterfall model might be used to first gather and document all requirements, then design the system architecture, followed by implementation, testing, deployment, and maintenance. </a:t>
            </a:r>
            <a:endParaRPr lang="en-US" dirty="0" smtClean="0"/>
          </a:p>
          <a:p>
            <a:pPr algn="just"/>
            <a:r>
              <a:rPr lang="en-US" dirty="0" smtClean="0"/>
              <a:t>This </a:t>
            </a:r>
            <a:r>
              <a:rPr lang="en-US" dirty="0"/>
              <a:t>approach is suitable for projects where requirements are well-understood and unlikely to change.</a:t>
            </a:r>
          </a:p>
        </p:txBody>
      </p:sp>
    </p:spTree>
    <p:extLst>
      <p:ext uri="{BB962C8B-B14F-4D97-AF65-F5344CB8AC3E}">
        <p14:creationId xmlns:p14="http://schemas.microsoft.com/office/powerpoint/2010/main" val="1682194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dirty="0"/>
              <a:t>4. </a:t>
            </a:r>
            <a:r>
              <a:rPr lang="en-US" b="1" dirty="0"/>
              <a:t>Object-Oriented Concepts</a:t>
            </a:r>
          </a:p>
        </p:txBody>
      </p:sp>
      <p:sp>
        <p:nvSpPr>
          <p:cNvPr id="3" name="Content Placeholder 2"/>
          <p:cNvSpPr>
            <a:spLocks noGrp="1"/>
          </p:cNvSpPr>
          <p:nvPr>
            <p:ph idx="1"/>
          </p:nvPr>
        </p:nvSpPr>
        <p:spPr/>
        <p:txBody>
          <a:bodyPr>
            <a:normAutofit fontScale="92500" lnSpcReduction="10000"/>
          </a:bodyPr>
          <a:lstStyle/>
          <a:p>
            <a:pPr algn="just"/>
            <a:r>
              <a:rPr lang="en-US" b="1" dirty="0"/>
              <a:t>Core OO Concepts: Encapsulation, Inheritance, Polymorphism, Abstraction:</a:t>
            </a:r>
            <a:r>
              <a:rPr lang="en-US" dirty="0"/>
              <a:t> </a:t>
            </a:r>
            <a:endParaRPr lang="en-US" dirty="0" smtClean="0"/>
          </a:p>
          <a:p>
            <a:pPr algn="just"/>
            <a:r>
              <a:rPr lang="en-US" b="1" dirty="0" smtClean="0"/>
              <a:t>Encapsulation</a:t>
            </a:r>
            <a:r>
              <a:rPr lang="en-US" dirty="0" smtClean="0"/>
              <a:t> </a:t>
            </a:r>
            <a:r>
              <a:rPr lang="en-US" dirty="0"/>
              <a:t>refers to bundling data and methods that operate on the data within a single unit or class, and restricting access to certain aspects of the object. </a:t>
            </a:r>
            <a:endParaRPr lang="en-US" dirty="0" smtClean="0"/>
          </a:p>
          <a:p>
            <a:pPr algn="just"/>
            <a:r>
              <a:rPr lang="en-US" b="1" dirty="0" smtClean="0"/>
              <a:t>Inheritance</a:t>
            </a:r>
            <a:r>
              <a:rPr lang="en-US" dirty="0" smtClean="0"/>
              <a:t> </a:t>
            </a:r>
            <a:r>
              <a:rPr lang="en-US" dirty="0"/>
              <a:t>allows a new class to inherit properties and behavior from an existing class, promoting code reuse. </a:t>
            </a:r>
            <a:endParaRPr lang="en-US" dirty="0" smtClean="0"/>
          </a:p>
          <a:p>
            <a:pPr algn="just"/>
            <a:r>
              <a:rPr lang="en-US" b="1" dirty="0" smtClean="0"/>
              <a:t>Polymorphism</a:t>
            </a:r>
            <a:r>
              <a:rPr lang="en-US" dirty="0" smtClean="0"/>
              <a:t> </a:t>
            </a:r>
            <a:r>
              <a:rPr lang="en-US" dirty="0"/>
              <a:t>enables objects of different classes to be treated as objects of a common superclass, particularly in terms of method invocation. </a:t>
            </a:r>
            <a:endParaRPr lang="en-US" dirty="0" smtClean="0"/>
          </a:p>
          <a:p>
            <a:pPr algn="just"/>
            <a:r>
              <a:rPr lang="en-US" b="1" dirty="0" smtClean="0"/>
              <a:t>Abstraction</a:t>
            </a:r>
            <a:r>
              <a:rPr lang="en-US" dirty="0" smtClean="0"/>
              <a:t> </a:t>
            </a:r>
            <a:r>
              <a:rPr lang="en-US" dirty="0"/>
              <a:t>involves hiding the complex implementation details and exposing only the essential features of an object.</a:t>
            </a:r>
          </a:p>
        </p:txBody>
      </p:sp>
    </p:spTree>
    <p:extLst>
      <p:ext uri="{BB962C8B-B14F-4D97-AF65-F5344CB8AC3E}">
        <p14:creationId xmlns:p14="http://schemas.microsoft.com/office/powerpoint/2010/main" val="444766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dirty="0"/>
              <a:t>4. </a:t>
            </a:r>
            <a:r>
              <a:rPr lang="en-US" b="1" dirty="0"/>
              <a:t>Object-Oriented Concepts</a:t>
            </a:r>
          </a:p>
        </p:txBody>
      </p:sp>
      <p:sp>
        <p:nvSpPr>
          <p:cNvPr id="3" name="Content Placeholder 2"/>
          <p:cNvSpPr>
            <a:spLocks noGrp="1"/>
          </p:cNvSpPr>
          <p:nvPr>
            <p:ph idx="1"/>
          </p:nvPr>
        </p:nvSpPr>
        <p:spPr/>
        <p:txBody>
          <a:bodyPr>
            <a:normAutofit/>
          </a:bodyPr>
          <a:lstStyle/>
          <a:p>
            <a:pPr algn="just"/>
            <a:r>
              <a:rPr lang="en-US" b="1" dirty="0"/>
              <a:t>Advantages of OO Approach:</a:t>
            </a:r>
            <a:r>
              <a:rPr lang="en-US" dirty="0"/>
              <a:t> </a:t>
            </a:r>
            <a:endParaRPr lang="en-US" dirty="0" smtClean="0"/>
          </a:p>
          <a:p>
            <a:pPr algn="just"/>
            <a:r>
              <a:rPr lang="en-US" dirty="0" smtClean="0"/>
              <a:t>The </a:t>
            </a:r>
            <a:r>
              <a:rPr lang="en-US" dirty="0"/>
              <a:t>Object-Oriented approach offers several advantages, including modularity, reusability, scalability, and ease of maintenance. </a:t>
            </a:r>
            <a:endParaRPr lang="en-US" dirty="0" smtClean="0"/>
          </a:p>
          <a:p>
            <a:pPr algn="just"/>
            <a:r>
              <a:rPr lang="en-US" dirty="0" smtClean="0"/>
              <a:t>By </a:t>
            </a:r>
            <a:r>
              <a:rPr lang="en-US" dirty="0"/>
              <a:t>modeling software as a collection of interacting objects, OO design aligns closely with real-world scenarios, making the system more intuitive and easier to understand. </a:t>
            </a:r>
            <a:endParaRPr lang="en-US" dirty="0" smtClean="0"/>
          </a:p>
          <a:p>
            <a:pPr algn="just"/>
            <a:r>
              <a:rPr lang="en-US" dirty="0" smtClean="0"/>
              <a:t>It </a:t>
            </a:r>
            <a:r>
              <a:rPr lang="en-US" dirty="0"/>
              <a:t>also allows for better management of software complexity, as each object can be developed, tested, and maintained independently.</a:t>
            </a:r>
          </a:p>
        </p:txBody>
      </p:sp>
    </p:spTree>
    <p:extLst>
      <p:ext uri="{BB962C8B-B14F-4D97-AF65-F5344CB8AC3E}">
        <p14:creationId xmlns:p14="http://schemas.microsoft.com/office/powerpoint/2010/main" val="3503969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dirty="0"/>
              <a:t>4. </a:t>
            </a:r>
            <a:r>
              <a:rPr lang="en-US" b="1" dirty="0"/>
              <a:t>Object-Oriented Concepts</a:t>
            </a:r>
          </a:p>
        </p:txBody>
      </p:sp>
      <p:sp>
        <p:nvSpPr>
          <p:cNvPr id="3" name="Content Placeholder 2"/>
          <p:cNvSpPr>
            <a:spLocks noGrp="1"/>
          </p:cNvSpPr>
          <p:nvPr>
            <p:ph idx="1"/>
          </p:nvPr>
        </p:nvSpPr>
        <p:spPr/>
        <p:txBody>
          <a:bodyPr>
            <a:normAutofit/>
          </a:bodyPr>
          <a:lstStyle/>
          <a:p>
            <a:pPr algn="just"/>
            <a:r>
              <a:rPr lang="en-US" dirty="0"/>
              <a:t>Example</a:t>
            </a:r>
            <a:r>
              <a:rPr lang="en-US" dirty="0" smtClean="0"/>
              <a:t>:</a:t>
            </a:r>
          </a:p>
          <a:p>
            <a:pPr algn="just"/>
            <a:r>
              <a:rPr lang="en-US" dirty="0" smtClean="0"/>
              <a:t>Implementing </a:t>
            </a:r>
            <a:r>
              <a:rPr lang="en-US" dirty="0"/>
              <a:t>a Class Hierarchy for Different Types of Vehicles: In a vehicle management system, you might have a base class called Vehicle with properties like make, model, and year. </a:t>
            </a:r>
            <a:endParaRPr lang="en-US" dirty="0" smtClean="0"/>
          </a:p>
          <a:p>
            <a:pPr algn="just"/>
            <a:r>
              <a:rPr lang="en-US" dirty="0" smtClean="0"/>
              <a:t>Subclasses </a:t>
            </a:r>
            <a:r>
              <a:rPr lang="en-US" dirty="0"/>
              <a:t>like Car, Truck, and Motorcycle can inherit from Vehicle and add their specific attributes and methods. </a:t>
            </a:r>
            <a:endParaRPr lang="en-US" dirty="0" smtClean="0"/>
          </a:p>
          <a:p>
            <a:pPr algn="just"/>
            <a:r>
              <a:rPr lang="en-US" dirty="0" smtClean="0"/>
              <a:t>This </a:t>
            </a:r>
            <a:r>
              <a:rPr lang="en-US" dirty="0"/>
              <a:t>approach promotes code reuse and makes it easier to add new vehicle types in the future without modifying existing code.</a:t>
            </a:r>
          </a:p>
        </p:txBody>
      </p:sp>
    </p:spTree>
    <p:extLst>
      <p:ext uri="{BB962C8B-B14F-4D97-AF65-F5344CB8AC3E}">
        <p14:creationId xmlns:p14="http://schemas.microsoft.com/office/powerpoint/2010/main" val="521157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dirty="0"/>
              <a:t>5. </a:t>
            </a:r>
            <a:r>
              <a:rPr lang="en-US" b="1" dirty="0"/>
              <a:t>OO Methodologies</a:t>
            </a:r>
          </a:p>
        </p:txBody>
      </p:sp>
      <p:sp>
        <p:nvSpPr>
          <p:cNvPr id="3" name="Content Placeholder 2"/>
          <p:cNvSpPr>
            <a:spLocks noGrp="1"/>
          </p:cNvSpPr>
          <p:nvPr>
            <p:ph idx="1"/>
          </p:nvPr>
        </p:nvSpPr>
        <p:spPr/>
        <p:txBody>
          <a:bodyPr>
            <a:normAutofit/>
          </a:bodyPr>
          <a:lstStyle/>
          <a:p>
            <a:pPr algn="just"/>
            <a:r>
              <a:rPr lang="en-US" b="1" dirty="0"/>
              <a:t>Overview of Object-Oriented Methodologies:</a:t>
            </a:r>
            <a:r>
              <a:rPr lang="en-US" dirty="0"/>
              <a:t> </a:t>
            </a:r>
            <a:endParaRPr lang="en-US" dirty="0" smtClean="0"/>
          </a:p>
          <a:p>
            <a:pPr algn="just"/>
            <a:r>
              <a:rPr lang="en-US" dirty="0" smtClean="0"/>
              <a:t>Object-Oriented </a:t>
            </a:r>
            <a:r>
              <a:rPr lang="en-US" dirty="0"/>
              <a:t>Methodologies, such as the Rational Unified Process (RUP), Object Modeling Technique (OMT), and </a:t>
            </a:r>
            <a:r>
              <a:rPr lang="en-US" dirty="0" err="1"/>
              <a:t>Booch</a:t>
            </a:r>
            <a:r>
              <a:rPr lang="en-US" dirty="0"/>
              <a:t> method, provide structured approaches to software development using OO principles. </a:t>
            </a:r>
            <a:endParaRPr lang="en-US" dirty="0" smtClean="0"/>
          </a:p>
          <a:p>
            <a:pPr algn="just"/>
            <a:r>
              <a:rPr lang="en-US" dirty="0" smtClean="0"/>
              <a:t>These </a:t>
            </a:r>
            <a:r>
              <a:rPr lang="en-US" dirty="0"/>
              <a:t>methodologies guide the development process from requirements gathering and analysis through design, implementation, testing, and maintenance, all within an OO framework.</a:t>
            </a:r>
          </a:p>
        </p:txBody>
      </p:sp>
    </p:spTree>
    <p:extLst>
      <p:ext uri="{BB962C8B-B14F-4D97-AF65-F5344CB8AC3E}">
        <p14:creationId xmlns:p14="http://schemas.microsoft.com/office/powerpoint/2010/main" val="2361066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smtClean="0"/>
              <a:t>1. </a:t>
            </a:r>
            <a:r>
              <a:rPr lang="en-US" b="1" dirty="0" smtClean="0"/>
              <a:t>Introduction to Software Engineering</a:t>
            </a:r>
            <a:endParaRPr lang="en-US" dirty="0"/>
          </a:p>
        </p:txBody>
      </p:sp>
      <p:sp>
        <p:nvSpPr>
          <p:cNvPr id="3" name="Content Placeholder 2"/>
          <p:cNvSpPr>
            <a:spLocks noGrp="1"/>
          </p:cNvSpPr>
          <p:nvPr>
            <p:ph idx="1"/>
          </p:nvPr>
        </p:nvSpPr>
        <p:spPr/>
        <p:txBody>
          <a:bodyPr/>
          <a:lstStyle/>
          <a:p>
            <a:r>
              <a:rPr lang="en-US" b="1" dirty="0" smtClean="0"/>
              <a:t>Importance of Software Engineering:</a:t>
            </a:r>
          </a:p>
          <a:p>
            <a:endParaRPr lang="en-US" sz="1000" dirty="0" smtClean="0"/>
          </a:p>
          <a:p>
            <a:r>
              <a:rPr lang="en-US" dirty="0" smtClean="0"/>
              <a:t>Critical role in industries like finance, healthcare, education, and transportation.</a:t>
            </a:r>
          </a:p>
          <a:p>
            <a:r>
              <a:rPr lang="en-US" dirty="0" smtClean="0"/>
              <a:t>Structured approach reduces risk of project failure.</a:t>
            </a:r>
          </a:p>
          <a:p>
            <a:r>
              <a:rPr lang="en-US" dirty="0" smtClean="0"/>
              <a:t>Ensures software is secure, reliable, and user-friendly.</a:t>
            </a:r>
          </a:p>
          <a:p>
            <a:r>
              <a:rPr lang="en-US" dirty="0" smtClean="0"/>
              <a:t>Helps meet deadlines, stay within budget, and maintain quality.</a:t>
            </a:r>
          </a:p>
          <a:p>
            <a:r>
              <a:rPr lang="en-US" dirty="0" smtClean="0"/>
              <a:t>Adapts software to changing requirements and environments.</a:t>
            </a:r>
          </a:p>
        </p:txBody>
      </p:sp>
    </p:spTree>
    <p:extLst>
      <p:ext uri="{BB962C8B-B14F-4D97-AF65-F5344CB8AC3E}">
        <p14:creationId xmlns:p14="http://schemas.microsoft.com/office/powerpoint/2010/main" val="2771352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dirty="0"/>
              <a:t>5. </a:t>
            </a:r>
            <a:r>
              <a:rPr lang="en-US" b="1" dirty="0"/>
              <a:t>OO Methodologies</a:t>
            </a:r>
          </a:p>
        </p:txBody>
      </p:sp>
      <p:sp>
        <p:nvSpPr>
          <p:cNvPr id="3" name="Content Placeholder 2"/>
          <p:cNvSpPr>
            <a:spLocks noGrp="1"/>
          </p:cNvSpPr>
          <p:nvPr>
            <p:ph idx="1"/>
          </p:nvPr>
        </p:nvSpPr>
        <p:spPr/>
        <p:txBody>
          <a:bodyPr>
            <a:normAutofit/>
          </a:bodyPr>
          <a:lstStyle/>
          <a:p>
            <a:pPr algn="just"/>
            <a:r>
              <a:rPr lang="en-US" b="1" dirty="0"/>
              <a:t>Importance in the Software Development Lifecycle:</a:t>
            </a:r>
            <a:r>
              <a:rPr lang="en-US" dirty="0"/>
              <a:t> </a:t>
            </a:r>
            <a:endParaRPr lang="en-US" dirty="0" smtClean="0"/>
          </a:p>
          <a:p>
            <a:pPr algn="just"/>
            <a:r>
              <a:rPr lang="en-US" dirty="0" smtClean="0"/>
              <a:t>OO </a:t>
            </a:r>
            <a:r>
              <a:rPr lang="en-US" dirty="0"/>
              <a:t>Methodologies are important because they help structure complex software projects by focusing on objects and their interactions. </a:t>
            </a:r>
            <a:endParaRPr lang="en-US" dirty="0" smtClean="0"/>
          </a:p>
          <a:p>
            <a:pPr algn="just"/>
            <a:r>
              <a:rPr lang="en-US" dirty="0" smtClean="0"/>
              <a:t>They </a:t>
            </a:r>
            <a:r>
              <a:rPr lang="en-US" dirty="0"/>
              <a:t>promote best practices in design and coding, such as encapsulation, modularity, and code reuse, which lead to more maintainable, scalable, and robust software systems. </a:t>
            </a:r>
            <a:endParaRPr lang="en-US" dirty="0" smtClean="0"/>
          </a:p>
          <a:p>
            <a:pPr algn="just"/>
            <a:r>
              <a:rPr lang="en-US" dirty="0" smtClean="0"/>
              <a:t>These </a:t>
            </a:r>
            <a:r>
              <a:rPr lang="en-US" dirty="0"/>
              <a:t>methodologies also emphasize iterative development, where feedback is incorporated at each stage, leading to continuous improvement of the software.</a:t>
            </a:r>
          </a:p>
        </p:txBody>
      </p:sp>
    </p:spTree>
    <p:extLst>
      <p:ext uri="{BB962C8B-B14F-4D97-AF65-F5344CB8AC3E}">
        <p14:creationId xmlns:p14="http://schemas.microsoft.com/office/powerpoint/2010/main" val="2782853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dirty="0"/>
              <a:t>5. </a:t>
            </a:r>
            <a:r>
              <a:rPr lang="en-US" b="1" dirty="0"/>
              <a:t>OO Methodologies</a:t>
            </a:r>
          </a:p>
        </p:txBody>
      </p:sp>
      <p:sp>
        <p:nvSpPr>
          <p:cNvPr id="3" name="Content Placeholder 2"/>
          <p:cNvSpPr>
            <a:spLocks noGrp="1"/>
          </p:cNvSpPr>
          <p:nvPr>
            <p:ph idx="1"/>
          </p:nvPr>
        </p:nvSpPr>
        <p:spPr/>
        <p:txBody>
          <a:bodyPr>
            <a:normAutofit fontScale="92500" lnSpcReduction="10000"/>
          </a:bodyPr>
          <a:lstStyle/>
          <a:p>
            <a:pPr algn="just"/>
            <a:r>
              <a:rPr lang="en-US" b="1" dirty="0"/>
              <a:t>Example:</a:t>
            </a:r>
            <a:endParaRPr lang="en-US" dirty="0"/>
          </a:p>
          <a:p>
            <a:pPr algn="just"/>
            <a:r>
              <a:rPr lang="en-US" b="1" dirty="0"/>
              <a:t>Using RUP (Rational Unified Process) for a Large-Scale Enterprise Application:</a:t>
            </a:r>
            <a:r>
              <a:rPr lang="en-US" dirty="0"/>
              <a:t> </a:t>
            </a:r>
            <a:endParaRPr lang="en-US" dirty="0" smtClean="0"/>
          </a:p>
          <a:p>
            <a:pPr algn="just"/>
            <a:r>
              <a:rPr lang="en-US" dirty="0" smtClean="0"/>
              <a:t>The </a:t>
            </a:r>
            <a:r>
              <a:rPr lang="en-US" dirty="0"/>
              <a:t>Rational Unified Process (RUP) is a popular OO methodology that divides the software development process into four phases: </a:t>
            </a:r>
            <a:endParaRPr lang="en-US" dirty="0" smtClean="0"/>
          </a:p>
          <a:p>
            <a:pPr algn="just"/>
            <a:r>
              <a:rPr lang="en-US" dirty="0" smtClean="0"/>
              <a:t>Inception</a:t>
            </a:r>
            <a:r>
              <a:rPr lang="en-US" dirty="0"/>
              <a:t>, Elaboration, Construction, and Transition. </a:t>
            </a:r>
            <a:endParaRPr lang="en-US" dirty="0" smtClean="0"/>
          </a:p>
          <a:p>
            <a:pPr algn="just"/>
            <a:r>
              <a:rPr lang="en-US" dirty="0" smtClean="0"/>
              <a:t>Each </a:t>
            </a:r>
            <a:r>
              <a:rPr lang="en-US" dirty="0"/>
              <a:t>phase involves multiple iterations, where requirements are refined, and the system is gradually built and tested. </a:t>
            </a:r>
            <a:endParaRPr lang="en-US" dirty="0" smtClean="0"/>
          </a:p>
          <a:p>
            <a:pPr algn="just"/>
            <a:r>
              <a:rPr lang="en-US" dirty="0" smtClean="0"/>
              <a:t>For </a:t>
            </a:r>
            <a:r>
              <a:rPr lang="en-US" dirty="0"/>
              <a:t>a large-scale enterprise application, RUP provides a structured approach that ensures all aspects of the system are carefully planned and executed, from initial concept to final deployment.</a:t>
            </a:r>
          </a:p>
        </p:txBody>
      </p:sp>
    </p:spTree>
    <p:extLst>
      <p:ext uri="{BB962C8B-B14F-4D97-AF65-F5344CB8AC3E}">
        <p14:creationId xmlns:p14="http://schemas.microsoft.com/office/powerpoint/2010/main" val="1853289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lstStyle/>
          <a:p>
            <a:pPr algn="just"/>
            <a:r>
              <a:rPr lang="en-US" dirty="0"/>
              <a:t>6. </a:t>
            </a:r>
            <a:r>
              <a:rPr lang="en-US" b="1" dirty="0"/>
              <a:t>OO Modeling, Definitions, and Terminologies</a:t>
            </a:r>
          </a:p>
        </p:txBody>
      </p:sp>
      <p:sp>
        <p:nvSpPr>
          <p:cNvPr id="3" name="Content Placeholder 2"/>
          <p:cNvSpPr>
            <a:spLocks noGrp="1"/>
          </p:cNvSpPr>
          <p:nvPr>
            <p:ph idx="1"/>
          </p:nvPr>
        </p:nvSpPr>
        <p:spPr/>
        <p:txBody>
          <a:bodyPr>
            <a:normAutofit/>
          </a:bodyPr>
          <a:lstStyle/>
          <a:p>
            <a:pPr algn="just"/>
            <a:r>
              <a:rPr lang="en-US" b="1" dirty="0"/>
              <a:t>Object-Oriented Modeling Techniques:</a:t>
            </a:r>
            <a:r>
              <a:rPr lang="en-US" dirty="0"/>
              <a:t> </a:t>
            </a:r>
            <a:endParaRPr lang="en-US" dirty="0" smtClean="0"/>
          </a:p>
          <a:p>
            <a:pPr algn="just"/>
            <a:r>
              <a:rPr lang="en-US" dirty="0" smtClean="0"/>
              <a:t>Object-Oriented </a:t>
            </a:r>
            <a:r>
              <a:rPr lang="en-US" dirty="0"/>
              <a:t>Modeling (OOM) involves creating abstract representations of a system using objects, classes, and their relationships. </a:t>
            </a:r>
            <a:endParaRPr lang="en-US" dirty="0" smtClean="0"/>
          </a:p>
          <a:p>
            <a:pPr algn="just"/>
            <a:r>
              <a:rPr lang="en-US" dirty="0" smtClean="0"/>
              <a:t>This </a:t>
            </a:r>
            <a:r>
              <a:rPr lang="en-US" dirty="0"/>
              <a:t>modeling technique is crucial in the design phase of software development, as it helps in visualizing the structure and behavior of the system before coding begins. </a:t>
            </a:r>
            <a:endParaRPr lang="en-US" dirty="0" smtClean="0"/>
          </a:p>
          <a:p>
            <a:pPr algn="just"/>
            <a:r>
              <a:rPr lang="en-US" dirty="0" smtClean="0"/>
              <a:t>OOM </a:t>
            </a:r>
            <a:r>
              <a:rPr lang="en-US" dirty="0"/>
              <a:t>often uses UML (Unified Modeling Language) to create diagrams that represent the system's architecture, including class diagrams, object diagrams, and interaction diagrams.</a:t>
            </a:r>
          </a:p>
        </p:txBody>
      </p:sp>
    </p:spTree>
    <p:extLst>
      <p:ext uri="{BB962C8B-B14F-4D97-AF65-F5344CB8AC3E}">
        <p14:creationId xmlns:p14="http://schemas.microsoft.com/office/powerpoint/2010/main" val="471195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lstStyle/>
          <a:p>
            <a:pPr algn="just"/>
            <a:r>
              <a:rPr lang="en-US" dirty="0"/>
              <a:t>6. </a:t>
            </a:r>
            <a:r>
              <a:rPr lang="en-US" b="1" dirty="0"/>
              <a:t>OO Modeling, Definitions, and Terminologies</a:t>
            </a:r>
          </a:p>
        </p:txBody>
      </p:sp>
      <p:sp>
        <p:nvSpPr>
          <p:cNvPr id="3" name="Content Placeholder 2"/>
          <p:cNvSpPr>
            <a:spLocks noGrp="1"/>
          </p:cNvSpPr>
          <p:nvPr>
            <p:ph idx="1"/>
          </p:nvPr>
        </p:nvSpPr>
        <p:spPr/>
        <p:txBody>
          <a:bodyPr>
            <a:normAutofit fontScale="92500" lnSpcReduction="10000"/>
          </a:bodyPr>
          <a:lstStyle/>
          <a:p>
            <a:pPr algn="just"/>
            <a:r>
              <a:rPr lang="en-US" b="1" dirty="0"/>
              <a:t>Key Terminologies: Class, Object, Interface, Inheritance:</a:t>
            </a:r>
            <a:r>
              <a:rPr lang="en-US" dirty="0"/>
              <a:t> </a:t>
            </a:r>
            <a:endParaRPr lang="en-US" dirty="0" smtClean="0"/>
          </a:p>
          <a:p>
            <a:pPr algn="just"/>
            <a:r>
              <a:rPr lang="en-US" dirty="0" smtClean="0"/>
              <a:t>Key </a:t>
            </a:r>
            <a:r>
              <a:rPr lang="en-US" dirty="0"/>
              <a:t>OO terminologies are essential to understanding and applying OO principles. </a:t>
            </a:r>
            <a:endParaRPr lang="en-US" dirty="0" smtClean="0"/>
          </a:p>
          <a:p>
            <a:pPr algn="just"/>
            <a:r>
              <a:rPr lang="en-US" dirty="0" smtClean="0"/>
              <a:t>A </a:t>
            </a:r>
            <a:r>
              <a:rPr lang="en-US" b="1" dirty="0"/>
              <a:t>class</a:t>
            </a:r>
            <a:r>
              <a:rPr lang="en-US" dirty="0"/>
              <a:t> is a blueprint for creating objects, defining their properties and behaviors. </a:t>
            </a:r>
            <a:endParaRPr lang="en-US" dirty="0" smtClean="0"/>
          </a:p>
          <a:p>
            <a:pPr algn="just"/>
            <a:r>
              <a:rPr lang="en-US" dirty="0" smtClean="0"/>
              <a:t>An </a:t>
            </a:r>
            <a:r>
              <a:rPr lang="en-US" b="1" dirty="0"/>
              <a:t>object</a:t>
            </a:r>
            <a:r>
              <a:rPr lang="en-US" dirty="0"/>
              <a:t> is an instance of a class, representing a specific entity in the system. </a:t>
            </a:r>
            <a:endParaRPr lang="en-US" dirty="0" smtClean="0"/>
          </a:p>
          <a:p>
            <a:pPr algn="just"/>
            <a:r>
              <a:rPr lang="en-US" dirty="0" smtClean="0"/>
              <a:t>An </a:t>
            </a:r>
            <a:r>
              <a:rPr lang="en-US" b="1" dirty="0"/>
              <a:t>interface</a:t>
            </a:r>
            <a:r>
              <a:rPr lang="en-US" dirty="0"/>
              <a:t> defines a contract that classes can implement, ensuring that they provide specific methods. </a:t>
            </a:r>
            <a:endParaRPr lang="en-US" dirty="0" smtClean="0"/>
          </a:p>
          <a:p>
            <a:pPr algn="just"/>
            <a:r>
              <a:rPr lang="en-US" b="1" dirty="0" smtClean="0"/>
              <a:t>Inheritance</a:t>
            </a:r>
            <a:r>
              <a:rPr lang="en-US" dirty="0" smtClean="0"/>
              <a:t> </a:t>
            </a:r>
            <a:r>
              <a:rPr lang="en-US" dirty="0"/>
              <a:t>allows a class to inherit properties and methods from another class, promoting code reuse and hierarchical relationships.</a:t>
            </a:r>
          </a:p>
        </p:txBody>
      </p:sp>
    </p:spTree>
    <p:extLst>
      <p:ext uri="{BB962C8B-B14F-4D97-AF65-F5344CB8AC3E}">
        <p14:creationId xmlns:p14="http://schemas.microsoft.com/office/powerpoint/2010/main" val="1455203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lstStyle/>
          <a:p>
            <a:pPr algn="just"/>
            <a:r>
              <a:rPr lang="en-US" dirty="0"/>
              <a:t>6. </a:t>
            </a:r>
            <a:r>
              <a:rPr lang="en-US" b="1" dirty="0"/>
              <a:t>OO Modeling, Definitions, and Terminologies</a:t>
            </a:r>
          </a:p>
        </p:txBody>
      </p:sp>
      <p:sp>
        <p:nvSpPr>
          <p:cNvPr id="3" name="Content Placeholder 2"/>
          <p:cNvSpPr>
            <a:spLocks noGrp="1"/>
          </p:cNvSpPr>
          <p:nvPr>
            <p:ph idx="1"/>
          </p:nvPr>
        </p:nvSpPr>
        <p:spPr/>
        <p:txBody>
          <a:bodyPr>
            <a:normAutofit fontScale="92500" lnSpcReduction="20000"/>
          </a:bodyPr>
          <a:lstStyle/>
          <a:p>
            <a:pPr algn="just"/>
            <a:r>
              <a:rPr lang="en-US" dirty="0"/>
              <a:t>Example</a:t>
            </a:r>
            <a:r>
              <a:rPr lang="en-US" dirty="0" smtClean="0"/>
              <a:t>:</a:t>
            </a:r>
          </a:p>
          <a:p>
            <a:pPr algn="just"/>
            <a:r>
              <a:rPr lang="en-US" dirty="0" smtClean="0"/>
              <a:t>Modeling </a:t>
            </a:r>
            <a:r>
              <a:rPr lang="en-US" dirty="0"/>
              <a:t>a Library Management System Using Classes: In a library management system, you might model entities such as Book, Member, and Librarian as classes. </a:t>
            </a:r>
            <a:endParaRPr lang="en-US" dirty="0" smtClean="0"/>
          </a:p>
          <a:p>
            <a:pPr algn="just"/>
            <a:r>
              <a:rPr lang="en-US" dirty="0" smtClean="0"/>
              <a:t>The </a:t>
            </a:r>
            <a:r>
              <a:rPr lang="en-US" dirty="0"/>
              <a:t>Book class could have attributes like title, author, and ISBN, and methods like borrow() and return(). </a:t>
            </a:r>
            <a:endParaRPr lang="en-US" dirty="0" smtClean="0"/>
          </a:p>
          <a:p>
            <a:pPr algn="just"/>
            <a:r>
              <a:rPr lang="en-US" dirty="0" smtClean="0"/>
              <a:t>The </a:t>
            </a:r>
            <a:r>
              <a:rPr lang="en-US" dirty="0"/>
              <a:t>Member class could have attributes like name, </a:t>
            </a:r>
            <a:r>
              <a:rPr lang="en-US" dirty="0" err="1"/>
              <a:t>membershipID</a:t>
            </a:r>
            <a:r>
              <a:rPr lang="en-US" dirty="0"/>
              <a:t>, and methods like </a:t>
            </a:r>
            <a:r>
              <a:rPr lang="en-US" dirty="0" err="1"/>
              <a:t>checkOutBook</a:t>
            </a:r>
            <a:r>
              <a:rPr lang="en-US" dirty="0"/>
              <a:t>(). </a:t>
            </a:r>
            <a:endParaRPr lang="en-US" dirty="0" smtClean="0"/>
          </a:p>
          <a:p>
            <a:pPr algn="just"/>
            <a:r>
              <a:rPr lang="en-US" dirty="0" smtClean="0"/>
              <a:t>The </a:t>
            </a:r>
            <a:r>
              <a:rPr lang="en-US" dirty="0"/>
              <a:t>Librarian class might inherit from the Member class and have additional methods like </a:t>
            </a:r>
            <a:r>
              <a:rPr lang="en-US" dirty="0" err="1"/>
              <a:t>addBook</a:t>
            </a:r>
            <a:r>
              <a:rPr lang="en-US" dirty="0"/>
              <a:t>() and </a:t>
            </a:r>
            <a:r>
              <a:rPr lang="en-US" dirty="0" err="1"/>
              <a:t>removeBook</a:t>
            </a:r>
            <a:r>
              <a:rPr lang="en-US" dirty="0"/>
              <a:t>(). </a:t>
            </a:r>
            <a:endParaRPr lang="en-US" dirty="0" smtClean="0"/>
          </a:p>
          <a:p>
            <a:pPr algn="just"/>
            <a:r>
              <a:rPr lang="en-US" dirty="0" smtClean="0"/>
              <a:t>This </a:t>
            </a:r>
            <a:r>
              <a:rPr lang="en-US" dirty="0"/>
              <a:t>OO model helps in organizing the system's structure and behavior in a clear and modular way.</a:t>
            </a:r>
          </a:p>
        </p:txBody>
      </p:sp>
    </p:spTree>
    <p:extLst>
      <p:ext uri="{BB962C8B-B14F-4D97-AF65-F5344CB8AC3E}">
        <p14:creationId xmlns:p14="http://schemas.microsoft.com/office/powerpoint/2010/main" val="1477601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lstStyle/>
          <a:p>
            <a:pPr algn="just"/>
            <a:r>
              <a:rPr lang="en-US" dirty="0" smtClean="0"/>
              <a:t>7. Agile </a:t>
            </a:r>
            <a:r>
              <a:rPr lang="en-US" dirty="0"/>
              <a:t>Development Methodologies</a:t>
            </a:r>
            <a:endParaRPr lang="en-US" b="1" dirty="0"/>
          </a:p>
        </p:txBody>
      </p:sp>
      <p:sp>
        <p:nvSpPr>
          <p:cNvPr id="3" name="Content Placeholder 2"/>
          <p:cNvSpPr>
            <a:spLocks noGrp="1"/>
          </p:cNvSpPr>
          <p:nvPr>
            <p:ph idx="1"/>
          </p:nvPr>
        </p:nvSpPr>
        <p:spPr/>
        <p:txBody>
          <a:bodyPr>
            <a:normAutofit lnSpcReduction="10000"/>
          </a:bodyPr>
          <a:lstStyle/>
          <a:p>
            <a:pPr algn="just"/>
            <a:r>
              <a:rPr lang="en-US" b="1" dirty="0"/>
              <a:t>Introduction to Agile Principles and Practices:</a:t>
            </a:r>
            <a:r>
              <a:rPr lang="en-US" dirty="0"/>
              <a:t> </a:t>
            </a:r>
            <a:endParaRPr lang="en-US" dirty="0" smtClean="0"/>
          </a:p>
          <a:p>
            <a:pPr algn="just"/>
            <a:r>
              <a:rPr lang="en-US" dirty="0" smtClean="0"/>
              <a:t>Agile </a:t>
            </a:r>
            <a:r>
              <a:rPr lang="en-US" dirty="0"/>
              <a:t>methodologies are a group of software development approaches based on iterative development, where requirements and solutions evolve through collaboration between self-organizing, cross-functional teams. </a:t>
            </a:r>
            <a:endParaRPr lang="en-US" dirty="0" smtClean="0"/>
          </a:p>
          <a:p>
            <a:pPr algn="just"/>
            <a:r>
              <a:rPr lang="en-US" dirty="0" smtClean="0"/>
              <a:t>Agile </a:t>
            </a:r>
            <a:r>
              <a:rPr lang="en-US" dirty="0"/>
              <a:t>promotes adaptive planning, evolutionary development, early delivery, and continuous improvement, with a strong emphasis on flexibility and responding to change. </a:t>
            </a:r>
            <a:endParaRPr lang="en-US" dirty="0" smtClean="0"/>
          </a:p>
          <a:p>
            <a:pPr algn="just"/>
            <a:r>
              <a:rPr lang="en-US" dirty="0" smtClean="0"/>
              <a:t>The </a:t>
            </a:r>
            <a:r>
              <a:rPr lang="en-US" dirty="0"/>
              <a:t>Agile Manifesto outlines core values and principles that guide Agile practices, including customer collaboration, welcoming changing requirements, and delivering working software frequently.</a:t>
            </a:r>
          </a:p>
        </p:txBody>
      </p:sp>
    </p:spTree>
    <p:extLst>
      <p:ext uri="{BB962C8B-B14F-4D97-AF65-F5344CB8AC3E}">
        <p14:creationId xmlns:p14="http://schemas.microsoft.com/office/powerpoint/2010/main" val="394402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lstStyle/>
          <a:p>
            <a:pPr algn="just"/>
            <a:r>
              <a:rPr lang="en-US" dirty="0" smtClean="0"/>
              <a:t>7. Agile </a:t>
            </a:r>
            <a:r>
              <a:rPr lang="en-US" dirty="0"/>
              <a:t>Development Methodologies</a:t>
            </a:r>
            <a:endParaRPr lang="en-US" b="1" dirty="0"/>
          </a:p>
        </p:txBody>
      </p:sp>
      <p:sp>
        <p:nvSpPr>
          <p:cNvPr id="3" name="Content Placeholder 2"/>
          <p:cNvSpPr>
            <a:spLocks noGrp="1"/>
          </p:cNvSpPr>
          <p:nvPr>
            <p:ph idx="1"/>
          </p:nvPr>
        </p:nvSpPr>
        <p:spPr/>
        <p:txBody>
          <a:bodyPr>
            <a:normAutofit fontScale="92500"/>
          </a:bodyPr>
          <a:lstStyle/>
          <a:p>
            <a:pPr algn="just"/>
            <a:r>
              <a:rPr lang="en-US" b="1" dirty="0"/>
              <a:t>Overview of Methodologies: Scrum, Kanban, XP:</a:t>
            </a:r>
            <a:r>
              <a:rPr lang="en-US" dirty="0"/>
              <a:t> </a:t>
            </a:r>
            <a:endParaRPr lang="en-US" dirty="0" smtClean="0"/>
          </a:p>
          <a:p>
            <a:pPr algn="just"/>
            <a:r>
              <a:rPr lang="en-US" dirty="0" smtClean="0"/>
              <a:t>Agile </a:t>
            </a:r>
            <a:r>
              <a:rPr lang="en-US" dirty="0"/>
              <a:t>methodologies include a variety of frameworks, each with its own practices and tools. </a:t>
            </a:r>
            <a:endParaRPr lang="en-US" dirty="0" smtClean="0"/>
          </a:p>
          <a:p>
            <a:pPr algn="just"/>
            <a:r>
              <a:rPr lang="en-US" b="1" dirty="0" smtClean="0"/>
              <a:t>Scrum</a:t>
            </a:r>
            <a:r>
              <a:rPr lang="en-US" dirty="0" smtClean="0"/>
              <a:t> </a:t>
            </a:r>
            <a:r>
              <a:rPr lang="en-US" dirty="0"/>
              <a:t>is one of the most popular Agile frameworks, focusing on delivering small, incremental improvements in time-boxed iterations called sprints. </a:t>
            </a:r>
            <a:endParaRPr lang="en-US" dirty="0" smtClean="0"/>
          </a:p>
          <a:p>
            <a:pPr algn="just"/>
            <a:r>
              <a:rPr lang="en-US" b="1" dirty="0" smtClean="0"/>
              <a:t>Kanban</a:t>
            </a:r>
            <a:r>
              <a:rPr lang="en-US" dirty="0" smtClean="0"/>
              <a:t> </a:t>
            </a:r>
            <a:r>
              <a:rPr lang="en-US" dirty="0"/>
              <a:t>emphasizes visualizing the workflow, limiting work in progress, and managing flow to improve efficiency. </a:t>
            </a:r>
            <a:endParaRPr lang="en-US" dirty="0" smtClean="0"/>
          </a:p>
          <a:p>
            <a:pPr algn="just"/>
            <a:r>
              <a:rPr lang="en-US" b="1" dirty="0" smtClean="0"/>
              <a:t>Extreme </a:t>
            </a:r>
            <a:r>
              <a:rPr lang="en-US" b="1" dirty="0"/>
              <a:t>Programming (XP)</a:t>
            </a:r>
            <a:r>
              <a:rPr lang="en-US" dirty="0"/>
              <a:t> focuses on technical excellence and good programming practices, such as continuous integration, test-driven development, and pair programming.</a:t>
            </a:r>
          </a:p>
        </p:txBody>
      </p:sp>
    </p:spTree>
    <p:extLst>
      <p:ext uri="{BB962C8B-B14F-4D97-AF65-F5344CB8AC3E}">
        <p14:creationId xmlns:p14="http://schemas.microsoft.com/office/powerpoint/2010/main" val="3537510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lstStyle/>
          <a:p>
            <a:pPr algn="just"/>
            <a:r>
              <a:rPr lang="en-US" dirty="0" smtClean="0"/>
              <a:t>7. Agile </a:t>
            </a:r>
            <a:r>
              <a:rPr lang="en-US" dirty="0"/>
              <a:t>Development Methodologies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b="1" dirty="0"/>
              <a:t>Example:</a:t>
            </a:r>
            <a:endParaRPr lang="en-US" dirty="0"/>
          </a:p>
          <a:p>
            <a:pPr algn="just"/>
            <a:r>
              <a:rPr lang="en-US" b="1" dirty="0"/>
              <a:t>Using Scrum for Developing a Mobile App with Frequent Updates:</a:t>
            </a:r>
            <a:r>
              <a:rPr lang="en-US" dirty="0"/>
              <a:t> </a:t>
            </a:r>
            <a:endParaRPr lang="en-US" dirty="0" smtClean="0"/>
          </a:p>
          <a:p>
            <a:pPr algn="just"/>
            <a:r>
              <a:rPr lang="en-US" dirty="0" smtClean="0"/>
              <a:t>In </a:t>
            </a:r>
            <a:r>
              <a:rPr lang="en-US" dirty="0"/>
              <a:t>a Scrum-based project for developing a mobile app, the team works in sprints, typically lasting two to four weeks. </a:t>
            </a:r>
            <a:endParaRPr lang="en-US" dirty="0" smtClean="0"/>
          </a:p>
          <a:p>
            <a:pPr algn="just"/>
            <a:r>
              <a:rPr lang="en-US" dirty="0" smtClean="0"/>
              <a:t>During </a:t>
            </a:r>
            <a:r>
              <a:rPr lang="en-US" dirty="0"/>
              <a:t>each sprint, the team selects a set of features or user stories from the product backlog to develop, test, and deliver. </a:t>
            </a:r>
            <a:endParaRPr lang="en-US" dirty="0" smtClean="0"/>
          </a:p>
          <a:p>
            <a:pPr algn="just"/>
            <a:r>
              <a:rPr lang="en-US" dirty="0" smtClean="0"/>
              <a:t>At </a:t>
            </a:r>
            <a:r>
              <a:rPr lang="en-US" dirty="0"/>
              <a:t>the end of each sprint, the team conducts a sprint review to demonstrate the working product to stakeholders and gather feedback. </a:t>
            </a:r>
            <a:endParaRPr lang="en-US" dirty="0" smtClean="0"/>
          </a:p>
          <a:p>
            <a:pPr algn="just"/>
            <a:r>
              <a:rPr lang="en-US" dirty="0" smtClean="0"/>
              <a:t>This </a:t>
            </a:r>
            <a:r>
              <a:rPr lang="en-US" dirty="0"/>
              <a:t>iterative approach allows for frequent updates and continuous improvement of the app based on user feedback and changing requirements.</a:t>
            </a:r>
          </a:p>
        </p:txBody>
      </p:sp>
    </p:spTree>
    <p:extLst>
      <p:ext uri="{BB962C8B-B14F-4D97-AF65-F5344CB8AC3E}">
        <p14:creationId xmlns:p14="http://schemas.microsoft.com/office/powerpoint/2010/main" val="342848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lstStyle/>
          <a:p>
            <a:pPr algn="just"/>
            <a:r>
              <a:rPr lang="en-US" dirty="0" smtClean="0"/>
              <a:t>8. Object-Oriented </a:t>
            </a:r>
            <a:r>
              <a:rPr lang="en-US" dirty="0"/>
              <a:t>Analysis</a:t>
            </a:r>
            <a:endParaRPr lang="en-US" b="1" dirty="0"/>
          </a:p>
        </p:txBody>
      </p:sp>
      <p:sp>
        <p:nvSpPr>
          <p:cNvPr id="3" name="Content Placeholder 2"/>
          <p:cNvSpPr>
            <a:spLocks noGrp="1"/>
          </p:cNvSpPr>
          <p:nvPr>
            <p:ph idx="1"/>
          </p:nvPr>
        </p:nvSpPr>
        <p:spPr/>
        <p:txBody>
          <a:bodyPr>
            <a:normAutofit/>
          </a:bodyPr>
          <a:lstStyle/>
          <a:p>
            <a:pPr algn="just"/>
            <a:r>
              <a:rPr lang="en-US" b="1" dirty="0"/>
              <a:t>Steps in Object-Oriented Analysis:</a:t>
            </a:r>
            <a:r>
              <a:rPr lang="en-US" dirty="0"/>
              <a:t> </a:t>
            </a:r>
            <a:endParaRPr lang="en-US" dirty="0" smtClean="0"/>
          </a:p>
          <a:p>
            <a:pPr algn="just"/>
            <a:r>
              <a:rPr lang="en-US" dirty="0" smtClean="0"/>
              <a:t>Object-Oriented </a:t>
            </a:r>
            <a:r>
              <a:rPr lang="en-US" dirty="0"/>
              <a:t>Analysis (OOA) involves identifying and modeling the requirements of a software system in terms of objects and their interactions. </a:t>
            </a:r>
            <a:endParaRPr lang="en-US" dirty="0" smtClean="0"/>
          </a:p>
          <a:p>
            <a:pPr algn="just"/>
            <a:r>
              <a:rPr lang="en-US" dirty="0" smtClean="0"/>
              <a:t>The </a:t>
            </a:r>
            <a:r>
              <a:rPr lang="en-US" dirty="0"/>
              <a:t>process typically starts with identifying the key objects or entities in the system, followed by defining their attributes, behaviors, and relationships. </a:t>
            </a:r>
            <a:endParaRPr lang="en-US" dirty="0" smtClean="0"/>
          </a:p>
          <a:p>
            <a:pPr algn="just"/>
            <a:r>
              <a:rPr lang="en-US" dirty="0" smtClean="0"/>
              <a:t>OOA </a:t>
            </a:r>
            <a:r>
              <a:rPr lang="en-US" dirty="0"/>
              <a:t>also involves identifying use cases, which represent the functional requirements of the system, and mapping these to the objects and interactions identified.</a:t>
            </a:r>
          </a:p>
        </p:txBody>
      </p:sp>
    </p:spTree>
    <p:extLst>
      <p:ext uri="{BB962C8B-B14F-4D97-AF65-F5344CB8AC3E}">
        <p14:creationId xmlns:p14="http://schemas.microsoft.com/office/powerpoint/2010/main" val="2862916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lstStyle/>
          <a:p>
            <a:pPr algn="just"/>
            <a:r>
              <a:rPr lang="en-US" dirty="0" smtClean="0"/>
              <a:t>8. Object-Oriented </a:t>
            </a:r>
            <a:r>
              <a:rPr lang="en-US" dirty="0"/>
              <a:t>Analysis</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The three analysis techniques that are used in conjunction with each other for object-oriented analysis are object modelling, dynamic modelling, and functional modelling</a:t>
            </a:r>
            <a:r>
              <a:rPr lang="en-US" dirty="0" smtClean="0"/>
              <a:t>.</a:t>
            </a:r>
          </a:p>
          <a:p>
            <a:r>
              <a:rPr lang="en-US" b="1" dirty="0"/>
              <a:t>Object Modelling</a:t>
            </a:r>
          </a:p>
          <a:p>
            <a:r>
              <a:rPr lang="en-US" dirty="0"/>
              <a:t>Object modelling develops the static structure of the software system in terms of objects. </a:t>
            </a:r>
            <a:endParaRPr lang="en-US" dirty="0" smtClean="0"/>
          </a:p>
          <a:p>
            <a:r>
              <a:rPr lang="en-US" dirty="0" smtClean="0"/>
              <a:t>It </a:t>
            </a:r>
            <a:r>
              <a:rPr lang="en-US" dirty="0"/>
              <a:t>identifies the objects, the classes into which the objects can be grouped into and the relationships between the objects. </a:t>
            </a:r>
            <a:endParaRPr lang="en-US" dirty="0" smtClean="0"/>
          </a:p>
          <a:p>
            <a:r>
              <a:rPr lang="en-US" dirty="0" smtClean="0"/>
              <a:t>It </a:t>
            </a:r>
            <a:r>
              <a:rPr lang="en-US" dirty="0"/>
              <a:t>also identifies the main attributes and operations that characterize each class.</a:t>
            </a:r>
          </a:p>
          <a:p>
            <a:pPr algn="just"/>
            <a:endParaRPr lang="en-US" dirty="0"/>
          </a:p>
        </p:txBody>
      </p:sp>
    </p:spTree>
    <p:extLst>
      <p:ext uri="{BB962C8B-B14F-4D97-AF65-F5344CB8AC3E}">
        <p14:creationId xmlns:p14="http://schemas.microsoft.com/office/powerpoint/2010/main" val="148471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smtClean="0"/>
              <a:t>1. </a:t>
            </a:r>
            <a:r>
              <a:rPr lang="en-US" b="1" dirty="0" smtClean="0"/>
              <a:t>Introduction to Software Engineering</a:t>
            </a:r>
            <a:endParaRPr lang="en-US" dirty="0"/>
          </a:p>
        </p:txBody>
      </p:sp>
      <p:sp>
        <p:nvSpPr>
          <p:cNvPr id="3" name="Content Placeholder 2"/>
          <p:cNvSpPr>
            <a:spLocks noGrp="1"/>
          </p:cNvSpPr>
          <p:nvPr>
            <p:ph idx="1"/>
          </p:nvPr>
        </p:nvSpPr>
        <p:spPr/>
        <p:txBody>
          <a:bodyPr/>
          <a:lstStyle/>
          <a:p>
            <a:r>
              <a:rPr lang="en-US" b="1" dirty="0" smtClean="0"/>
              <a:t>Key Principles of Software Engineering:</a:t>
            </a:r>
          </a:p>
          <a:p>
            <a:endParaRPr lang="en-US" sz="1000" b="1" dirty="0" smtClean="0"/>
          </a:p>
          <a:p>
            <a:r>
              <a:rPr lang="en-US" dirty="0" smtClean="0"/>
              <a:t>Abstraction: Focus on essential qualities, manage complexity.</a:t>
            </a:r>
          </a:p>
          <a:p>
            <a:r>
              <a:rPr lang="en-US" dirty="0" smtClean="0"/>
              <a:t>Modularity: Break down systems into smaller, manageable parts.</a:t>
            </a:r>
          </a:p>
          <a:p>
            <a:r>
              <a:rPr lang="en-US" dirty="0" smtClean="0"/>
              <a:t>Encapsulation: Hide internal workings, expose only necessary aspects.</a:t>
            </a:r>
          </a:p>
          <a:p>
            <a:r>
              <a:rPr lang="en-US" dirty="0" smtClean="0"/>
              <a:t>Software Reuse: Use existing components to reduce development time and cost.</a:t>
            </a:r>
          </a:p>
          <a:p>
            <a:r>
              <a:rPr lang="en-US" dirty="0" smtClean="0"/>
              <a:t>Promote clear separation of concerns and enhance maintainability.</a:t>
            </a:r>
          </a:p>
        </p:txBody>
      </p:sp>
    </p:spTree>
    <p:extLst>
      <p:ext uri="{BB962C8B-B14F-4D97-AF65-F5344CB8AC3E}">
        <p14:creationId xmlns:p14="http://schemas.microsoft.com/office/powerpoint/2010/main" val="3484459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lstStyle/>
          <a:p>
            <a:pPr algn="just"/>
            <a:r>
              <a:rPr lang="en-US" dirty="0" smtClean="0"/>
              <a:t>8. Object-Oriented </a:t>
            </a:r>
            <a:r>
              <a:rPr lang="en-US" dirty="0"/>
              <a:t>Analysis</a:t>
            </a:r>
            <a:endParaRPr lang="en-US" b="1" dirty="0"/>
          </a:p>
        </p:txBody>
      </p:sp>
      <p:sp>
        <p:nvSpPr>
          <p:cNvPr id="3" name="Content Placeholder 2"/>
          <p:cNvSpPr>
            <a:spLocks noGrp="1"/>
          </p:cNvSpPr>
          <p:nvPr>
            <p:ph idx="1"/>
          </p:nvPr>
        </p:nvSpPr>
        <p:spPr/>
        <p:txBody>
          <a:bodyPr>
            <a:normAutofit/>
          </a:bodyPr>
          <a:lstStyle/>
          <a:p>
            <a:r>
              <a:rPr lang="en-US" b="1" dirty="0"/>
              <a:t>Dynamic Modelling</a:t>
            </a:r>
          </a:p>
          <a:p>
            <a:r>
              <a:rPr lang="en-US" dirty="0"/>
              <a:t>After the static behavior of the system is analyzed, its behavior with respect to time and external changes needs to be examined. This is the purpose of dynamic modelling.</a:t>
            </a:r>
          </a:p>
          <a:p>
            <a:r>
              <a:rPr lang="en-US" dirty="0"/>
              <a:t>Dynamic Modelling can be defined as “a way of describing how an individual object responds to events, either internal events triggered by other objects, or external events triggered by the outside world”.</a:t>
            </a:r>
          </a:p>
        </p:txBody>
      </p:sp>
    </p:spTree>
    <p:extLst>
      <p:ext uri="{BB962C8B-B14F-4D97-AF65-F5344CB8AC3E}">
        <p14:creationId xmlns:p14="http://schemas.microsoft.com/office/powerpoint/2010/main" val="1629823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lstStyle/>
          <a:p>
            <a:pPr algn="just"/>
            <a:r>
              <a:rPr lang="en-US" dirty="0" smtClean="0"/>
              <a:t>8. Object-Oriented </a:t>
            </a:r>
            <a:r>
              <a:rPr lang="en-US" dirty="0"/>
              <a:t>Analysis</a:t>
            </a:r>
            <a:endParaRPr lang="en-US" b="1" dirty="0"/>
          </a:p>
        </p:txBody>
      </p:sp>
      <p:sp>
        <p:nvSpPr>
          <p:cNvPr id="3" name="Content Placeholder 2"/>
          <p:cNvSpPr>
            <a:spLocks noGrp="1"/>
          </p:cNvSpPr>
          <p:nvPr>
            <p:ph idx="1"/>
          </p:nvPr>
        </p:nvSpPr>
        <p:spPr/>
        <p:txBody>
          <a:bodyPr>
            <a:normAutofit/>
          </a:bodyPr>
          <a:lstStyle/>
          <a:p>
            <a:pPr algn="just"/>
            <a:r>
              <a:rPr lang="en-US" b="1" dirty="0"/>
              <a:t>Functional Modelling</a:t>
            </a:r>
          </a:p>
          <a:p>
            <a:pPr algn="just"/>
            <a:r>
              <a:rPr lang="en-US" dirty="0"/>
              <a:t>Functional Modelling is the final component of object-oriented analysis. </a:t>
            </a:r>
            <a:endParaRPr lang="en-US" dirty="0" smtClean="0"/>
          </a:p>
          <a:p>
            <a:pPr algn="just"/>
            <a:r>
              <a:rPr lang="en-US" dirty="0" smtClean="0"/>
              <a:t>The </a:t>
            </a:r>
            <a:r>
              <a:rPr lang="en-US" dirty="0"/>
              <a:t>functional model shows the processes that are performed within an object and how the data changes as it moves between methods. </a:t>
            </a:r>
            <a:endParaRPr lang="en-US" dirty="0" smtClean="0"/>
          </a:p>
          <a:p>
            <a:pPr algn="just"/>
            <a:r>
              <a:rPr lang="en-US" dirty="0" smtClean="0"/>
              <a:t>It </a:t>
            </a:r>
            <a:r>
              <a:rPr lang="en-US" dirty="0"/>
              <a:t>specifies the meaning of the operations of object modelling and the actions of dynamic modelling. </a:t>
            </a:r>
            <a:endParaRPr lang="en-US" dirty="0" smtClean="0"/>
          </a:p>
          <a:p>
            <a:pPr algn="just"/>
            <a:r>
              <a:rPr lang="en-US" dirty="0" smtClean="0"/>
              <a:t>The </a:t>
            </a:r>
            <a:r>
              <a:rPr lang="en-US" dirty="0"/>
              <a:t>functional model corresponds to the data flow diagram of traditional structured analysis.</a:t>
            </a:r>
          </a:p>
        </p:txBody>
      </p:sp>
    </p:spTree>
    <p:extLst>
      <p:ext uri="{BB962C8B-B14F-4D97-AF65-F5344CB8AC3E}">
        <p14:creationId xmlns:p14="http://schemas.microsoft.com/office/powerpoint/2010/main" val="2912013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lstStyle/>
          <a:p>
            <a:pPr algn="just"/>
            <a:r>
              <a:rPr lang="en-US" dirty="0" smtClean="0"/>
              <a:t>8. Object-Oriented </a:t>
            </a:r>
            <a:r>
              <a:rPr lang="en-US" dirty="0"/>
              <a:t>Analysis</a:t>
            </a:r>
            <a:endParaRPr lang="en-US" b="1" dirty="0"/>
          </a:p>
        </p:txBody>
      </p:sp>
      <p:sp>
        <p:nvSpPr>
          <p:cNvPr id="3" name="Content Placeholder 2"/>
          <p:cNvSpPr>
            <a:spLocks noGrp="1"/>
          </p:cNvSpPr>
          <p:nvPr>
            <p:ph idx="1"/>
          </p:nvPr>
        </p:nvSpPr>
        <p:spPr/>
        <p:txBody>
          <a:bodyPr>
            <a:normAutofit/>
          </a:bodyPr>
          <a:lstStyle/>
          <a:p>
            <a:pPr algn="just"/>
            <a:r>
              <a:rPr lang="en-US" dirty="0"/>
              <a:t>Example</a:t>
            </a:r>
            <a:r>
              <a:rPr lang="en-US" dirty="0" smtClean="0"/>
              <a:t>:</a:t>
            </a:r>
          </a:p>
          <a:p>
            <a:pPr algn="just"/>
            <a:r>
              <a:rPr lang="en-US" dirty="0"/>
              <a:t>Breaking Down Complex Systems into Manageable Pieces: </a:t>
            </a:r>
            <a:endParaRPr lang="en-US" dirty="0" smtClean="0"/>
          </a:p>
          <a:p>
            <a:pPr algn="just"/>
            <a:r>
              <a:rPr lang="en-US" dirty="0" smtClean="0"/>
              <a:t>For </a:t>
            </a:r>
            <a:r>
              <a:rPr lang="en-US" dirty="0"/>
              <a:t>example, in the development of a customer relationship management (CRM) system, OOA helps in identifying the key entities like Customer, Lead, and </a:t>
            </a:r>
            <a:r>
              <a:rPr lang="en-US" dirty="0" smtClean="0"/>
              <a:t>Sales Opportunity</a:t>
            </a:r>
            <a:r>
              <a:rPr lang="en-US" dirty="0"/>
              <a:t>, and defining how these entities interact within the system. </a:t>
            </a:r>
            <a:endParaRPr lang="en-US" dirty="0" smtClean="0"/>
          </a:p>
          <a:p>
            <a:pPr algn="just"/>
            <a:r>
              <a:rPr lang="en-US" dirty="0" smtClean="0"/>
              <a:t>This </a:t>
            </a:r>
            <a:r>
              <a:rPr lang="en-US" dirty="0"/>
              <a:t>approach not only clarifies the system's requirements but also lays the foundation for a well-structured and maintainable design that can evolve as the business grows and requirements change.</a:t>
            </a:r>
            <a:endParaRPr lang="en-US" dirty="0"/>
          </a:p>
        </p:txBody>
      </p:sp>
    </p:spTree>
    <p:extLst>
      <p:ext uri="{BB962C8B-B14F-4D97-AF65-F5344CB8AC3E}">
        <p14:creationId xmlns:p14="http://schemas.microsoft.com/office/powerpoint/2010/main" val="3257670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normAutofit/>
          </a:bodyPr>
          <a:lstStyle/>
          <a:p>
            <a:pPr algn="just"/>
            <a:r>
              <a:rPr lang="en-US" sz="3600" dirty="0" smtClean="0"/>
              <a:t>9. Classes</a:t>
            </a:r>
            <a:r>
              <a:rPr lang="en-US" sz="3600" dirty="0"/>
              <a:t>, Objects, Relationships, State, and Behavior</a:t>
            </a:r>
            <a:endParaRPr lang="en-US" sz="3600" b="1" dirty="0"/>
          </a:p>
        </p:txBody>
      </p:sp>
      <p:sp>
        <p:nvSpPr>
          <p:cNvPr id="3" name="Content Placeholder 2"/>
          <p:cNvSpPr>
            <a:spLocks noGrp="1"/>
          </p:cNvSpPr>
          <p:nvPr>
            <p:ph idx="1"/>
          </p:nvPr>
        </p:nvSpPr>
        <p:spPr/>
        <p:txBody>
          <a:bodyPr>
            <a:normAutofit/>
          </a:bodyPr>
          <a:lstStyle/>
          <a:p>
            <a:pPr algn="just"/>
            <a:r>
              <a:rPr lang="en-US" dirty="0"/>
              <a:t>Defining Classes and Objects: </a:t>
            </a:r>
            <a:endParaRPr lang="en-US" dirty="0" smtClean="0"/>
          </a:p>
          <a:p>
            <a:pPr algn="just"/>
            <a:r>
              <a:rPr lang="en-US" dirty="0" smtClean="0"/>
              <a:t>A </a:t>
            </a:r>
            <a:r>
              <a:rPr lang="en-US" dirty="0"/>
              <a:t>class is a blueprint or template for creating objects, defining the attributes and behaviors that the objects will have. </a:t>
            </a:r>
            <a:endParaRPr lang="en-US" dirty="0" smtClean="0"/>
          </a:p>
          <a:p>
            <a:pPr algn="just"/>
            <a:r>
              <a:rPr lang="en-US" dirty="0" smtClean="0"/>
              <a:t>Objects </a:t>
            </a:r>
            <a:r>
              <a:rPr lang="en-US" dirty="0"/>
              <a:t>are instances of classes, representing specific entities in the system. </a:t>
            </a:r>
            <a:endParaRPr lang="en-US" dirty="0" smtClean="0"/>
          </a:p>
          <a:p>
            <a:pPr algn="just"/>
            <a:r>
              <a:rPr lang="en-US" dirty="0" smtClean="0"/>
              <a:t>For </a:t>
            </a:r>
            <a:r>
              <a:rPr lang="en-US" dirty="0"/>
              <a:t>example, in a banking system, the class Account might define attributes like balance and methods like deposit() and withdraw(), while an object might represent a specific customer's account with a unique balance.</a:t>
            </a:r>
            <a:endParaRPr lang="en-US" dirty="0"/>
          </a:p>
        </p:txBody>
      </p:sp>
    </p:spTree>
    <p:extLst>
      <p:ext uri="{BB962C8B-B14F-4D97-AF65-F5344CB8AC3E}">
        <p14:creationId xmlns:p14="http://schemas.microsoft.com/office/powerpoint/2010/main" val="2027550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normAutofit/>
          </a:bodyPr>
          <a:lstStyle/>
          <a:p>
            <a:pPr algn="just"/>
            <a:r>
              <a:rPr lang="en-US" sz="3600" dirty="0" smtClean="0"/>
              <a:t>9. Classes</a:t>
            </a:r>
            <a:r>
              <a:rPr lang="en-US" sz="3600" dirty="0"/>
              <a:t>, Objects, Relationships, State, and Behavior</a:t>
            </a:r>
            <a:endParaRPr lang="en-US" sz="3600" b="1" dirty="0"/>
          </a:p>
        </p:txBody>
      </p:sp>
      <p:sp>
        <p:nvSpPr>
          <p:cNvPr id="3" name="Content Placeholder 2"/>
          <p:cNvSpPr>
            <a:spLocks noGrp="1"/>
          </p:cNvSpPr>
          <p:nvPr>
            <p:ph idx="1"/>
          </p:nvPr>
        </p:nvSpPr>
        <p:spPr/>
        <p:txBody>
          <a:bodyPr>
            <a:normAutofit fontScale="92500"/>
          </a:bodyPr>
          <a:lstStyle/>
          <a:p>
            <a:pPr algn="just"/>
            <a:r>
              <a:rPr lang="en-US" dirty="0"/>
              <a:t>Understanding Relationships: </a:t>
            </a:r>
            <a:endParaRPr lang="en-US" dirty="0" smtClean="0"/>
          </a:p>
          <a:p>
            <a:pPr algn="just"/>
            <a:r>
              <a:rPr lang="en-US" dirty="0" smtClean="0"/>
              <a:t>Association</a:t>
            </a:r>
            <a:r>
              <a:rPr lang="en-US" dirty="0"/>
              <a:t>, Aggregation, Composition: Relationships between objects define how they interact and are connected within the system. </a:t>
            </a:r>
            <a:endParaRPr lang="en-US" dirty="0" smtClean="0"/>
          </a:p>
          <a:p>
            <a:pPr algn="just"/>
            <a:r>
              <a:rPr lang="en-US" dirty="0" smtClean="0"/>
              <a:t>Association </a:t>
            </a:r>
            <a:r>
              <a:rPr lang="en-US" dirty="0"/>
              <a:t>represents a general relationship between two objects, such as a Customer having an Account. </a:t>
            </a:r>
            <a:endParaRPr lang="en-US" dirty="0" smtClean="0"/>
          </a:p>
          <a:p>
            <a:pPr algn="just"/>
            <a:r>
              <a:rPr lang="en-US" dirty="0" smtClean="0"/>
              <a:t>Aggregation </a:t>
            </a:r>
            <a:r>
              <a:rPr lang="en-US" dirty="0"/>
              <a:t>represents a whole-part relationship where one object is composed of multiple other objects, like a Library containing Books. </a:t>
            </a:r>
            <a:endParaRPr lang="en-US" dirty="0" smtClean="0"/>
          </a:p>
          <a:p>
            <a:pPr algn="just"/>
            <a:r>
              <a:rPr lang="en-US" dirty="0" smtClean="0"/>
              <a:t>Composition </a:t>
            </a:r>
            <a:r>
              <a:rPr lang="en-US" dirty="0"/>
              <a:t>is a stronger form of aggregation, where the contained objects cannot exist independently of the container, such as a House composed of Rooms.</a:t>
            </a:r>
            <a:endParaRPr lang="en-US" dirty="0"/>
          </a:p>
        </p:txBody>
      </p:sp>
    </p:spTree>
    <p:extLst>
      <p:ext uri="{BB962C8B-B14F-4D97-AF65-F5344CB8AC3E}">
        <p14:creationId xmlns:p14="http://schemas.microsoft.com/office/powerpoint/2010/main" val="4137158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normAutofit/>
          </a:bodyPr>
          <a:lstStyle/>
          <a:p>
            <a:pPr algn="just"/>
            <a:r>
              <a:rPr lang="en-US" sz="3600" dirty="0" smtClean="0"/>
              <a:t>9. Classes</a:t>
            </a:r>
            <a:r>
              <a:rPr lang="en-US" sz="3600" dirty="0"/>
              <a:t>, Objects, Relationships, State, and Behavior</a:t>
            </a:r>
            <a:endParaRPr lang="en-US" sz="3600" b="1" dirty="0"/>
          </a:p>
        </p:txBody>
      </p:sp>
      <p:sp>
        <p:nvSpPr>
          <p:cNvPr id="3" name="Content Placeholder 2"/>
          <p:cNvSpPr>
            <a:spLocks noGrp="1"/>
          </p:cNvSpPr>
          <p:nvPr>
            <p:ph idx="1"/>
          </p:nvPr>
        </p:nvSpPr>
        <p:spPr/>
        <p:txBody>
          <a:bodyPr>
            <a:normAutofit/>
          </a:bodyPr>
          <a:lstStyle/>
          <a:p>
            <a:pPr algn="just"/>
            <a:r>
              <a:rPr lang="en-US" dirty="0"/>
              <a:t>State and Behavior of Objects: </a:t>
            </a:r>
            <a:endParaRPr lang="en-US" dirty="0" smtClean="0"/>
          </a:p>
          <a:p>
            <a:pPr algn="just"/>
            <a:r>
              <a:rPr lang="en-US" dirty="0" smtClean="0"/>
              <a:t>The </a:t>
            </a:r>
            <a:r>
              <a:rPr lang="en-US" dirty="0"/>
              <a:t>state of an object refers to its current condition or the values of its attributes at a particular point in time. </a:t>
            </a:r>
            <a:endParaRPr lang="en-US" dirty="0" smtClean="0"/>
          </a:p>
          <a:p>
            <a:pPr algn="just"/>
            <a:r>
              <a:rPr lang="en-US" dirty="0" smtClean="0"/>
              <a:t>The </a:t>
            </a:r>
            <a:r>
              <a:rPr lang="en-US" dirty="0"/>
              <a:t>behavior of an object is defined by its methods or functions, which determine how the object interacts with other objects and changes its state. </a:t>
            </a:r>
            <a:endParaRPr lang="en-US" dirty="0" smtClean="0"/>
          </a:p>
          <a:p>
            <a:pPr algn="just"/>
            <a:r>
              <a:rPr lang="en-US" dirty="0" smtClean="0"/>
              <a:t>For </a:t>
            </a:r>
            <a:r>
              <a:rPr lang="en-US" dirty="0"/>
              <a:t>example, an Account object's state might include its current balance, while its behavior includes methods like deposit() and withdraw() that modify the balance.</a:t>
            </a:r>
            <a:endParaRPr lang="en-US" dirty="0"/>
          </a:p>
        </p:txBody>
      </p:sp>
    </p:spTree>
    <p:extLst>
      <p:ext uri="{BB962C8B-B14F-4D97-AF65-F5344CB8AC3E}">
        <p14:creationId xmlns:p14="http://schemas.microsoft.com/office/powerpoint/2010/main" val="2798539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normAutofit/>
          </a:bodyPr>
          <a:lstStyle/>
          <a:p>
            <a:pPr algn="just"/>
            <a:r>
              <a:rPr lang="en-US" sz="3600" dirty="0" smtClean="0"/>
              <a:t>9. Classes</a:t>
            </a:r>
            <a:r>
              <a:rPr lang="en-US" sz="3600" dirty="0"/>
              <a:t>, Objects, Relationships, State, and Behavior</a:t>
            </a:r>
            <a:endParaRPr lang="en-US" sz="3600" b="1" dirty="0"/>
          </a:p>
        </p:txBody>
      </p:sp>
      <p:sp>
        <p:nvSpPr>
          <p:cNvPr id="3" name="Content Placeholder 2"/>
          <p:cNvSpPr>
            <a:spLocks noGrp="1"/>
          </p:cNvSpPr>
          <p:nvPr>
            <p:ph idx="1"/>
          </p:nvPr>
        </p:nvSpPr>
        <p:spPr/>
        <p:txBody>
          <a:bodyPr>
            <a:normAutofit/>
          </a:bodyPr>
          <a:lstStyle/>
          <a:p>
            <a:pPr algn="just"/>
            <a:r>
              <a:rPr lang="en-US" dirty="0"/>
              <a:t> For example, in developing a human resources management system (HRMS), these concepts help in modeling the system's key entities, </a:t>
            </a:r>
            <a:endParaRPr lang="en-US" dirty="0" smtClean="0"/>
          </a:p>
          <a:p>
            <a:pPr algn="just"/>
            <a:r>
              <a:rPr lang="en-US" dirty="0" smtClean="0"/>
              <a:t>such </a:t>
            </a:r>
            <a:r>
              <a:rPr lang="en-US" dirty="0"/>
              <a:t>as Employee, Department, and Payroll, and defining how they interact. </a:t>
            </a:r>
            <a:endParaRPr lang="en-US" dirty="0" smtClean="0"/>
          </a:p>
          <a:p>
            <a:pPr algn="just"/>
            <a:r>
              <a:rPr lang="en-US" dirty="0" smtClean="0"/>
              <a:t>This </a:t>
            </a:r>
            <a:r>
              <a:rPr lang="en-US" dirty="0"/>
              <a:t>approach not only makes the system easier to understand and use but also supports scalability and maintainability, as new features and functionalities can be added without disrupting the existing structure.</a:t>
            </a:r>
            <a:endParaRPr lang="en-US" dirty="0"/>
          </a:p>
        </p:txBody>
      </p:sp>
    </p:spTree>
    <p:extLst>
      <p:ext uri="{BB962C8B-B14F-4D97-AF65-F5344CB8AC3E}">
        <p14:creationId xmlns:p14="http://schemas.microsoft.com/office/powerpoint/2010/main" val="4076928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normAutofit/>
          </a:bodyPr>
          <a:lstStyle/>
          <a:p>
            <a:pPr algn="just"/>
            <a:r>
              <a:rPr lang="en-US" sz="3600" dirty="0"/>
              <a:t> </a:t>
            </a:r>
            <a:r>
              <a:rPr lang="en-US" sz="3600" dirty="0" smtClean="0"/>
              <a:t>10. Introduction </a:t>
            </a:r>
            <a:r>
              <a:rPr lang="en-US" sz="3600" dirty="0"/>
              <a:t>to UML</a:t>
            </a:r>
            <a:endParaRPr lang="en-US" sz="3600" b="1" dirty="0"/>
          </a:p>
        </p:txBody>
      </p:sp>
      <p:sp>
        <p:nvSpPr>
          <p:cNvPr id="3" name="Content Placeholder 2"/>
          <p:cNvSpPr>
            <a:spLocks noGrp="1"/>
          </p:cNvSpPr>
          <p:nvPr>
            <p:ph idx="1"/>
          </p:nvPr>
        </p:nvSpPr>
        <p:spPr/>
        <p:txBody>
          <a:bodyPr>
            <a:normAutofit/>
          </a:bodyPr>
          <a:lstStyle/>
          <a:p>
            <a:pPr algn="just"/>
            <a:r>
              <a:rPr lang="en-US" dirty="0"/>
              <a:t>UML (Unified Modeling Language) is a standardized visual language used in software engineering to model the structure, behavior, and architecture of software systems. </a:t>
            </a:r>
            <a:endParaRPr lang="en-US" dirty="0" smtClean="0"/>
          </a:p>
          <a:p>
            <a:pPr algn="just"/>
            <a:r>
              <a:rPr lang="en-US" dirty="0" smtClean="0"/>
              <a:t>UML </a:t>
            </a:r>
            <a:r>
              <a:rPr lang="en-US" dirty="0"/>
              <a:t>diagrams provide a clear and comprehensive way to represent the various components and interactions within a system, making it easier for developers, architects, and stakeholders to understand and communicate the system's design.</a:t>
            </a:r>
            <a:endParaRPr lang="en-US" dirty="0"/>
          </a:p>
        </p:txBody>
      </p:sp>
    </p:spTree>
    <p:extLst>
      <p:ext uri="{BB962C8B-B14F-4D97-AF65-F5344CB8AC3E}">
        <p14:creationId xmlns:p14="http://schemas.microsoft.com/office/powerpoint/2010/main" val="943776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normAutofit/>
          </a:bodyPr>
          <a:lstStyle/>
          <a:p>
            <a:pPr algn="just"/>
            <a:r>
              <a:rPr lang="en-US" sz="3600" dirty="0"/>
              <a:t> </a:t>
            </a:r>
            <a:r>
              <a:rPr lang="en-US" sz="3600" dirty="0" smtClean="0"/>
              <a:t>10. Introduction </a:t>
            </a:r>
            <a:r>
              <a:rPr lang="en-US" sz="3600" dirty="0"/>
              <a:t>to UML</a:t>
            </a:r>
            <a:endParaRPr lang="en-US" sz="3600" b="1" dirty="0"/>
          </a:p>
        </p:txBody>
      </p:sp>
      <p:sp>
        <p:nvSpPr>
          <p:cNvPr id="3" name="Content Placeholder 2"/>
          <p:cNvSpPr>
            <a:spLocks noGrp="1"/>
          </p:cNvSpPr>
          <p:nvPr>
            <p:ph idx="1"/>
          </p:nvPr>
        </p:nvSpPr>
        <p:spPr/>
        <p:txBody>
          <a:bodyPr>
            <a:normAutofit/>
          </a:bodyPr>
          <a:lstStyle/>
          <a:p>
            <a:pPr algn="just"/>
            <a:r>
              <a:rPr lang="en-US" b="1" dirty="0"/>
              <a:t>Example of a Class Diagram and Sequence Diagram:</a:t>
            </a:r>
            <a:r>
              <a:rPr lang="en-US" dirty="0"/>
              <a:t> </a:t>
            </a:r>
            <a:endParaRPr lang="en-US" dirty="0" smtClean="0"/>
          </a:p>
          <a:p>
            <a:pPr algn="just"/>
            <a:r>
              <a:rPr lang="en-US" dirty="0" smtClean="0"/>
              <a:t>A </a:t>
            </a:r>
            <a:r>
              <a:rPr lang="en-US" b="1" dirty="0"/>
              <a:t>Class diagram</a:t>
            </a:r>
            <a:r>
              <a:rPr lang="en-US" dirty="0"/>
              <a:t> represents the static structure of a system, showing the system's classes, attributes, methods, and the relationships between them. </a:t>
            </a:r>
            <a:endParaRPr lang="en-US" dirty="0" smtClean="0"/>
          </a:p>
          <a:p>
            <a:pPr algn="just"/>
            <a:r>
              <a:rPr lang="en-US" dirty="0" smtClean="0"/>
              <a:t>A </a:t>
            </a:r>
            <a:r>
              <a:rPr lang="en-US" b="1" dirty="0"/>
              <a:t>Sequence diagram</a:t>
            </a:r>
            <a:r>
              <a:rPr lang="en-US" dirty="0"/>
              <a:t> represents the dynamic behavior of a system, illustrating how objects interact with each other over time to achieve a particular outcome. </a:t>
            </a:r>
            <a:endParaRPr lang="en-US" dirty="0" smtClean="0"/>
          </a:p>
          <a:p>
            <a:pPr algn="just"/>
            <a:r>
              <a:rPr lang="en-US" dirty="0" smtClean="0"/>
              <a:t>These </a:t>
            </a:r>
            <a:r>
              <a:rPr lang="en-US" dirty="0"/>
              <a:t>diagrams are essential tools for visualizing and designing the system before coding begins.</a:t>
            </a:r>
            <a:endParaRPr lang="en-US" dirty="0"/>
          </a:p>
        </p:txBody>
      </p:sp>
    </p:spTree>
    <p:extLst>
      <p:ext uri="{BB962C8B-B14F-4D97-AF65-F5344CB8AC3E}">
        <p14:creationId xmlns:p14="http://schemas.microsoft.com/office/powerpoint/2010/main" val="743198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normAutofit/>
          </a:bodyPr>
          <a:lstStyle/>
          <a:p>
            <a:pPr algn="just"/>
            <a:r>
              <a:rPr lang="en-US" sz="3600" dirty="0"/>
              <a:t> </a:t>
            </a:r>
            <a:r>
              <a:rPr lang="en-US" sz="3600" dirty="0" smtClean="0"/>
              <a:t>10. Introduction </a:t>
            </a:r>
            <a:r>
              <a:rPr lang="en-US" sz="3600" dirty="0"/>
              <a:t>to UML</a:t>
            </a:r>
            <a:endParaRPr lang="en-US" sz="3600" b="1" dirty="0"/>
          </a:p>
        </p:txBody>
      </p:sp>
      <p:sp>
        <p:nvSpPr>
          <p:cNvPr id="3" name="Content Placeholder 2"/>
          <p:cNvSpPr>
            <a:spLocks noGrp="1"/>
          </p:cNvSpPr>
          <p:nvPr>
            <p:ph idx="1"/>
          </p:nvPr>
        </p:nvSpPr>
        <p:spPr/>
        <p:txBody>
          <a:bodyPr>
            <a:normAutofit/>
          </a:bodyPr>
          <a:lstStyle/>
          <a:p>
            <a:pPr algn="just"/>
            <a:r>
              <a:rPr lang="en-US" dirty="0"/>
              <a:t>UML diagrams are used in real-world projects to visualize, design, and document software systems effectively. </a:t>
            </a:r>
            <a:endParaRPr lang="en-US" dirty="0" smtClean="0"/>
          </a:p>
          <a:p>
            <a:pPr algn="just"/>
            <a:r>
              <a:rPr lang="en-US" dirty="0" smtClean="0"/>
              <a:t>For </a:t>
            </a:r>
            <a:r>
              <a:rPr lang="en-US" dirty="0"/>
              <a:t>example, in the development of a large-scale enterprise application, UML diagrams are used to model the system's architecture, including the components, interfaces, and data flows. </a:t>
            </a:r>
            <a:endParaRPr lang="en-US" dirty="0" smtClean="0"/>
          </a:p>
          <a:p>
            <a:pPr algn="just"/>
            <a:r>
              <a:rPr lang="en-US" dirty="0" smtClean="0"/>
              <a:t>These </a:t>
            </a:r>
            <a:r>
              <a:rPr lang="en-US" dirty="0"/>
              <a:t>diagrams help in identifying potential issues early in the design process, facilitate communication among team members, and serve as a reference throughout the development and maintenance phases of the project.</a:t>
            </a:r>
            <a:endParaRPr lang="en-US" dirty="0"/>
          </a:p>
        </p:txBody>
      </p:sp>
    </p:spTree>
    <p:extLst>
      <p:ext uri="{BB962C8B-B14F-4D97-AF65-F5344CB8AC3E}">
        <p14:creationId xmlns:p14="http://schemas.microsoft.com/office/powerpoint/2010/main" val="308595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smtClean="0"/>
              <a:t>1. </a:t>
            </a:r>
            <a:r>
              <a:rPr lang="en-US" b="1" dirty="0" smtClean="0"/>
              <a:t>Introduction to Software Engineering</a:t>
            </a:r>
            <a:endParaRPr lang="en-US" dirty="0"/>
          </a:p>
        </p:txBody>
      </p:sp>
      <p:sp>
        <p:nvSpPr>
          <p:cNvPr id="3" name="Content Placeholder 2"/>
          <p:cNvSpPr>
            <a:spLocks noGrp="1"/>
          </p:cNvSpPr>
          <p:nvPr>
            <p:ph idx="1"/>
          </p:nvPr>
        </p:nvSpPr>
        <p:spPr/>
        <p:txBody>
          <a:bodyPr/>
          <a:lstStyle/>
          <a:p>
            <a:r>
              <a:rPr lang="en-US" b="1" dirty="0" smtClean="0"/>
              <a:t>Managing Complexity:</a:t>
            </a:r>
          </a:p>
          <a:p>
            <a:endParaRPr lang="en-US" sz="1000" dirty="0" smtClean="0"/>
          </a:p>
          <a:p>
            <a:r>
              <a:rPr lang="en-US" dirty="0" smtClean="0"/>
              <a:t>Tackle inherent complexity in software systems.</a:t>
            </a:r>
          </a:p>
          <a:p>
            <a:r>
              <a:rPr lang="en-US" dirty="0" smtClean="0"/>
              <a:t>Use abstraction and modularity to reduce cognitive load.</a:t>
            </a:r>
          </a:p>
          <a:p>
            <a:r>
              <a:rPr lang="en-US" dirty="0" smtClean="0"/>
              <a:t>Structured methodologies and best practices simplify development.</a:t>
            </a:r>
          </a:p>
          <a:p>
            <a:r>
              <a:rPr lang="en-US" dirty="0" smtClean="0"/>
              <a:t>Facilitate easier maintenance and extension of software.</a:t>
            </a:r>
          </a:p>
          <a:p>
            <a:r>
              <a:rPr lang="en-US" dirty="0" smtClean="0"/>
              <a:t>Essential for the longevity and evolution of software products.</a:t>
            </a:r>
          </a:p>
        </p:txBody>
      </p:sp>
    </p:spTree>
    <p:extLst>
      <p:ext uri="{BB962C8B-B14F-4D97-AF65-F5344CB8AC3E}">
        <p14:creationId xmlns:p14="http://schemas.microsoft.com/office/powerpoint/2010/main" val="285982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6303" cy="1333046"/>
          </a:xfrm>
          <a:solidFill>
            <a:schemeClr val="accent1">
              <a:lumMod val="40000"/>
              <a:lumOff val="60000"/>
            </a:schemeClr>
          </a:solidFill>
        </p:spPr>
        <p:txBody>
          <a:bodyPr>
            <a:normAutofit/>
          </a:bodyPr>
          <a:lstStyle/>
          <a:p>
            <a:pPr algn="just"/>
            <a:r>
              <a:rPr lang="en-US" sz="3600" dirty="0" smtClean="0"/>
              <a:t>Assignment - 1</a:t>
            </a:r>
            <a:endParaRPr lang="en-US" sz="3600" b="1" dirty="0"/>
          </a:p>
        </p:txBody>
      </p:sp>
      <p:sp>
        <p:nvSpPr>
          <p:cNvPr id="3" name="Content Placeholder 2"/>
          <p:cNvSpPr>
            <a:spLocks noGrp="1"/>
          </p:cNvSpPr>
          <p:nvPr>
            <p:ph idx="1"/>
          </p:nvPr>
        </p:nvSpPr>
        <p:spPr/>
        <p:txBody>
          <a:bodyPr>
            <a:noAutofit/>
          </a:bodyPr>
          <a:lstStyle/>
          <a:p>
            <a:pPr marL="0" indent="0" algn="just">
              <a:buNone/>
            </a:pPr>
            <a:r>
              <a:rPr lang="en-US" sz="1800" dirty="0" smtClean="0"/>
              <a:t>1</a:t>
            </a:r>
            <a:r>
              <a:rPr lang="en-US" sz="1800" dirty="0"/>
              <a:t>. Explain the importance of software engineering in the development of large-scale software systems. Provide a real-life example of a system that required robust software engineering </a:t>
            </a:r>
            <a:r>
              <a:rPr lang="en-US" sz="1800" dirty="0" smtClean="0"/>
              <a:t>principles.</a:t>
            </a:r>
          </a:p>
          <a:p>
            <a:pPr marL="0" indent="0" algn="just">
              <a:buNone/>
            </a:pPr>
            <a:r>
              <a:rPr lang="en-US" sz="1800" dirty="0" smtClean="0"/>
              <a:t>2. Discuss the role of Unified Modeling Language (UML) in software development. Why is UML considered an essential tool for software engineers?</a:t>
            </a:r>
          </a:p>
          <a:p>
            <a:pPr marL="0" indent="0" algn="just">
              <a:buNone/>
            </a:pPr>
            <a:r>
              <a:rPr lang="en-US" sz="1800" dirty="0" smtClean="0"/>
              <a:t>3</a:t>
            </a:r>
            <a:r>
              <a:rPr lang="en-US" sz="1800" dirty="0"/>
              <a:t>. Define the four core Object-Oriented (OO) concepts: Encapsulation, Inheritance, Polymorphism, and Abstraction. Provide an example of each in the context of a software application</a:t>
            </a:r>
            <a:r>
              <a:rPr lang="en-US" sz="1800" dirty="0" smtClean="0"/>
              <a:t>.</a:t>
            </a:r>
            <a:endParaRPr lang="en-US" sz="1800" dirty="0"/>
          </a:p>
          <a:p>
            <a:pPr marL="0" indent="0" algn="just">
              <a:buNone/>
            </a:pPr>
            <a:r>
              <a:rPr lang="en-US" sz="1800" dirty="0"/>
              <a:t>4. Describe the Waterfall and Agile methodologies in the context of software development life cycle models. What are the key differences between these two approaches, and in what scenarios would each be most effective</a:t>
            </a:r>
            <a:r>
              <a:rPr lang="en-US" sz="1800" dirty="0" smtClean="0"/>
              <a:t>?</a:t>
            </a:r>
            <a:endParaRPr lang="en-US" sz="1800" dirty="0"/>
          </a:p>
          <a:p>
            <a:pPr marL="0" indent="0" algn="just">
              <a:buNone/>
            </a:pPr>
            <a:r>
              <a:rPr lang="en-US" sz="1800" dirty="0"/>
              <a:t>5. Choose two types of UML diagrams (e.g., Class Diagram, Sequence Diagram) and explain their purpose in software development. Create a simple UML diagram for a university management system to demonstrate your understanding.</a:t>
            </a:r>
            <a:endParaRPr lang="en-US" sz="1800" dirty="0"/>
          </a:p>
        </p:txBody>
      </p:sp>
    </p:spTree>
    <p:extLst>
      <p:ext uri="{BB962C8B-B14F-4D97-AF65-F5344CB8AC3E}">
        <p14:creationId xmlns:p14="http://schemas.microsoft.com/office/powerpoint/2010/main" val="61127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smtClean="0"/>
              <a:t>1. </a:t>
            </a:r>
            <a:r>
              <a:rPr lang="en-US" b="1" dirty="0" smtClean="0"/>
              <a:t>Introduction to Software Engineering</a:t>
            </a:r>
            <a:endParaRPr lang="en-US" dirty="0"/>
          </a:p>
        </p:txBody>
      </p:sp>
      <p:sp>
        <p:nvSpPr>
          <p:cNvPr id="3" name="Content Placeholder 2"/>
          <p:cNvSpPr>
            <a:spLocks noGrp="1"/>
          </p:cNvSpPr>
          <p:nvPr>
            <p:ph idx="1"/>
          </p:nvPr>
        </p:nvSpPr>
        <p:spPr/>
        <p:txBody>
          <a:bodyPr/>
          <a:lstStyle/>
          <a:p>
            <a:r>
              <a:rPr lang="en-US" b="1" dirty="0" smtClean="0"/>
              <a:t>Ensuring Quality and Reliability:</a:t>
            </a:r>
          </a:p>
          <a:p>
            <a:endParaRPr lang="en-US" sz="1000" dirty="0" smtClean="0"/>
          </a:p>
          <a:p>
            <a:r>
              <a:rPr lang="en-US" dirty="0" smtClean="0"/>
              <a:t>Involves rigorous testing, validation, and verification.</a:t>
            </a:r>
          </a:p>
          <a:p>
            <a:r>
              <a:rPr lang="en-US" dirty="0" smtClean="0"/>
              <a:t>Ensure software is free from defects and performs well.</a:t>
            </a:r>
          </a:p>
          <a:p>
            <a:r>
              <a:rPr lang="en-US" dirty="0" smtClean="0"/>
              <a:t>Adhere to engineering principles like testing and continuous integration.</a:t>
            </a:r>
          </a:p>
          <a:p>
            <a:r>
              <a:rPr lang="en-US" dirty="0" smtClean="0"/>
              <a:t>Deliver robust, reliable software that meets user and stakeholder demands.</a:t>
            </a:r>
          </a:p>
          <a:p>
            <a:r>
              <a:rPr lang="en-US" dirty="0" smtClean="0"/>
              <a:t>Focus on dependability, maintainability, and efficiency.</a:t>
            </a:r>
          </a:p>
        </p:txBody>
      </p:sp>
    </p:spTree>
    <p:extLst>
      <p:ext uri="{BB962C8B-B14F-4D97-AF65-F5344CB8AC3E}">
        <p14:creationId xmlns:p14="http://schemas.microsoft.com/office/powerpoint/2010/main" val="241117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smtClean="0"/>
              <a:t>1. </a:t>
            </a:r>
            <a:r>
              <a:rPr lang="en-US" b="1" dirty="0" smtClean="0"/>
              <a:t>Introduction to Software Engineering</a:t>
            </a:r>
            <a:endParaRPr lang="en-US" dirty="0"/>
          </a:p>
        </p:txBody>
      </p:sp>
      <p:sp>
        <p:nvSpPr>
          <p:cNvPr id="3" name="Content Placeholder 2"/>
          <p:cNvSpPr>
            <a:spLocks noGrp="1"/>
          </p:cNvSpPr>
          <p:nvPr>
            <p:ph idx="1"/>
          </p:nvPr>
        </p:nvSpPr>
        <p:spPr/>
        <p:txBody>
          <a:bodyPr>
            <a:normAutofit lnSpcReduction="10000"/>
          </a:bodyPr>
          <a:lstStyle/>
          <a:p>
            <a:pPr algn="just"/>
            <a:r>
              <a:rPr lang="en-US" sz="2400" b="1" dirty="0"/>
              <a:t>Example</a:t>
            </a:r>
            <a:r>
              <a:rPr lang="en-US" sz="2400" b="1" dirty="0" smtClean="0"/>
              <a:t>:</a:t>
            </a:r>
          </a:p>
          <a:p>
            <a:pPr algn="just"/>
            <a:r>
              <a:rPr lang="en-US" sz="2400" dirty="0" smtClean="0"/>
              <a:t>Large-Scale </a:t>
            </a:r>
            <a:r>
              <a:rPr lang="en-US" sz="2400" dirty="0"/>
              <a:t>Software Systems: Consider the development of an operating system like Windows or </a:t>
            </a:r>
            <a:r>
              <a:rPr lang="en-US" sz="2400" dirty="0" err="1"/>
              <a:t>macOS</a:t>
            </a:r>
            <a:r>
              <a:rPr lang="en-US" sz="2400" dirty="0"/>
              <a:t>. </a:t>
            </a:r>
            <a:endParaRPr lang="en-US" sz="2400" dirty="0" smtClean="0"/>
          </a:p>
          <a:p>
            <a:pPr algn="just"/>
            <a:r>
              <a:rPr lang="en-US" sz="2400" dirty="0" smtClean="0"/>
              <a:t>These </a:t>
            </a:r>
            <a:r>
              <a:rPr lang="en-US" sz="2400" dirty="0"/>
              <a:t>systems are incredibly complex, with millions of lines of code and numerous subsystems interacting with each other. Without Software Engineering principles like modularity and encapsulation, managing such a large and complex system would be nearly impossible. </a:t>
            </a:r>
            <a:endParaRPr lang="en-US" sz="2400" dirty="0" smtClean="0"/>
          </a:p>
          <a:p>
            <a:pPr algn="just"/>
            <a:r>
              <a:rPr lang="en-US" sz="2400" dirty="0" smtClean="0"/>
              <a:t>Similarly</a:t>
            </a:r>
            <a:r>
              <a:rPr lang="en-US" sz="2400" dirty="0"/>
              <a:t>, an e-commerce platform like Amazon involves various components—user interfaces, databases, payment gateways, and logistics systems—all working together seamlessly. </a:t>
            </a:r>
            <a:endParaRPr lang="en-US" sz="2400" dirty="0" smtClean="0"/>
          </a:p>
          <a:p>
            <a:pPr algn="just"/>
            <a:r>
              <a:rPr lang="en-US" sz="2400" dirty="0" smtClean="0"/>
              <a:t>Software </a:t>
            </a:r>
            <a:r>
              <a:rPr lang="en-US" sz="2400" dirty="0"/>
              <a:t>Engineering ensures that these systems are reliable, scalable, and maintainable, enabling them to handle millions of users and transactions daily.</a:t>
            </a:r>
            <a:endParaRPr lang="en-US" sz="2400" dirty="0" smtClean="0"/>
          </a:p>
        </p:txBody>
      </p:sp>
    </p:spTree>
    <p:extLst>
      <p:ext uri="{BB962C8B-B14F-4D97-AF65-F5344CB8AC3E}">
        <p14:creationId xmlns:p14="http://schemas.microsoft.com/office/powerpoint/2010/main" val="1746791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2. Modeling through UML</a:t>
            </a:r>
          </a:p>
        </p:txBody>
      </p:sp>
      <p:sp>
        <p:nvSpPr>
          <p:cNvPr id="3" name="Content Placeholder 2"/>
          <p:cNvSpPr>
            <a:spLocks noGrp="1"/>
          </p:cNvSpPr>
          <p:nvPr>
            <p:ph idx="1"/>
          </p:nvPr>
        </p:nvSpPr>
        <p:spPr/>
        <p:txBody>
          <a:bodyPr>
            <a:normAutofit/>
          </a:bodyPr>
          <a:lstStyle/>
          <a:p>
            <a:pPr algn="just"/>
            <a:r>
              <a:rPr lang="en-US" sz="2400" b="1" dirty="0" smtClean="0"/>
              <a:t>Introduction </a:t>
            </a:r>
            <a:r>
              <a:rPr lang="en-US" sz="2400" b="1" dirty="0"/>
              <a:t>to UML (Unified Modeling Language): </a:t>
            </a:r>
            <a:endParaRPr lang="en-US" sz="2400" b="1" dirty="0" smtClean="0"/>
          </a:p>
          <a:p>
            <a:pPr algn="just"/>
            <a:r>
              <a:rPr lang="en-US" sz="2400" dirty="0" smtClean="0"/>
              <a:t>UML </a:t>
            </a:r>
            <a:r>
              <a:rPr lang="en-US" sz="2400" dirty="0"/>
              <a:t>is a standardized modeling language used to visualize, specify, construct, and document the artifacts of a software system. </a:t>
            </a:r>
            <a:endParaRPr lang="en-US" sz="2400" dirty="0" smtClean="0"/>
          </a:p>
          <a:p>
            <a:pPr algn="just"/>
            <a:r>
              <a:rPr lang="en-US" sz="2400" dirty="0" smtClean="0"/>
              <a:t>It </a:t>
            </a:r>
            <a:r>
              <a:rPr lang="en-US" sz="2400" dirty="0"/>
              <a:t>provides a way to design and understand complex software systems using a variety of diagrams that represent different aspects of the system. </a:t>
            </a:r>
            <a:endParaRPr lang="en-US" sz="2400" dirty="0" smtClean="0"/>
          </a:p>
          <a:p>
            <a:pPr algn="just"/>
            <a:r>
              <a:rPr lang="en-US" sz="2400" dirty="0" smtClean="0"/>
              <a:t>UML </a:t>
            </a:r>
            <a:r>
              <a:rPr lang="en-US" sz="2400" dirty="0"/>
              <a:t>is widely used in the software development lifecycle, from initial design through to maintenance, providing a common language that can be understood by all stakeholders.</a:t>
            </a:r>
            <a:endParaRPr lang="en-US" sz="2400" dirty="0" smtClean="0"/>
          </a:p>
        </p:txBody>
      </p:sp>
    </p:spTree>
    <p:extLst>
      <p:ext uri="{BB962C8B-B14F-4D97-AF65-F5344CB8AC3E}">
        <p14:creationId xmlns:p14="http://schemas.microsoft.com/office/powerpoint/2010/main" val="329459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just"/>
            <a:r>
              <a:rPr lang="en-US" b="1" dirty="0"/>
              <a:t>2. Modeling through UML</a:t>
            </a:r>
          </a:p>
        </p:txBody>
      </p:sp>
      <p:sp>
        <p:nvSpPr>
          <p:cNvPr id="3" name="Content Placeholder 2"/>
          <p:cNvSpPr>
            <a:spLocks noGrp="1"/>
          </p:cNvSpPr>
          <p:nvPr>
            <p:ph idx="1"/>
          </p:nvPr>
        </p:nvSpPr>
        <p:spPr/>
        <p:txBody>
          <a:bodyPr>
            <a:normAutofit/>
          </a:bodyPr>
          <a:lstStyle/>
          <a:p>
            <a:pPr algn="just"/>
            <a:r>
              <a:rPr lang="en-US" sz="2400" b="1" dirty="0"/>
              <a:t>Importance of UML in Software Development: </a:t>
            </a:r>
            <a:endParaRPr lang="en-US" sz="2400" b="1" dirty="0" smtClean="0"/>
          </a:p>
          <a:p>
            <a:pPr algn="just"/>
            <a:r>
              <a:rPr lang="en-US" sz="2400" dirty="0" smtClean="0"/>
              <a:t>UML </a:t>
            </a:r>
            <a:r>
              <a:rPr lang="en-US" sz="2400" dirty="0"/>
              <a:t>is essential for designing software systems that are complex and require careful planning and coordination. </a:t>
            </a:r>
            <a:endParaRPr lang="en-US" sz="2400" dirty="0" smtClean="0"/>
          </a:p>
          <a:p>
            <a:pPr algn="just"/>
            <a:r>
              <a:rPr lang="en-US" sz="2400" dirty="0" smtClean="0"/>
              <a:t>It </a:t>
            </a:r>
            <a:r>
              <a:rPr lang="en-US" sz="2400" dirty="0"/>
              <a:t>helps teams communicate ideas clearly, identify potential issues early in the design process, and create a blueprint that guides the development. </a:t>
            </a:r>
            <a:endParaRPr lang="en-US" sz="2400" dirty="0" smtClean="0"/>
          </a:p>
          <a:p>
            <a:pPr algn="just"/>
            <a:r>
              <a:rPr lang="en-US" sz="2400" dirty="0" smtClean="0"/>
              <a:t>By </a:t>
            </a:r>
            <a:r>
              <a:rPr lang="en-US" sz="2400" dirty="0"/>
              <a:t>using UML, developers can ensure that all aspects of the system are well-understood before coding begins, reducing the likelihood of costly changes later in the project.</a:t>
            </a:r>
            <a:endParaRPr lang="en-US" sz="2400" dirty="0" smtClean="0"/>
          </a:p>
        </p:txBody>
      </p:sp>
    </p:spTree>
    <p:extLst>
      <p:ext uri="{BB962C8B-B14F-4D97-AF65-F5344CB8AC3E}">
        <p14:creationId xmlns:p14="http://schemas.microsoft.com/office/powerpoint/2010/main" val="2585025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TotalTime>
  <Words>4083</Words>
  <Application>Microsoft Office PowerPoint</Application>
  <PresentationFormat>Widescreen</PresentationFormat>
  <Paragraphs>270</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Object Oriented Software Engineering </vt:lpstr>
      <vt:lpstr>1. Introduction to Software Engineering</vt:lpstr>
      <vt:lpstr>1. Introduction to Software Engineering</vt:lpstr>
      <vt:lpstr>1. Introduction to Software Engineering</vt:lpstr>
      <vt:lpstr>1. Introduction to Software Engineering</vt:lpstr>
      <vt:lpstr>1. Introduction to Software Engineering</vt:lpstr>
      <vt:lpstr>1. Introduction to Software Engineering</vt:lpstr>
      <vt:lpstr>2. Modeling through UML</vt:lpstr>
      <vt:lpstr>2. Modeling through UML</vt:lpstr>
      <vt:lpstr>2. Modeling through UML</vt:lpstr>
      <vt:lpstr>2. Modeling through UML</vt:lpstr>
      <vt:lpstr>2. Modeling through UML</vt:lpstr>
      <vt:lpstr>3. Software Engineering Concepts</vt:lpstr>
      <vt:lpstr>3. Software Engineering Concepts</vt:lpstr>
      <vt:lpstr>3. Software Engineering Concepts</vt:lpstr>
      <vt:lpstr>3. Software Engineering Concepts</vt:lpstr>
      <vt:lpstr>3. Software Engineering Concepts</vt:lpstr>
      <vt:lpstr>3. Software Engineering Concepts</vt:lpstr>
      <vt:lpstr>3. Software Engineering Concepts</vt:lpstr>
      <vt:lpstr>3. Software Engineering Concepts</vt:lpstr>
      <vt:lpstr>3. Software Engineering Concepts</vt:lpstr>
      <vt:lpstr>3. Software Engineering Concepts</vt:lpstr>
      <vt:lpstr>3. Software Engineering Concepts</vt:lpstr>
      <vt:lpstr>3. Software Engineering Concepts</vt:lpstr>
      <vt:lpstr>3. Software Engineering Concepts</vt:lpstr>
      <vt:lpstr>4. Object-Oriented Concepts</vt:lpstr>
      <vt:lpstr>4. Object-Oriented Concepts</vt:lpstr>
      <vt:lpstr>4. Object-Oriented Concepts</vt:lpstr>
      <vt:lpstr>5. OO Methodologies</vt:lpstr>
      <vt:lpstr>5. OO Methodologies</vt:lpstr>
      <vt:lpstr>5. OO Methodologies</vt:lpstr>
      <vt:lpstr>6. OO Modeling, Definitions, and Terminologies</vt:lpstr>
      <vt:lpstr>6. OO Modeling, Definitions, and Terminologies</vt:lpstr>
      <vt:lpstr>6. OO Modeling, Definitions, and Terminologies</vt:lpstr>
      <vt:lpstr>7. Agile Development Methodologies</vt:lpstr>
      <vt:lpstr>7. Agile Development Methodologies</vt:lpstr>
      <vt:lpstr>7. Agile Development Methodologies</vt:lpstr>
      <vt:lpstr>8. Object-Oriented Analysis</vt:lpstr>
      <vt:lpstr>8. Object-Oriented Analysis</vt:lpstr>
      <vt:lpstr>8. Object-Oriented Analysis</vt:lpstr>
      <vt:lpstr>8. Object-Oriented Analysis</vt:lpstr>
      <vt:lpstr>8. Object-Oriented Analysis</vt:lpstr>
      <vt:lpstr>9. Classes, Objects, Relationships, State, and Behavior</vt:lpstr>
      <vt:lpstr>9. Classes, Objects, Relationships, State, and Behavior</vt:lpstr>
      <vt:lpstr>9. Classes, Objects, Relationships, State, and Behavior</vt:lpstr>
      <vt:lpstr>9. Classes, Objects, Relationships, State, and Behavior</vt:lpstr>
      <vt:lpstr> 10. Introduction to UML</vt:lpstr>
      <vt:lpstr> 10. Introduction to UML</vt:lpstr>
      <vt:lpstr> 10. Introduction to UML</vt:lpstr>
      <vt:lpstr>Assignment - 1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 </dc:title>
  <dc:creator>SHIVANI</dc:creator>
  <cp:lastModifiedBy>SHIVANI</cp:lastModifiedBy>
  <cp:revision>67</cp:revision>
  <dcterms:created xsi:type="dcterms:W3CDTF">2024-08-13T03:29:28Z</dcterms:created>
  <dcterms:modified xsi:type="dcterms:W3CDTF">2024-08-16T13:23:03Z</dcterms:modified>
</cp:coreProperties>
</file>