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6" r:id="rId6"/>
    <p:sldId id="267" r:id="rId7"/>
    <p:sldId id="260" r:id="rId8"/>
    <p:sldId id="261" r:id="rId9"/>
    <p:sldId id="262" r:id="rId10"/>
    <p:sldId id="268" r:id="rId11"/>
    <p:sldId id="263" r:id="rId12"/>
    <p:sldId id="265" r:id="rId13"/>
    <p:sldId id="264"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74" autoAdjust="0"/>
  </p:normalViewPr>
  <p:slideViewPr>
    <p:cSldViewPr snapToGrid="0">
      <p:cViewPr varScale="1">
        <p:scale>
          <a:sx n="58" d="100"/>
          <a:sy n="58" d="100"/>
        </p:scale>
        <p:origin x="16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D0CA330-1B95-4796-AE52-224099B39965}" type="datetimeFigureOut">
              <a:rPr lang="en-US" smtClean="0"/>
              <a:t>12/5/2018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3A5674B-FFC9-4D0F-8CC8-2954F980F302}" type="slidenum">
              <a:rPr lang="en-US" smtClean="0"/>
              <a:t>‹#›</a:t>
            </a:fld>
            <a:endParaRPr lang="en-US"/>
          </a:p>
        </p:txBody>
      </p:sp>
    </p:spTree>
    <p:extLst>
      <p:ext uri="{BB962C8B-B14F-4D97-AF65-F5344CB8AC3E}">
        <p14:creationId xmlns:p14="http://schemas.microsoft.com/office/powerpoint/2010/main" val="234686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5674B-FFC9-4D0F-8CC8-2954F980F302}" type="slidenum">
              <a:rPr lang="en-US" smtClean="0"/>
              <a:t>1</a:t>
            </a:fld>
            <a:endParaRPr lang="en-US"/>
          </a:p>
        </p:txBody>
      </p:sp>
    </p:spTree>
    <p:extLst>
      <p:ext uri="{BB962C8B-B14F-4D97-AF65-F5344CB8AC3E}">
        <p14:creationId xmlns:p14="http://schemas.microsoft.com/office/powerpoint/2010/main" val="340073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Education outcomes were similar in magnitude and direction for education outcomes except </a:t>
            </a:r>
            <a:r>
              <a:rPr lang="en-US" i="1" dirty="0"/>
              <a:t>Some College</a:t>
            </a:r>
            <a:r>
              <a:rPr lang="en-US" i="0" dirty="0"/>
              <a:t>. It was negative and significant for women, but negative and insignificant for men. The wage result is inconsistent with Parker &amp; </a:t>
            </a:r>
            <a:r>
              <a:rPr lang="en-US" i="0" dirty="0" err="1"/>
              <a:t>Vogl</a:t>
            </a:r>
            <a:r>
              <a:rPr lang="en-US" i="0" dirty="0"/>
              <a:t>.</a:t>
            </a:r>
            <a:endParaRPr lang="en-US" dirty="0"/>
          </a:p>
        </p:txBody>
      </p:sp>
      <p:sp>
        <p:nvSpPr>
          <p:cNvPr id="4" name="Slide Number Placeholder 3"/>
          <p:cNvSpPr>
            <a:spLocks noGrp="1"/>
          </p:cNvSpPr>
          <p:nvPr>
            <p:ph type="sldNum" sz="quarter" idx="5"/>
          </p:nvPr>
        </p:nvSpPr>
        <p:spPr/>
        <p:txBody>
          <a:bodyPr/>
          <a:lstStyle/>
          <a:p>
            <a:fld id="{43A5674B-FFC9-4D0F-8CC8-2954F980F302}" type="slidenum">
              <a:rPr lang="en-US" smtClean="0"/>
              <a:t>10</a:t>
            </a:fld>
            <a:endParaRPr lang="en-US"/>
          </a:p>
        </p:txBody>
      </p:sp>
    </p:spTree>
    <p:extLst>
      <p:ext uri="{BB962C8B-B14F-4D97-AF65-F5344CB8AC3E}">
        <p14:creationId xmlns:p14="http://schemas.microsoft.com/office/powerpoint/2010/main" val="106396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Restricted sample: conditioned on </a:t>
            </a:r>
            <a:r>
              <a:rPr lang="en-US" i="1" dirty="0"/>
              <a:t>some</a:t>
            </a:r>
            <a:r>
              <a:rPr lang="en-US" i="0" dirty="0"/>
              <a:t> PROGRESA, an additional year actually makes people less likely to complete grade level segments and less likely to have favorable market outcomes.</a:t>
            </a:r>
          </a:p>
          <a:p>
            <a:endParaRPr lang="en-US" i="0" dirty="0"/>
          </a:p>
          <a:p>
            <a:r>
              <a:rPr lang="en-US" i="0" dirty="0"/>
              <a:t>If we buy the schooling effects, then the labor effects make sense. However, is it possible that PROGRESA did make people worse off irrespective of the schooling effects? In other words, assume that the schooling effects were robust. Is it possible that student participants in PROGRESA were “getting a hand out” and not really absorbing any long-term habits that would lead to better labor outcomes?</a:t>
            </a:r>
            <a:endParaRPr lang="en-US" dirty="0"/>
          </a:p>
          <a:p>
            <a:endParaRPr lang="en-US" dirty="0"/>
          </a:p>
          <a:p>
            <a:r>
              <a:rPr lang="en-US" dirty="0"/>
              <a:t>Some assumptions for the linear time trends: state economies are evolving linearly.</a:t>
            </a:r>
          </a:p>
        </p:txBody>
      </p:sp>
      <p:sp>
        <p:nvSpPr>
          <p:cNvPr id="4" name="Slide Number Placeholder 3"/>
          <p:cNvSpPr>
            <a:spLocks noGrp="1"/>
          </p:cNvSpPr>
          <p:nvPr>
            <p:ph type="sldNum" sz="quarter" idx="5"/>
          </p:nvPr>
        </p:nvSpPr>
        <p:spPr/>
        <p:txBody>
          <a:bodyPr/>
          <a:lstStyle/>
          <a:p>
            <a:fld id="{43A5674B-FFC9-4D0F-8CC8-2954F980F302}" type="slidenum">
              <a:rPr lang="en-US" smtClean="0"/>
              <a:t>11</a:t>
            </a:fld>
            <a:endParaRPr lang="en-US"/>
          </a:p>
        </p:txBody>
      </p:sp>
    </p:spTree>
    <p:extLst>
      <p:ext uri="{BB962C8B-B14F-4D97-AF65-F5344CB8AC3E}">
        <p14:creationId xmlns:p14="http://schemas.microsoft.com/office/powerpoint/2010/main" val="386384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data, 89.8% of people are living in the same major and minor administrative unit as they were 5 years ago. It’s unclear whether this adds any explanatory value.</a:t>
            </a:r>
          </a:p>
          <a:p>
            <a:endParaRPr lang="en-US" dirty="0"/>
          </a:p>
          <a:p>
            <a:r>
              <a:rPr lang="en-US" dirty="0"/>
              <a:t>Not sure how to interpret the effects on different skilled jobs. Two possible narratives exist: </a:t>
            </a:r>
          </a:p>
          <a:p>
            <a:pPr marL="174708" indent="-174708">
              <a:buFont typeface="Arial" panose="020B0604020202020204" pitchFamily="34" charset="0"/>
              <a:buChar char="•"/>
            </a:pPr>
            <a:r>
              <a:rPr lang="en-US" dirty="0"/>
              <a:t>one – the estimate should have been at least the same or smaller for more conservative skilled jobs definition and at least the same or larger for the expanded skilled jobs definition. This is because a smaller(larger) pool of skilled jobs means that people will have a lower(higher) chance of getting one of those jobs;</a:t>
            </a:r>
          </a:p>
          <a:p>
            <a:pPr marL="174708" indent="-174708">
              <a:buFont typeface="Arial" panose="020B0604020202020204" pitchFamily="34" charset="0"/>
              <a:buChar char="•"/>
            </a:pPr>
            <a:r>
              <a:rPr lang="en-US" dirty="0"/>
              <a:t>two – if the effects of PROGRESA actually improve skills compared with those who were not exposed to PROGRESA, then we might take these estimates as demonstrating the PROGRESA children actually have more competitive skills than others.</a:t>
            </a:r>
          </a:p>
        </p:txBody>
      </p:sp>
      <p:sp>
        <p:nvSpPr>
          <p:cNvPr id="4" name="Slide Number Placeholder 3"/>
          <p:cNvSpPr>
            <a:spLocks noGrp="1"/>
          </p:cNvSpPr>
          <p:nvPr>
            <p:ph type="sldNum" sz="quarter" idx="5"/>
          </p:nvPr>
        </p:nvSpPr>
        <p:spPr/>
        <p:txBody>
          <a:bodyPr/>
          <a:lstStyle/>
          <a:p>
            <a:fld id="{43A5674B-FFC9-4D0F-8CC8-2954F980F302}" type="slidenum">
              <a:rPr lang="en-US" smtClean="0"/>
              <a:t>12</a:t>
            </a:fld>
            <a:endParaRPr lang="en-US"/>
          </a:p>
        </p:txBody>
      </p:sp>
    </p:spTree>
    <p:extLst>
      <p:ext uri="{BB962C8B-B14F-4D97-AF65-F5344CB8AC3E}">
        <p14:creationId xmlns:p14="http://schemas.microsoft.com/office/powerpoint/2010/main" val="432399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smtClean="0">
                <a:latin typeface="Garamond" panose="02020404030301010803" pitchFamily="18" charset="0"/>
              </a:rPr>
              <a:t>No clear, unifying narrative about whether PROGRESA actually enhanced human capital via wage effects. Also, no clear story on labor market dynamics.</a:t>
            </a:r>
          </a:p>
          <a:p>
            <a:pPr marL="174708" indent="-174708">
              <a:buFont typeface="Arial" panose="020B0604020202020204" pitchFamily="34" charset="0"/>
              <a:buChar char="•"/>
            </a:pPr>
            <a:endParaRPr lang="en-US" dirty="0" smtClean="0">
              <a:latin typeface="Garamond" panose="02020404030301010803" pitchFamily="18" charset="0"/>
            </a:endParaRPr>
          </a:p>
          <a:p>
            <a:pPr marL="174708" indent="-174708">
              <a:buFont typeface="Arial" panose="020B0604020202020204" pitchFamily="34" charset="0"/>
              <a:buChar char="•"/>
            </a:pPr>
            <a:r>
              <a:rPr lang="en-US" dirty="0" smtClean="0">
                <a:latin typeface="Garamond" panose="02020404030301010803" pitchFamily="18" charset="0"/>
              </a:rPr>
              <a:t>These are ITT estimates.</a:t>
            </a:r>
          </a:p>
          <a:p>
            <a:pPr marL="174708" indent="-174708">
              <a:buFont typeface="Arial" panose="020B0604020202020204" pitchFamily="34" charset="0"/>
              <a:buChar char="•"/>
            </a:pPr>
            <a:endParaRPr lang="en-US" dirty="0" smtClean="0">
              <a:latin typeface="Garamond" panose="02020404030301010803" pitchFamily="18" charset="0"/>
            </a:endParaRPr>
          </a:p>
          <a:p>
            <a:pPr marL="174708" indent="-174708">
              <a:buFont typeface="Arial" panose="020B0604020202020204" pitchFamily="34" charset="0"/>
              <a:buChar char="•"/>
            </a:pPr>
            <a:r>
              <a:rPr lang="en-US" dirty="0" smtClean="0">
                <a:latin typeface="Garamond" panose="02020404030301010803" pitchFamily="18" charset="0"/>
              </a:rPr>
              <a:t>Can not control for the effects of other government programs that target poverty alleviation. Neither can I control for nutrition and health effects from PROGRESA.</a:t>
            </a:r>
          </a:p>
          <a:p>
            <a:pPr marL="174708" indent="-174708">
              <a:buFont typeface="Arial" panose="020B0604020202020204" pitchFamily="34" charset="0"/>
              <a:buChar char="•"/>
            </a:pPr>
            <a:endParaRPr lang="en-US" dirty="0" smtClean="0">
              <a:latin typeface="Garamond" panose="02020404030301010803" pitchFamily="18" charset="0"/>
            </a:endParaRPr>
          </a:p>
          <a:p>
            <a:pPr marL="174708" indent="-174708">
              <a:buFont typeface="Arial" panose="020B0604020202020204" pitchFamily="34" charset="0"/>
              <a:buChar char="•"/>
            </a:pPr>
            <a:r>
              <a:rPr lang="en-US" dirty="0" smtClean="0">
                <a:latin typeface="Garamond" panose="02020404030301010803" pitchFamily="18" charset="0"/>
              </a:rPr>
              <a:t>Observing outcomes at the locality level would be helpful. It is possible that I have coded someone as exposed who may never have been exposed.</a:t>
            </a:r>
          </a:p>
          <a:p>
            <a:pPr marL="174708" indent="-174708">
              <a:buFont typeface="Arial" panose="020B0604020202020204" pitchFamily="34" charset="0"/>
              <a:buChar char="•"/>
            </a:pPr>
            <a:endParaRPr lang="en-US" dirty="0" smtClean="0">
              <a:latin typeface="Garamond" panose="02020404030301010803" pitchFamily="18" charset="0"/>
            </a:endParaRPr>
          </a:p>
          <a:p>
            <a:pPr marL="174708" indent="-174708">
              <a:buFont typeface="Arial" panose="020B0604020202020204" pitchFamily="34" charset="0"/>
              <a:buChar char="•"/>
            </a:pPr>
            <a:r>
              <a:rPr lang="en-US" dirty="0" smtClean="0">
                <a:latin typeface="Garamond" panose="02020404030301010803" pitchFamily="18" charset="0"/>
              </a:rPr>
              <a:t>It is possible that a more nuanced reading of the ISCO may be helpful.</a:t>
            </a:r>
          </a:p>
          <a:p>
            <a:pPr marL="174708" indent="-174708">
              <a:buFont typeface="Arial" panose="020B0604020202020204" pitchFamily="34" charset="0"/>
              <a:buChar char="•"/>
            </a:pPr>
            <a:endParaRPr lang="en-US" dirty="0" smtClean="0">
              <a:latin typeface="Garamond" panose="02020404030301010803" pitchFamily="18" charset="0"/>
            </a:endParaRPr>
          </a:p>
          <a:p>
            <a:pPr marL="174708" indent="-174708">
              <a:buFont typeface="Arial" panose="020B0604020202020204" pitchFamily="34" charset="0"/>
              <a:buChar char="•"/>
            </a:pPr>
            <a:r>
              <a:rPr lang="en-US" dirty="0" smtClean="0">
                <a:latin typeface="Garamond" panose="02020404030301010803" pitchFamily="18" charset="0"/>
              </a:rPr>
              <a:t>Further research could explore ways to test whether nutrition and health effects or education effects were dominant.</a:t>
            </a:r>
          </a:p>
          <a:p>
            <a:endParaRPr lang="en-US" dirty="0"/>
          </a:p>
        </p:txBody>
      </p:sp>
      <p:sp>
        <p:nvSpPr>
          <p:cNvPr id="4" name="Slide Number Placeholder 3"/>
          <p:cNvSpPr>
            <a:spLocks noGrp="1"/>
          </p:cNvSpPr>
          <p:nvPr>
            <p:ph type="sldNum" sz="quarter" idx="10"/>
          </p:nvPr>
        </p:nvSpPr>
        <p:spPr/>
        <p:txBody>
          <a:bodyPr/>
          <a:lstStyle/>
          <a:p>
            <a:fld id="{43A5674B-FFC9-4D0F-8CC8-2954F980F302}" type="slidenum">
              <a:rPr lang="en-US" smtClean="0"/>
              <a:t>13</a:t>
            </a:fld>
            <a:endParaRPr lang="en-US"/>
          </a:p>
        </p:txBody>
      </p:sp>
    </p:spTree>
    <p:extLst>
      <p:ext uri="{BB962C8B-B14F-4D97-AF65-F5344CB8AC3E}">
        <p14:creationId xmlns:p14="http://schemas.microsoft.com/office/powerpoint/2010/main" val="37984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Garamond" panose="02020404030301010803" pitchFamily="18" charset="0"/>
              </a:rPr>
              <a:t>This is interesting because PROGRESA gives us an opportunity to test the long-term outcomes of a conditional cash transfer</a:t>
            </a:r>
            <a:r>
              <a:rPr lang="en-US" dirty="0" smtClean="0">
                <a:latin typeface="Garamond" panose="02020404030301010803" pitchFamily="18" charset="0"/>
              </a:rPr>
              <a:t>.</a:t>
            </a:r>
          </a:p>
          <a:p>
            <a:endParaRPr lang="en-US" dirty="0" smtClean="0">
              <a:latin typeface="Garamond" panose="02020404030301010803" pitchFamily="18" charset="0"/>
            </a:endParaRPr>
          </a:p>
          <a:p>
            <a:r>
              <a:rPr lang="en-US" dirty="0" smtClean="0">
                <a:latin typeface="Garamond" panose="02020404030301010803" pitchFamily="18" charset="0"/>
              </a:rPr>
              <a:t>This</a:t>
            </a:r>
            <a:r>
              <a:rPr lang="en-US" baseline="0" dirty="0" smtClean="0">
                <a:latin typeface="Garamond" panose="02020404030301010803" pitchFamily="18" charset="0"/>
              </a:rPr>
              <a:t> is a “mission-critical” question because many CCTs have state human capital development as a primary goal.</a:t>
            </a:r>
            <a:endParaRPr lang="en-US" dirty="0">
              <a:latin typeface="Garamond" panose="02020404030301010803" pitchFamily="18" charset="0"/>
            </a:endParaRPr>
          </a:p>
          <a:p>
            <a:endParaRPr lang="en-US" dirty="0">
              <a:latin typeface="Garamond" panose="02020404030301010803" pitchFamily="18" charset="0"/>
            </a:endParaRPr>
          </a:p>
          <a:p>
            <a:r>
              <a:rPr lang="en-US" dirty="0">
                <a:latin typeface="Garamond" panose="02020404030301010803" pitchFamily="18" charset="0"/>
              </a:rPr>
              <a:t>My implicit primary mechanism for improving human capital and wages is more education. Other mechanisms, such as improved nutrition and health outcomes, are possible.</a:t>
            </a:r>
          </a:p>
        </p:txBody>
      </p:sp>
      <p:sp>
        <p:nvSpPr>
          <p:cNvPr id="4" name="Slide Number Placeholder 3"/>
          <p:cNvSpPr>
            <a:spLocks noGrp="1"/>
          </p:cNvSpPr>
          <p:nvPr>
            <p:ph type="sldNum" sz="quarter" idx="5"/>
          </p:nvPr>
        </p:nvSpPr>
        <p:spPr/>
        <p:txBody>
          <a:bodyPr/>
          <a:lstStyle/>
          <a:p>
            <a:fld id="{43A5674B-FFC9-4D0F-8CC8-2954F980F302}" type="slidenum">
              <a:rPr lang="en-US" smtClean="0"/>
              <a:t>2</a:t>
            </a:fld>
            <a:endParaRPr lang="en-US"/>
          </a:p>
        </p:txBody>
      </p:sp>
    </p:spTree>
    <p:extLst>
      <p:ext uri="{BB962C8B-B14F-4D97-AF65-F5344CB8AC3E}">
        <p14:creationId xmlns:p14="http://schemas.microsoft.com/office/powerpoint/2010/main" val="3574483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5674B-FFC9-4D0F-8CC8-2954F980F302}" type="slidenum">
              <a:rPr lang="en-US" smtClean="0"/>
              <a:t>3</a:t>
            </a:fld>
            <a:endParaRPr lang="en-US"/>
          </a:p>
        </p:txBody>
      </p:sp>
    </p:spTree>
    <p:extLst>
      <p:ext uri="{BB962C8B-B14F-4D97-AF65-F5344CB8AC3E}">
        <p14:creationId xmlns:p14="http://schemas.microsoft.com/office/powerpoint/2010/main" val="1039001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5674B-FFC9-4D0F-8CC8-2954F980F302}" type="slidenum">
              <a:rPr lang="en-US" smtClean="0"/>
              <a:t>4</a:t>
            </a:fld>
            <a:endParaRPr lang="en-US"/>
          </a:p>
        </p:txBody>
      </p:sp>
    </p:spTree>
    <p:extLst>
      <p:ext uri="{BB962C8B-B14F-4D97-AF65-F5344CB8AC3E}">
        <p14:creationId xmlns:p14="http://schemas.microsoft.com/office/powerpoint/2010/main" val="1605170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5674B-FFC9-4D0F-8CC8-2954F980F302}" type="slidenum">
              <a:rPr lang="en-US" smtClean="0"/>
              <a:t>5</a:t>
            </a:fld>
            <a:endParaRPr lang="en-US"/>
          </a:p>
        </p:txBody>
      </p:sp>
    </p:spTree>
    <p:extLst>
      <p:ext uri="{BB962C8B-B14F-4D97-AF65-F5344CB8AC3E}">
        <p14:creationId xmlns:p14="http://schemas.microsoft.com/office/powerpoint/2010/main" val="3861498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A5674B-FFC9-4D0F-8CC8-2954F980F302}" type="slidenum">
              <a:rPr lang="en-US" smtClean="0"/>
              <a:t>6</a:t>
            </a:fld>
            <a:endParaRPr lang="en-US"/>
          </a:p>
        </p:txBody>
      </p:sp>
    </p:spTree>
    <p:extLst>
      <p:ext uri="{BB962C8B-B14F-4D97-AF65-F5344CB8AC3E}">
        <p14:creationId xmlns:p14="http://schemas.microsoft.com/office/powerpoint/2010/main" val="4251615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birth year cohorts; I’ve listed only every odd year (</a:t>
            </a:r>
            <a:r>
              <a:rPr lang="en-US" dirty="0" err="1"/>
              <a:t>ie</a:t>
            </a:r>
            <a:r>
              <a:rPr lang="en-US" dirty="0"/>
              <a:t> – 1980 is first, 1982 is third, </a:t>
            </a:r>
            <a:r>
              <a:rPr lang="en-US" dirty="0" err="1"/>
              <a:t>etc</a:t>
            </a:r>
            <a:r>
              <a:rPr lang="en-US" dirty="0"/>
              <a:t>)</a:t>
            </a:r>
          </a:p>
        </p:txBody>
      </p:sp>
      <p:sp>
        <p:nvSpPr>
          <p:cNvPr id="4" name="Slide Number Placeholder 3"/>
          <p:cNvSpPr>
            <a:spLocks noGrp="1"/>
          </p:cNvSpPr>
          <p:nvPr>
            <p:ph type="sldNum" sz="quarter" idx="5"/>
          </p:nvPr>
        </p:nvSpPr>
        <p:spPr/>
        <p:txBody>
          <a:bodyPr/>
          <a:lstStyle/>
          <a:p>
            <a:fld id="{43A5674B-FFC9-4D0F-8CC8-2954F980F302}" type="slidenum">
              <a:rPr lang="en-US" smtClean="0"/>
              <a:t>7</a:t>
            </a:fld>
            <a:endParaRPr lang="en-US"/>
          </a:p>
        </p:txBody>
      </p:sp>
    </p:spTree>
    <p:extLst>
      <p:ext uri="{BB962C8B-B14F-4D97-AF65-F5344CB8AC3E}">
        <p14:creationId xmlns:p14="http://schemas.microsoft.com/office/powerpoint/2010/main" val="107149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effects estimation controls for unobserved heterogeneity in birth year cohorts and in municipalities that may be correlated with participating in PROGRESA and the outcomes of interest</a:t>
            </a:r>
            <a:r>
              <a:rPr lang="en-US" dirty="0" smtClean="0"/>
              <a:t>.</a:t>
            </a:r>
          </a:p>
          <a:p>
            <a:endParaRPr lang="en-US" dirty="0" smtClean="0"/>
          </a:p>
          <a:p>
            <a:r>
              <a:rPr lang="en-US" dirty="0" smtClean="0"/>
              <a:t>These are ITT effects because I’m not tracking recipients vs. non-recipients.</a:t>
            </a:r>
            <a:r>
              <a:rPr lang="en-US" baseline="0" dirty="0" smtClean="0"/>
              <a:t> I’m tracking the outcomes of all individuals once PRGOGRESA has been made available in a municipality. However, a strength of my ID strategy is that I avoid </a:t>
            </a:r>
            <a:r>
              <a:rPr lang="en-US" baseline="0" dirty="0" err="1" smtClean="0"/>
              <a:t>endogeneity</a:t>
            </a:r>
            <a:r>
              <a:rPr lang="en-US" baseline="0" dirty="0" smtClean="0"/>
              <a:t> issues such as treatment being correlated with poverty.</a:t>
            </a:r>
            <a:endParaRPr lang="en-US" dirty="0"/>
          </a:p>
          <a:p>
            <a:endParaRPr lang="en-US" dirty="0"/>
          </a:p>
          <a:p>
            <a:r>
              <a:rPr lang="en-US" dirty="0" smtClean="0"/>
              <a:t>Possible threats: a within-municipality</a:t>
            </a:r>
            <a:r>
              <a:rPr lang="en-US" baseline="0" dirty="0" smtClean="0"/>
              <a:t> change during the sample period that differentially affects people within the same birth year cohort</a:t>
            </a:r>
            <a:r>
              <a:rPr lang="en-US" dirty="0" smtClean="0"/>
              <a:t>. This might</a:t>
            </a:r>
            <a:r>
              <a:rPr lang="en-US" baseline="0" dirty="0" smtClean="0"/>
              <a:t> mean a public health crisis, a policy initiative, investment in a community that results in a differential change in the labor market.</a:t>
            </a:r>
            <a:endParaRPr lang="en-US" dirty="0"/>
          </a:p>
        </p:txBody>
      </p:sp>
      <p:sp>
        <p:nvSpPr>
          <p:cNvPr id="4" name="Slide Number Placeholder 3"/>
          <p:cNvSpPr>
            <a:spLocks noGrp="1"/>
          </p:cNvSpPr>
          <p:nvPr>
            <p:ph type="sldNum" sz="quarter" idx="5"/>
          </p:nvPr>
        </p:nvSpPr>
        <p:spPr/>
        <p:txBody>
          <a:bodyPr/>
          <a:lstStyle/>
          <a:p>
            <a:fld id="{43A5674B-FFC9-4D0F-8CC8-2954F980F302}" type="slidenum">
              <a:rPr lang="en-US" smtClean="0"/>
              <a:t>8</a:t>
            </a:fld>
            <a:endParaRPr lang="en-US"/>
          </a:p>
        </p:txBody>
      </p:sp>
    </p:spTree>
    <p:extLst>
      <p:ext uri="{BB962C8B-B14F-4D97-AF65-F5344CB8AC3E}">
        <p14:creationId xmlns:p14="http://schemas.microsoft.com/office/powerpoint/2010/main" val="257102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Two possible narratives for education outcomes: the labor market isn’t incentivizing college educated labor (and people know it), or people are unable to pay for college</a:t>
            </a:r>
            <a:r>
              <a:rPr lang="en-US" dirty="0" smtClean="0"/>
              <a:t>.</a:t>
            </a:r>
          </a:p>
          <a:p>
            <a:endParaRPr lang="en-US" dirty="0"/>
          </a:p>
          <a:p>
            <a:pPr marL="174708" indent="-174708">
              <a:buFont typeface="Arial" panose="020B0604020202020204" pitchFamily="34" charset="0"/>
              <a:buChar char="•"/>
            </a:pPr>
            <a:r>
              <a:rPr lang="en-US" dirty="0"/>
              <a:t>Coefficient on ln(Hourly Wage) can be interpreted as approximately (0.0104*100)% increase in hourly wages.</a:t>
            </a:r>
          </a:p>
          <a:p>
            <a:pPr marL="174708" indent="-174708">
              <a:buFont typeface="Arial" panose="020B0604020202020204" pitchFamily="34" charset="0"/>
              <a:buChar char="•"/>
            </a:pPr>
            <a:endParaRPr lang="en-US" dirty="0" smtClean="0"/>
          </a:p>
          <a:p>
            <a:pPr marL="174708" indent="-174708">
              <a:buFont typeface="Arial" panose="020B0604020202020204" pitchFamily="34" charset="0"/>
              <a:buChar char="•"/>
            </a:pPr>
            <a:r>
              <a:rPr lang="en-US" dirty="0" smtClean="0"/>
              <a:t>Sample </a:t>
            </a:r>
            <a:r>
              <a:rPr lang="en-US" dirty="0"/>
              <a:t>sizes change because these are “conditioned.”</a:t>
            </a:r>
          </a:p>
          <a:p>
            <a:pPr marL="174708" indent="-174708">
              <a:buFont typeface="Arial" panose="020B0604020202020204" pitchFamily="34" charset="0"/>
              <a:buChar char="•"/>
            </a:pPr>
            <a:endParaRPr lang="en-US" dirty="0" smtClean="0"/>
          </a:p>
          <a:p>
            <a:pPr marL="174708" indent="-174708">
              <a:buFont typeface="Arial" panose="020B0604020202020204" pitchFamily="34" charset="0"/>
              <a:buChar char="•"/>
            </a:pPr>
            <a:r>
              <a:rPr lang="en-US" dirty="0" smtClean="0"/>
              <a:t>Parker </a:t>
            </a:r>
            <a:r>
              <a:rPr lang="en-US" dirty="0"/>
              <a:t>&amp; </a:t>
            </a:r>
            <a:r>
              <a:rPr lang="en-US" dirty="0" err="1"/>
              <a:t>Vogl</a:t>
            </a:r>
            <a:r>
              <a:rPr lang="en-US" dirty="0"/>
              <a:t> find: positive, significant effects for educational outcomes, except they measure grades completed, some secondary, some prep, some college. For some college, they find positive, insignificant effects for men and negative insignificant effects for women. So my results are somewhat inline with theirs.</a:t>
            </a:r>
          </a:p>
          <a:p>
            <a:pPr marL="174708" indent="-174708">
              <a:buFont typeface="Arial" panose="020B0604020202020204" pitchFamily="34" charset="0"/>
              <a:buChar char="•"/>
            </a:pPr>
            <a:endParaRPr lang="en-US" dirty="0" smtClean="0"/>
          </a:p>
          <a:p>
            <a:pPr marL="174708" indent="-174708">
              <a:buFont typeface="Arial" panose="020B0604020202020204" pitchFamily="34" charset="0"/>
              <a:buChar char="•"/>
            </a:pPr>
            <a:r>
              <a:rPr lang="en-US" dirty="0" smtClean="0"/>
              <a:t>Parker </a:t>
            </a:r>
            <a:r>
              <a:rPr lang="en-US" dirty="0"/>
              <a:t>&amp; </a:t>
            </a:r>
            <a:r>
              <a:rPr lang="en-US" dirty="0" err="1"/>
              <a:t>Vogl</a:t>
            </a:r>
            <a:r>
              <a:rPr lang="en-US" dirty="0"/>
              <a:t> find mixed labor market effects: negative, insignificant effects for men working, positive significant effects on women working; insignificant effects for men working for pay, positive significant effects on women working for pay; positive, insignificant effects for men on labor income, positive significant effects for women on labor income.</a:t>
            </a:r>
          </a:p>
        </p:txBody>
      </p:sp>
      <p:sp>
        <p:nvSpPr>
          <p:cNvPr id="4" name="Slide Number Placeholder 3"/>
          <p:cNvSpPr>
            <a:spLocks noGrp="1"/>
          </p:cNvSpPr>
          <p:nvPr>
            <p:ph type="sldNum" sz="quarter" idx="5"/>
          </p:nvPr>
        </p:nvSpPr>
        <p:spPr/>
        <p:txBody>
          <a:bodyPr/>
          <a:lstStyle/>
          <a:p>
            <a:fld id="{43A5674B-FFC9-4D0F-8CC8-2954F980F302}" type="slidenum">
              <a:rPr lang="en-US" smtClean="0"/>
              <a:t>9</a:t>
            </a:fld>
            <a:endParaRPr lang="en-US"/>
          </a:p>
        </p:txBody>
      </p:sp>
    </p:spTree>
    <p:extLst>
      <p:ext uri="{BB962C8B-B14F-4D97-AF65-F5344CB8AC3E}">
        <p14:creationId xmlns:p14="http://schemas.microsoft.com/office/powerpoint/2010/main" val="6009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444B-70B7-48E6-AACB-72592F712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FEDF12-6077-4CC5-B364-A39B68824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BE6EC4-CBF4-4DE0-9FA8-FA2C885F4F2B}"/>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5" name="Footer Placeholder 4">
            <a:extLst>
              <a:ext uri="{FF2B5EF4-FFF2-40B4-BE49-F238E27FC236}">
                <a16:creationId xmlns:a16="http://schemas.microsoft.com/office/drawing/2014/main" id="{0CD9311E-FB33-49B1-816C-B14773263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D753A-CB08-4080-BC1C-8A06D511E508}"/>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329107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C803-DB14-4341-A035-9EFAF6ABA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5925C-4A32-4B85-86C3-905BE6DD9E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4D071-A059-4D7F-ACB1-74471220DAE6}"/>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5" name="Footer Placeholder 4">
            <a:extLst>
              <a:ext uri="{FF2B5EF4-FFF2-40B4-BE49-F238E27FC236}">
                <a16:creationId xmlns:a16="http://schemas.microsoft.com/office/drawing/2014/main" id="{D06695BC-35C4-4058-9975-311CA67E2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D16DF-7B4C-46F8-88BD-25D39651CA2A}"/>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175050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7232F-0EB3-4B53-A909-B69404EBFB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3FFA9F-9549-4729-ABEA-14D612FDF9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C3830-F28E-453C-8D8C-F9F4E7A98334}"/>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5" name="Footer Placeholder 4">
            <a:extLst>
              <a:ext uri="{FF2B5EF4-FFF2-40B4-BE49-F238E27FC236}">
                <a16:creationId xmlns:a16="http://schemas.microsoft.com/office/drawing/2014/main" id="{A197E325-422D-4FE8-980F-4E4170779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AE907-8560-487E-8FF2-0ECE91F8001C}"/>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198330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86EB-3C95-48EB-A581-BA1174DA7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FE4C57-63B2-4ACF-ADEF-F12C72E62E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DBE82-FF84-4843-991C-4C5167BC6959}"/>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5" name="Footer Placeholder 4">
            <a:extLst>
              <a:ext uri="{FF2B5EF4-FFF2-40B4-BE49-F238E27FC236}">
                <a16:creationId xmlns:a16="http://schemas.microsoft.com/office/drawing/2014/main" id="{010BAC5B-538E-47DF-AD61-8B8804AEA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98096-9FA0-4498-A162-0B82F7E60C36}"/>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326216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4A0C-9887-4B6C-8F77-C2610AB57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1C246A-2426-472E-8001-B9963906A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3E8677-67A4-4648-82A5-A7B8EDF0DB56}"/>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5" name="Footer Placeholder 4">
            <a:extLst>
              <a:ext uri="{FF2B5EF4-FFF2-40B4-BE49-F238E27FC236}">
                <a16:creationId xmlns:a16="http://schemas.microsoft.com/office/drawing/2014/main" id="{45479E65-FC77-43D3-8CF0-E448E2B23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CADB7-2B0B-416F-AF29-958A9A3CA963}"/>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284213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2716-A24E-48E3-A058-C78777EE9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5637D-6B2A-4F2A-957D-4EF842843E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D74E0C-A77A-4163-BEBD-7233143681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DD7F69-256B-4006-90E7-4F28B506C5B3}"/>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6" name="Footer Placeholder 5">
            <a:extLst>
              <a:ext uri="{FF2B5EF4-FFF2-40B4-BE49-F238E27FC236}">
                <a16:creationId xmlns:a16="http://schemas.microsoft.com/office/drawing/2014/main" id="{21D6B89F-346D-46D1-93FE-6FE3FB5F8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48BD8-ADF8-4E27-B242-57B387A7B620}"/>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237299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4651-A0FF-4A4F-B67A-77302A5B4A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BCAC1-D30F-4CF5-A14C-3E824C340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734981-0A33-45BF-9C08-246425635A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BEDB9-4406-4E2A-9D77-BC8F34D6C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CC36CA-1E6D-4DD1-8AF4-21B243FE59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1618B2-FD66-439F-B69F-C978727952DE}"/>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8" name="Footer Placeholder 7">
            <a:extLst>
              <a:ext uri="{FF2B5EF4-FFF2-40B4-BE49-F238E27FC236}">
                <a16:creationId xmlns:a16="http://schemas.microsoft.com/office/drawing/2014/main" id="{9707456C-29BD-44AA-B0E9-9D14D8E42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9C9E66-5DAA-4715-93E3-F47E1437653D}"/>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153894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4D1-EA73-4886-8E5D-EF535E3708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2FE945-CA2F-44D5-972C-438F6DE9A50D}"/>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4" name="Footer Placeholder 3">
            <a:extLst>
              <a:ext uri="{FF2B5EF4-FFF2-40B4-BE49-F238E27FC236}">
                <a16:creationId xmlns:a16="http://schemas.microsoft.com/office/drawing/2014/main" id="{53ED3C6E-D15D-404E-8712-5D94BCCE97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92720D-C688-49AD-AE98-F10801A14B4B}"/>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214159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3B274-26DB-41E2-ACBB-5EB1ABE29797}"/>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3" name="Footer Placeholder 2">
            <a:extLst>
              <a:ext uri="{FF2B5EF4-FFF2-40B4-BE49-F238E27FC236}">
                <a16:creationId xmlns:a16="http://schemas.microsoft.com/office/drawing/2014/main" id="{FFBAD81B-5B9B-4B77-BDA6-789901349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1826BE-F8EE-420D-B6F1-BE8D58614B6D}"/>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186652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4D2D-6385-463D-A3D5-EFED3B51B4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0694D-2A80-4F50-8F43-1059E803B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8EF4F0-FBEA-4F7C-91B4-FC61B0BDA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56A793-B712-4CED-BDB8-2A439AC97637}"/>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6" name="Footer Placeholder 5">
            <a:extLst>
              <a:ext uri="{FF2B5EF4-FFF2-40B4-BE49-F238E27FC236}">
                <a16:creationId xmlns:a16="http://schemas.microsoft.com/office/drawing/2014/main" id="{D6FF3D2D-2AD0-45DE-92BA-24B57FD75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1B279-501B-4650-B749-A6A3E1D94D55}"/>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865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A9C2-4C0B-4B8E-BC0E-CF2333B3A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89788-E08F-443B-BD3B-12A41FFBB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5DC83D-AA6D-4FDB-88A6-5F33AC83B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21056D-1A75-409D-9168-9E10C7A918BD}"/>
              </a:ext>
            </a:extLst>
          </p:cNvPr>
          <p:cNvSpPr>
            <a:spLocks noGrp="1"/>
          </p:cNvSpPr>
          <p:nvPr>
            <p:ph type="dt" sz="half" idx="10"/>
          </p:nvPr>
        </p:nvSpPr>
        <p:spPr/>
        <p:txBody>
          <a:bodyPr/>
          <a:lstStyle/>
          <a:p>
            <a:fld id="{0140DA3E-7017-4DAC-8204-899472F5CCE2}" type="datetimeFigureOut">
              <a:rPr lang="en-US" smtClean="0"/>
              <a:t>12/5/2018</a:t>
            </a:fld>
            <a:endParaRPr lang="en-US"/>
          </a:p>
        </p:txBody>
      </p:sp>
      <p:sp>
        <p:nvSpPr>
          <p:cNvPr id="6" name="Footer Placeholder 5">
            <a:extLst>
              <a:ext uri="{FF2B5EF4-FFF2-40B4-BE49-F238E27FC236}">
                <a16:creationId xmlns:a16="http://schemas.microsoft.com/office/drawing/2014/main" id="{A23E43E8-60C1-4BCC-B8CE-8451EE72A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5752C-452A-4D55-977C-75BE18035F6E}"/>
              </a:ext>
            </a:extLst>
          </p:cNvPr>
          <p:cNvSpPr>
            <a:spLocks noGrp="1"/>
          </p:cNvSpPr>
          <p:nvPr>
            <p:ph type="sldNum" sz="quarter" idx="12"/>
          </p:nvPr>
        </p:nvSpPr>
        <p:spPr/>
        <p:txBody>
          <a:bodyPr/>
          <a:lstStyle/>
          <a:p>
            <a:fld id="{2249F8F4-7DD3-4F2E-B4E9-DD1E8EA6B150}" type="slidenum">
              <a:rPr lang="en-US" smtClean="0"/>
              <a:t>‹#›</a:t>
            </a:fld>
            <a:endParaRPr lang="en-US"/>
          </a:p>
        </p:txBody>
      </p:sp>
    </p:spTree>
    <p:extLst>
      <p:ext uri="{BB962C8B-B14F-4D97-AF65-F5344CB8AC3E}">
        <p14:creationId xmlns:p14="http://schemas.microsoft.com/office/powerpoint/2010/main" val="283715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2EE1A8-8D83-4617-8C1E-2F0929789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9130D8-CC55-4E30-A28C-6A4202302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D9E52-7605-47E7-8A5C-DA9569910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0DA3E-7017-4DAC-8204-899472F5CCE2}" type="datetimeFigureOut">
              <a:rPr lang="en-US" smtClean="0"/>
              <a:t>12/5/2018</a:t>
            </a:fld>
            <a:endParaRPr lang="en-US"/>
          </a:p>
        </p:txBody>
      </p:sp>
      <p:sp>
        <p:nvSpPr>
          <p:cNvPr id="5" name="Footer Placeholder 4">
            <a:extLst>
              <a:ext uri="{FF2B5EF4-FFF2-40B4-BE49-F238E27FC236}">
                <a16:creationId xmlns:a16="http://schemas.microsoft.com/office/drawing/2014/main" id="{22FB32C3-E669-4EB7-9EE9-21AB7177B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3ABA17-D30C-4CC4-80EB-128EDE9A7F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9F8F4-7DD3-4F2E-B4E9-DD1E8EA6B150}" type="slidenum">
              <a:rPr lang="en-US" smtClean="0"/>
              <a:t>‹#›</a:t>
            </a:fld>
            <a:endParaRPr lang="en-US"/>
          </a:p>
        </p:txBody>
      </p:sp>
    </p:spTree>
    <p:extLst>
      <p:ext uri="{BB962C8B-B14F-4D97-AF65-F5344CB8AC3E}">
        <p14:creationId xmlns:p14="http://schemas.microsoft.com/office/powerpoint/2010/main" val="250362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8A3B-8FAC-4122-B176-041DA83CA8F6}"/>
              </a:ext>
            </a:extLst>
          </p:cNvPr>
          <p:cNvSpPr>
            <a:spLocks noGrp="1"/>
          </p:cNvSpPr>
          <p:nvPr>
            <p:ph type="ctrTitle"/>
          </p:nvPr>
        </p:nvSpPr>
        <p:spPr/>
        <p:txBody>
          <a:bodyPr/>
          <a:lstStyle/>
          <a:p>
            <a:r>
              <a:rPr lang="en-US" dirty="0">
                <a:latin typeface="Garamond" panose="02020404030301010803" pitchFamily="18" charset="0"/>
              </a:rPr>
              <a:t>Long-term Wage Effects of Mexico’s PROGRESA</a:t>
            </a:r>
          </a:p>
        </p:txBody>
      </p:sp>
      <p:sp>
        <p:nvSpPr>
          <p:cNvPr id="3" name="Subtitle 2">
            <a:extLst>
              <a:ext uri="{FF2B5EF4-FFF2-40B4-BE49-F238E27FC236}">
                <a16:creationId xmlns:a16="http://schemas.microsoft.com/office/drawing/2014/main" id="{6645D3D2-A291-40AC-8607-6BA1E8E1E3E0}"/>
              </a:ext>
            </a:extLst>
          </p:cNvPr>
          <p:cNvSpPr>
            <a:spLocks noGrp="1"/>
          </p:cNvSpPr>
          <p:nvPr>
            <p:ph type="subTitle" idx="1"/>
          </p:nvPr>
        </p:nvSpPr>
        <p:spPr/>
        <p:txBody>
          <a:bodyPr/>
          <a:lstStyle/>
          <a:p>
            <a:r>
              <a:rPr lang="en-US" dirty="0">
                <a:latin typeface="Garamond" panose="02020404030301010803" pitchFamily="18" charset="0"/>
              </a:rPr>
              <a:t>Chandler Zachary</a:t>
            </a:r>
          </a:p>
          <a:p>
            <a:r>
              <a:rPr lang="en-US" dirty="0">
                <a:latin typeface="Garamond" panose="02020404030301010803" pitchFamily="18" charset="0"/>
              </a:rPr>
              <a:t>ECON 6073 – CU Denver</a:t>
            </a:r>
          </a:p>
          <a:p>
            <a:r>
              <a:rPr lang="en-US" dirty="0">
                <a:latin typeface="Garamond" panose="02020404030301010803" pitchFamily="18" charset="0"/>
              </a:rPr>
              <a:t>Autumn 2018</a:t>
            </a:r>
          </a:p>
        </p:txBody>
      </p:sp>
    </p:spTree>
    <p:extLst>
      <p:ext uri="{BB962C8B-B14F-4D97-AF65-F5344CB8AC3E}">
        <p14:creationId xmlns:p14="http://schemas.microsoft.com/office/powerpoint/2010/main" val="2920228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AAFE-FCB1-4C3F-9280-0510D54F6332}"/>
              </a:ext>
            </a:extLst>
          </p:cNvPr>
          <p:cNvSpPr>
            <a:spLocks noGrp="1"/>
          </p:cNvSpPr>
          <p:nvPr>
            <p:ph type="title"/>
          </p:nvPr>
        </p:nvSpPr>
        <p:spPr>
          <a:xfrm>
            <a:off x="838200" y="365126"/>
            <a:ext cx="10515600" cy="700104"/>
          </a:xfrm>
        </p:spPr>
        <p:txBody>
          <a:bodyPr>
            <a:normAutofit/>
          </a:bodyPr>
          <a:lstStyle/>
          <a:p>
            <a:r>
              <a:rPr lang="en-US" dirty="0">
                <a:latin typeface="Garamond" panose="02020404030301010803" pitchFamily="18" charset="0"/>
              </a:rPr>
              <a:t>Results – Heterogeneity in Labor Outcomes</a:t>
            </a:r>
          </a:p>
        </p:txBody>
      </p:sp>
      <p:graphicFrame>
        <p:nvGraphicFramePr>
          <p:cNvPr id="3" name="Content Placeholder 2">
            <a:extLst>
              <a:ext uri="{FF2B5EF4-FFF2-40B4-BE49-F238E27FC236}">
                <a16:creationId xmlns:a16="http://schemas.microsoft.com/office/drawing/2014/main" id="{D040AAFF-C4A2-42C1-8D7E-3B783978961D}"/>
              </a:ext>
            </a:extLst>
          </p:cNvPr>
          <p:cNvGraphicFramePr>
            <a:graphicFrameLocks noGrp="1"/>
          </p:cNvGraphicFramePr>
          <p:nvPr>
            <p:ph idx="1"/>
            <p:extLst>
              <p:ext uri="{D42A27DB-BD31-4B8C-83A1-F6EECF244321}">
                <p14:modId xmlns:p14="http://schemas.microsoft.com/office/powerpoint/2010/main" val="1468842239"/>
              </p:ext>
            </p:extLst>
          </p:nvPr>
        </p:nvGraphicFramePr>
        <p:xfrm>
          <a:off x="1889760" y="1445427"/>
          <a:ext cx="841248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980865709"/>
                    </a:ext>
                  </a:extLst>
                </a:gridCol>
                <a:gridCol w="2103120">
                  <a:extLst>
                    <a:ext uri="{9D8B030D-6E8A-4147-A177-3AD203B41FA5}">
                      <a16:colId xmlns:a16="http://schemas.microsoft.com/office/drawing/2014/main" val="2683669234"/>
                    </a:ext>
                  </a:extLst>
                </a:gridCol>
                <a:gridCol w="2103120">
                  <a:extLst>
                    <a:ext uri="{9D8B030D-6E8A-4147-A177-3AD203B41FA5}">
                      <a16:colId xmlns:a16="http://schemas.microsoft.com/office/drawing/2014/main" val="3528043726"/>
                    </a:ext>
                  </a:extLst>
                </a:gridCol>
                <a:gridCol w="2103120">
                  <a:extLst>
                    <a:ext uri="{9D8B030D-6E8A-4147-A177-3AD203B41FA5}">
                      <a16:colId xmlns:a16="http://schemas.microsoft.com/office/drawing/2014/main" val="1701321027"/>
                    </a:ext>
                  </a:extLst>
                </a:gridCol>
              </a:tblGrid>
              <a:tr h="370840">
                <a:tc>
                  <a:txBody>
                    <a:bodyPr/>
                    <a:lstStyle/>
                    <a:p>
                      <a:endParaRPr lang="en-US" dirty="0">
                        <a:solidFill>
                          <a:sysClr val="windowText" lastClr="000000"/>
                        </a:solidFill>
                        <a:latin typeface="Garamond" panose="02020404030301010803"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Employed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Skilled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ln(Hourly Wage)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666870"/>
                  </a:ext>
                </a:extLst>
              </a:tr>
              <a:tr h="370840">
                <a:tc>
                  <a:txBody>
                    <a:bodyPr/>
                    <a:lstStyle/>
                    <a:p>
                      <a:pPr algn="ctr"/>
                      <a:r>
                        <a:rPr lang="en-US" dirty="0">
                          <a:solidFill>
                            <a:sysClr val="windowText" lastClr="000000"/>
                          </a:solidFill>
                          <a:latin typeface="Garamond" panose="02020404030301010803" pitchFamily="18" charset="0"/>
                        </a:rPr>
                        <a:t>Exposure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0.00140***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0.00951***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0.00703**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0695689"/>
                  </a:ext>
                </a:extLst>
              </a:tr>
              <a:tr h="370840">
                <a:tc>
                  <a:txBody>
                    <a:bodyPr/>
                    <a:lstStyle/>
                    <a:p>
                      <a:pPr algn="ctr"/>
                      <a:endParaRPr lang="en-US" dirty="0">
                        <a:solidFill>
                          <a:sysClr val="windowText" lastClr="000000"/>
                        </a:solidFill>
                        <a:latin typeface="Garamond" panose="02020404030301010803"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(0.000453)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(0.000156)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(0.00217)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591911"/>
                  </a:ext>
                </a:extLst>
              </a:tr>
              <a:tr h="370840">
                <a:tc>
                  <a:txBody>
                    <a:bodyPr/>
                    <a:lstStyle/>
                    <a:p>
                      <a:pPr algn="ctr"/>
                      <a:r>
                        <a:rPr lang="en-US" dirty="0">
                          <a:solidFill>
                            <a:sysClr val="windowText" lastClr="000000"/>
                          </a:solidFill>
                          <a:latin typeface="Garamond" panose="02020404030301010803" pitchFamily="18" charset="0"/>
                        </a:rPr>
                        <a:t>Observations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418,549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399,144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336,680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0035355"/>
                  </a:ext>
                </a:extLst>
              </a:tr>
            </a:tbl>
          </a:graphicData>
        </a:graphic>
      </p:graphicFrame>
      <p:graphicFrame>
        <p:nvGraphicFramePr>
          <p:cNvPr id="4" name="Table 3">
            <a:extLst>
              <a:ext uri="{FF2B5EF4-FFF2-40B4-BE49-F238E27FC236}">
                <a16:creationId xmlns:a16="http://schemas.microsoft.com/office/drawing/2014/main" id="{28FCCF70-1DDA-4F53-9EEA-423FF2EAA38B}"/>
              </a:ext>
            </a:extLst>
          </p:cNvPr>
          <p:cNvGraphicFramePr>
            <a:graphicFrameLocks noGrp="1"/>
          </p:cNvGraphicFramePr>
          <p:nvPr>
            <p:extLst>
              <p:ext uri="{D42A27DB-BD31-4B8C-83A1-F6EECF244321}">
                <p14:modId xmlns:p14="http://schemas.microsoft.com/office/powerpoint/2010/main" val="3271861362"/>
              </p:ext>
            </p:extLst>
          </p:nvPr>
        </p:nvGraphicFramePr>
        <p:xfrm>
          <a:off x="2032000" y="4102524"/>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44542382"/>
                    </a:ext>
                  </a:extLst>
                </a:gridCol>
                <a:gridCol w="2032000">
                  <a:extLst>
                    <a:ext uri="{9D8B030D-6E8A-4147-A177-3AD203B41FA5}">
                      <a16:colId xmlns:a16="http://schemas.microsoft.com/office/drawing/2014/main" val="1502562890"/>
                    </a:ext>
                  </a:extLst>
                </a:gridCol>
                <a:gridCol w="2032000">
                  <a:extLst>
                    <a:ext uri="{9D8B030D-6E8A-4147-A177-3AD203B41FA5}">
                      <a16:colId xmlns:a16="http://schemas.microsoft.com/office/drawing/2014/main" val="537226555"/>
                    </a:ext>
                  </a:extLst>
                </a:gridCol>
                <a:gridCol w="2032000">
                  <a:extLst>
                    <a:ext uri="{9D8B030D-6E8A-4147-A177-3AD203B41FA5}">
                      <a16:colId xmlns:a16="http://schemas.microsoft.com/office/drawing/2014/main" val="815857559"/>
                    </a:ext>
                  </a:extLst>
                </a:gridCol>
              </a:tblGrid>
              <a:tr h="370840">
                <a:tc>
                  <a:txBody>
                    <a:bodyPr/>
                    <a:lstStyle/>
                    <a:p>
                      <a:pPr algn="ctr"/>
                      <a:endParaRPr lang="en-US" dirty="0">
                        <a:solidFill>
                          <a:sysClr val="windowText" lastClr="000000"/>
                        </a:solidFill>
                        <a:latin typeface="Garamond" panose="02020404030301010803"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Employed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Skilled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ln(Hourly Wage)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452593"/>
                  </a:ext>
                </a:extLst>
              </a:tr>
              <a:tr h="370840">
                <a:tc>
                  <a:txBody>
                    <a:bodyPr/>
                    <a:lstStyle/>
                    <a:p>
                      <a:pPr algn="ctr"/>
                      <a:r>
                        <a:rPr lang="en-US" dirty="0">
                          <a:solidFill>
                            <a:sysClr val="windowText" lastClr="000000"/>
                          </a:solidFill>
                          <a:latin typeface="Garamond" panose="02020404030301010803" pitchFamily="18" charset="0"/>
                        </a:rPr>
                        <a:t>Exposure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0.00142***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0.00636***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0.0116***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486899"/>
                  </a:ext>
                </a:extLst>
              </a:tr>
              <a:tr h="370840">
                <a:tc>
                  <a:txBody>
                    <a:bodyPr/>
                    <a:lstStyle/>
                    <a:p>
                      <a:pPr algn="ctr"/>
                      <a:endParaRPr lang="en-US" dirty="0">
                        <a:solidFill>
                          <a:sysClr val="windowText" lastClr="000000"/>
                        </a:solidFill>
                        <a:latin typeface="Garamond" panose="02020404030301010803"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(0.000341)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(0.00103)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(0.00246)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793592"/>
                  </a:ext>
                </a:extLst>
              </a:tr>
              <a:tr h="370840">
                <a:tc>
                  <a:txBody>
                    <a:bodyPr/>
                    <a:lstStyle/>
                    <a:p>
                      <a:pPr algn="ctr"/>
                      <a:r>
                        <a:rPr lang="en-US" dirty="0">
                          <a:solidFill>
                            <a:sysClr val="windowText" lastClr="000000"/>
                          </a:solidFill>
                          <a:latin typeface="Garamond" panose="02020404030301010803" pitchFamily="18" charset="0"/>
                        </a:rPr>
                        <a:t>Observations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961,554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891,395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667,834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0391886"/>
                  </a:ext>
                </a:extLst>
              </a:tr>
            </a:tbl>
          </a:graphicData>
        </a:graphic>
      </p:graphicFrame>
      <p:sp>
        <p:nvSpPr>
          <p:cNvPr id="7" name="TextBox 6">
            <a:extLst>
              <a:ext uri="{FF2B5EF4-FFF2-40B4-BE49-F238E27FC236}">
                <a16:creationId xmlns:a16="http://schemas.microsoft.com/office/drawing/2014/main" id="{99389FD7-7D50-4B96-9CC3-307A818963C7}"/>
              </a:ext>
            </a:extLst>
          </p:cNvPr>
          <p:cNvSpPr txBox="1"/>
          <p:nvPr/>
        </p:nvSpPr>
        <p:spPr>
          <a:xfrm>
            <a:off x="1961560" y="5611420"/>
            <a:ext cx="8587170" cy="923330"/>
          </a:xfrm>
          <a:prstGeom prst="rect">
            <a:avLst/>
          </a:prstGeom>
          <a:noFill/>
        </p:spPr>
        <p:txBody>
          <a:bodyPr wrap="square" rtlCol="0">
            <a:spAutoFit/>
          </a:bodyPr>
          <a:lstStyle/>
          <a:p>
            <a:r>
              <a:rPr lang="en-US" dirty="0">
                <a:latin typeface="Garamond" panose="02020404030301010803" pitchFamily="18" charset="0"/>
              </a:rPr>
              <a:t>Standard errors in parentheses; * p &lt; 0.10, ** p &lt; 0.05, *** p &lt; 0.01. Standard errors clustered at the municipality level. Estimates for Employed and Skilled represent a likelihood based on the formula: (estimate × 100)/variable mean.</a:t>
            </a:r>
          </a:p>
        </p:txBody>
      </p:sp>
      <p:sp>
        <p:nvSpPr>
          <p:cNvPr id="8" name="TextBox 7">
            <a:extLst>
              <a:ext uri="{FF2B5EF4-FFF2-40B4-BE49-F238E27FC236}">
                <a16:creationId xmlns:a16="http://schemas.microsoft.com/office/drawing/2014/main" id="{CB2B0584-DED4-494F-8555-5EB6275A1627}"/>
              </a:ext>
            </a:extLst>
          </p:cNvPr>
          <p:cNvSpPr txBox="1"/>
          <p:nvPr/>
        </p:nvSpPr>
        <p:spPr>
          <a:xfrm>
            <a:off x="1889760" y="1098419"/>
            <a:ext cx="1111586" cy="461665"/>
          </a:xfrm>
          <a:prstGeom prst="rect">
            <a:avLst/>
          </a:prstGeom>
          <a:noFill/>
        </p:spPr>
        <p:txBody>
          <a:bodyPr wrap="none" rtlCol="0">
            <a:spAutoFit/>
          </a:bodyPr>
          <a:lstStyle/>
          <a:p>
            <a:r>
              <a:rPr lang="en-US" sz="2400" dirty="0">
                <a:latin typeface="Garamond" panose="02020404030301010803" pitchFamily="18" charset="0"/>
              </a:rPr>
              <a:t>Women</a:t>
            </a:r>
          </a:p>
        </p:txBody>
      </p:sp>
      <p:sp>
        <p:nvSpPr>
          <p:cNvPr id="9" name="TextBox 8">
            <a:extLst>
              <a:ext uri="{FF2B5EF4-FFF2-40B4-BE49-F238E27FC236}">
                <a16:creationId xmlns:a16="http://schemas.microsoft.com/office/drawing/2014/main" id="{BB9502AD-B2AF-4ACE-B582-09A21826FF44}"/>
              </a:ext>
            </a:extLst>
          </p:cNvPr>
          <p:cNvSpPr txBox="1"/>
          <p:nvPr/>
        </p:nvSpPr>
        <p:spPr>
          <a:xfrm>
            <a:off x="1961560" y="3698381"/>
            <a:ext cx="726481" cy="461665"/>
          </a:xfrm>
          <a:prstGeom prst="rect">
            <a:avLst/>
          </a:prstGeom>
          <a:noFill/>
        </p:spPr>
        <p:txBody>
          <a:bodyPr wrap="none" rtlCol="0">
            <a:spAutoFit/>
          </a:bodyPr>
          <a:lstStyle/>
          <a:p>
            <a:r>
              <a:rPr lang="en-US" sz="2400" dirty="0">
                <a:latin typeface="Garamond" panose="02020404030301010803" pitchFamily="18" charset="0"/>
              </a:rPr>
              <a:t>Men</a:t>
            </a:r>
          </a:p>
        </p:txBody>
      </p:sp>
    </p:spTree>
    <p:extLst>
      <p:ext uri="{BB962C8B-B14F-4D97-AF65-F5344CB8AC3E}">
        <p14:creationId xmlns:p14="http://schemas.microsoft.com/office/powerpoint/2010/main" val="228673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811C-F49C-4771-9C25-A025DA8AB72A}"/>
              </a:ext>
            </a:extLst>
          </p:cNvPr>
          <p:cNvSpPr>
            <a:spLocks noGrp="1"/>
          </p:cNvSpPr>
          <p:nvPr>
            <p:ph type="title"/>
          </p:nvPr>
        </p:nvSpPr>
        <p:spPr>
          <a:xfrm>
            <a:off x="838200" y="365125"/>
            <a:ext cx="10515600" cy="535931"/>
          </a:xfrm>
        </p:spPr>
        <p:txBody>
          <a:bodyPr>
            <a:normAutofit fontScale="90000"/>
          </a:bodyPr>
          <a:lstStyle/>
          <a:p>
            <a:r>
              <a:rPr lang="en-US" dirty="0">
                <a:latin typeface="Garamond" panose="02020404030301010803" pitchFamily="18" charset="0"/>
              </a:rPr>
              <a:t>Robustness</a:t>
            </a:r>
          </a:p>
        </p:txBody>
      </p:sp>
      <p:graphicFrame>
        <p:nvGraphicFramePr>
          <p:cNvPr id="4" name="Content Placeholder 3">
            <a:extLst>
              <a:ext uri="{FF2B5EF4-FFF2-40B4-BE49-F238E27FC236}">
                <a16:creationId xmlns:a16="http://schemas.microsoft.com/office/drawing/2014/main" id="{AF854DC6-61CA-47B9-B93A-4135E2AF5725}"/>
              </a:ext>
            </a:extLst>
          </p:cNvPr>
          <p:cNvGraphicFramePr>
            <a:graphicFrameLocks noGrp="1"/>
          </p:cNvGraphicFramePr>
          <p:nvPr>
            <p:ph idx="1"/>
            <p:extLst>
              <p:ext uri="{D42A27DB-BD31-4B8C-83A1-F6EECF244321}">
                <p14:modId xmlns:p14="http://schemas.microsoft.com/office/powerpoint/2010/main" val="3171527157"/>
              </p:ext>
            </p:extLst>
          </p:nvPr>
        </p:nvGraphicFramePr>
        <p:xfrm>
          <a:off x="593889" y="1309982"/>
          <a:ext cx="11001080" cy="1752600"/>
        </p:xfrm>
        <a:graphic>
          <a:graphicData uri="http://schemas.openxmlformats.org/drawingml/2006/table">
            <a:tbl>
              <a:tblPr firstRow="1" bandRow="1">
                <a:tableStyleId>{5C22544A-7EE6-4342-B048-85BDC9FD1C3A}</a:tableStyleId>
              </a:tblPr>
              <a:tblGrid>
                <a:gridCol w="1519572">
                  <a:extLst>
                    <a:ext uri="{9D8B030D-6E8A-4147-A177-3AD203B41FA5}">
                      <a16:colId xmlns:a16="http://schemas.microsoft.com/office/drawing/2014/main" val="3265948477"/>
                    </a:ext>
                  </a:extLst>
                </a:gridCol>
                <a:gridCol w="1252477">
                  <a:extLst>
                    <a:ext uri="{9D8B030D-6E8A-4147-A177-3AD203B41FA5}">
                      <a16:colId xmlns:a16="http://schemas.microsoft.com/office/drawing/2014/main" val="3299563664"/>
                    </a:ext>
                  </a:extLst>
                </a:gridCol>
                <a:gridCol w="1353356">
                  <a:extLst>
                    <a:ext uri="{9D8B030D-6E8A-4147-A177-3AD203B41FA5}">
                      <a16:colId xmlns:a16="http://schemas.microsoft.com/office/drawing/2014/main" val="3490591223"/>
                    </a:ext>
                  </a:extLst>
                </a:gridCol>
                <a:gridCol w="1375135">
                  <a:extLst>
                    <a:ext uri="{9D8B030D-6E8A-4147-A177-3AD203B41FA5}">
                      <a16:colId xmlns:a16="http://schemas.microsoft.com/office/drawing/2014/main" val="2986048250"/>
                    </a:ext>
                  </a:extLst>
                </a:gridCol>
                <a:gridCol w="1375135">
                  <a:extLst>
                    <a:ext uri="{9D8B030D-6E8A-4147-A177-3AD203B41FA5}">
                      <a16:colId xmlns:a16="http://schemas.microsoft.com/office/drawing/2014/main" val="1845267794"/>
                    </a:ext>
                  </a:extLst>
                </a:gridCol>
                <a:gridCol w="1375135">
                  <a:extLst>
                    <a:ext uri="{9D8B030D-6E8A-4147-A177-3AD203B41FA5}">
                      <a16:colId xmlns:a16="http://schemas.microsoft.com/office/drawing/2014/main" val="3759826794"/>
                    </a:ext>
                  </a:extLst>
                </a:gridCol>
                <a:gridCol w="1375135">
                  <a:extLst>
                    <a:ext uri="{9D8B030D-6E8A-4147-A177-3AD203B41FA5}">
                      <a16:colId xmlns:a16="http://schemas.microsoft.com/office/drawing/2014/main" val="2385808832"/>
                    </a:ext>
                  </a:extLst>
                </a:gridCol>
                <a:gridCol w="1375135">
                  <a:extLst>
                    <a:ext uri="{9D8B030D-6E8A-4147-A177-3AD203B41FA5}">
                      <a16:colId xmlns:a16="http://schemas.microsoft.com/office/drawing/2014/main" val="1300674126"/>
                    </a:ext>
                  </a:extLst>
                </a:gridCol>
              </a:tblGrid>
              <a:tr h="370840">
                <a:tc>
                  <a:txBody>
                    <a:bodyPr/>
                    <a:lstStyle/>
                    <a:p>
                      <a:pPr algn="ctr"/>
                      <a:endParaRPr lang="en-US" dirty="0">
                        <a:solidFill>
                          <a:sysClr val="windowText" lastClr="000000"/>
                        </a:solidFill>
                        <a:latin typeface="Garamond" panose="02020404030301010803" pitchFamily="18" charset="0"/>
                      </a:endParaRPr>
                    </a:p>
                  </a:txBody>
                  <a:tcPr anchor="b">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Primary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Secondary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High School</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Some College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Employed</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Skilled</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ln(Hourly Wage)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823299"/>
                  </a:ext>
                </a:extLst>
              </a:tr>
              <a:tr h="370840">
                <a:tc rowSpan="2">
                  <a:txBody>
                    <a:bodyPr/>
                    <a:lstStyle/>
                    <a:p>
                      <a:pPr algn="ctr"/>
                      <a:r>
                        <a:rPr lang="en-US" dirty="0">
                          <a:solidFill>
                            <a:sysClr val="windowText" lastClr="000000"/>
                          </a:solidFill>
                          <a:latin typeface="Garamond" panose="02020404030301010803" pitchFamily="18" charset="0"/>
                        </a:rPr>
                        <a:t>Exposure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-0.00263**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-0.000869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-0.00403**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-0.0101***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-0.00149*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-0.00639***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-0.00440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4191142"/>
                  </a:ext>
                </a:extLst>
              </a:tr>
              <a:tr h="370840">
                <a:tc vMerge="1">
                  <a:txBody>
                    <a:bodyPr/>
                    <a:lstStyle/>
                    <a:p>
                      <a:endParaRPr lang="en-US" dirty="0"/>
                    </a:p>
                  </a:txBody>
                  <a:tcPr/>
                </a:tc>
                <a:tc>
                  <a:txBody>
                    <a:bodyPr/>
                    <a:lstStyle/>
                    <a:p>
                      <a:pPr algn="ctr"/>
                      <a:r>
                        <a:rPr lang="en-US" dirty="0">
                          <a:solidFill>
                            <a:sysClr val="windowText" lastClr="000000"/>
                          </a:solidFill>
                          <a:latin typeface="Garamond" panose="02020404030301010803" pitchFamily="18" charset="0"/>
                        </a:rPr>
                        <a:t>(0.00107)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(0.00146)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(0.00189)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(0.00249)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(0.000836)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(0.00134)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(0.00269)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1508395"/>
                  </a:ext>
                </a:extLst>
              </a:tr>
              <a:tr h="370840">
                <a:tc>
                  <a:txBody>
                    <a:bodyPr/>
                    <a:lstStyle/>
                    <a:p>
                      <a:pPr algn="ctr"/>
                      <a:r>
                        <a:rPr lang="en-US" dirty="0">
                          <a:solidFill>
                            <a:sysClr val="windowText" lastClr="000000"/>
                          </a:solidFill>
                          <a:latin typeface="Garamond" panose="02020404030301010803" pitchFamily="18" charset="0"/>
                        </a:rPr>
                        <a:t>Observations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997,510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890,793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670,718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302,369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997,510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928,006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713,178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0690261"/>
                  </a:ext>
                </a:extLst>
              </a:tr>
            </a:tbl>
          </a:graphicData>
        </a:graphic>
      </p:graphicFrame>
      <p:graphicFrame>
        <p:nvGraphicFramePr>
          <p:cNvPr id="6" name="Content Placeholder 3">
            <a:extLst>
              <a:ext uri="{FF2B5EF4-FFF2-40B4-BE49-F238E27FC236}">
                <a16:creationId xmlns:a16="http://schemas.microsoft.com/office/drawing/2014/main" id="{8D10B68D-7FF6-4367-91D0-201F8EA67F2A}"/>
              </a:ext>
            </a:extLst>
          </p:cNvPr>
          <p:cNvGraphicFramePr>
            <a:graphicFrameLocks/>
          </p:cNvGraphicFramePr>
          <p:nvPr>
            <p:extLst>
              <p:ext uri="{D42A27DB-BD31-4B8C-83A1-F6EECF244321}">
                <p14:modId xmlns:p14="http://schemas.microsoft.com/office/powerpoint/2010/main" val="3119845267"/>
              </p:ext>
            </p:extLst>
          </p:nvPr>
        </p:nvGraphicFramePr>
        <p:xfrm>
          <a:off x="593889" y="4304926"/>
          <a:ext cx="11001080" cy="1752600"/>
        </p:xfrm>
        <a:graphic>
          <a:graphicData uri="http://schemas.openxmlformats.org/drawingml/2006/table">
            <a:tbl>
              <a:tblPr firstRow="1" bandRow="1">
                <a:tableStyleId>{5C22544A-7EE6-4342-B048-85BDC9FD1C3A}</a:tableStyleId>
              </a:tblPr>
              <a:tblGrid>
                <a:gridCol w="1519572">
                  <a:extLst>
                    <a:ext uri="{9D8B030D-6E8A-4147-A177-3AD203B41FA5}">
                      <a16:colId xmlns:a16="http://schemas.microsoft.com/office/drawing/2014/main" val="3265948477"/>
                    </a:ext>
                  </a:extLst>
                </a:gridCol>
                <a:gridCol w="1299042">
                  <a:extLst>
                    <a:ext uri="{9D8B030D-6E8A-4147-A177-3AD203B41FA5}">
                      <a16:colId xmlns:a16="http://schemas.microsoft.com/office/drawing/2014/main" val="3299563664"/>
                    </a:ext>
                  </a:extLst>
                </a:gridCol>
                <a:gridCol w="1306791">
                  <a:extLst>
                    <a:ext uri="{9D8B030D-6E8A-4147-A177-3AD203B41FA5}">
                      <a16:colId xmlns:a16="http://schemas.microsoft.com/office/drawing/2014/main" val="3490591223"/>
                    </a:ext>
                  </a:extLst>
                </a:gridCol>
                <a:gridCol w="1375135">
                  <a:extLst>
                    <a:ext uri="{9D8B030D-6E8A-4147-A177-3AD203B41FA5}">
                      <a16:colId xmlns:a16="http://schemas.microsoft.com/office/drawing/2014/main" val="2986048250"/>
                    </a:ext>
                  </a:extLst>
                </a:gridCol>
                <a:gridCol w="1375135">
                  <a:extLst>
                    <a:ext uri="{9D8B030D-6E8A-4147-A177-3AD203B41FA5}">
                      <a16:colId xmlns:a16="http://schemas.microsoft.com/office/drawing/2014/main" val="1845267794"/>
                    </a:ext>
                  </a:extLst>
                </a:gridCol>
                <a:gridCol w="1375135">
                  <a:extLst>
                    <a:ext uri="{9D8B030D-6E8A-4147-A177-3AD203B41FA5}">
                      <a16:colId xmlns:a16="http://schemas.microsoft.com/office/drawing/2014/main" val="3759826794"/>
                    </a:ext>
                  </a:extLst>
                </a:gridCol>
                <a:gridCol w="1375135">
                  <a:extLst>
                    <a:ext uri="{9D8B030D-6E8A-4147-A177-3AD203B41FA5}">
                      <a16:colId xmlns:a16="http://schemas.microsoft.com/office/drawing/2014/main" val="2385808832"/>
                    </a:ext>
                  </a:extLst>
                </a:gridCol>
                <a:gridCol w="1375135">
                  <a:extLst>
                    <a:ext uri="{9D8B030D-6E8A-4147-A177-3AD203B41FA5}">
                      <a16:colId xmlns:a16="http://schemas.microsoft.com/office/drawing/2014/main" val="1300674126"/>
                    </a:ext>
                  </a:extLst>
                </a:gridCol>
              </a:tblGrid>
              <a:tr h="370840">
                <a:tc>
                  <a:txBody>
                    <a:bodyPr/>
                    <a:lstStyle/>
                    <a:p>
                      <a:pPr algn="ctr"/>
                      <a:endParaRPr lang="en-US" dirty="0">
                        <a:solidFill>
                          <a:sysClr val="windowText" lastClr="000000"/>
                        </a:solidFill>
                        <a:latin typeface="Garamond" panose="02020404030301010803" pitchFamily="18" charset="0"/>
                      </a:endParaRPr>
                    </a:p>
                  </a:txBody>
                  <a:tcPr anchor="b">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Primary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Secondary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High School</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Some College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Employed</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Skilled</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ln(Hourly Wage)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823299"/>
                  </a:ext>
                </a:extLst>
              </a:tr>
              <a:tr h="370840">
                <a:tc rowSpan="2">
                  <a:txBody>
                    <a:bodyPr/>
                    <a:lstStyle/>
                    <a:p>
                      <a:pPr algn="ctr"/>
                      <a:r>
                        <a:rPr lang="en-US" dirty="0">
                          <a:solidFill>
                            <a:sysClr val="windowText" lastClr="000000"/>
                          </a:solidFill>
                          <a:latin typeface="Garamond" panose="02020404030301010803" pitchFamily="18" charset="0"/>
                        </a:rPr>
                        <a:t>Exposure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0.00534***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0.00444***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0.00235**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-0.00462**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0.000655**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0.000444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0.00157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4191142"/>
                  </a:ext>
                </a:extLst>
              </a:tr>
              <a:tr h="370840">
                <a:tc vMerge="1">
                  <a:txBody>
                    <a:bodyPr/>
                    <a:lstStyle/>
                    <a:p>
                      <a:endParaRPr lang="en-US" dirty="0"/>
                    </a:p>
                  </a:txBody>
                  <a:tcPr/>
                </a:tc>
                <a:tc>
                  <a:txBody>
                    <a:bodyPr/>
                    <a:lstStyle/>
                    <a:p>
                      <a:pPr algn="ctr"/>
                      <a:r>
                        <a:rPr lang="en-US" dirty="0">
                          <a:solidFill>
                            <a:sysClr val="windowText" lastClr="000000"/>
                          </a:solidFill>
                          <a:latin typeface="Garamond" panose="02020404030301010803" pitchFamily="18" charset="0"/>
                        </a:rPr>
                        <a:t>(0.000615)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(0.000832)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(0.00114)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(0.00140)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(0.000323)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(0.000860)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(0.00157)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1508395"/>
                  </a:ext>
                </a:extLst>
              </a:tr>
              <a:tr h="370840">
                <a:tc>
                  <a:txBody>
                    <a:bodyPr/>
                    <a:lstStyle/>
                    <a:p>
                      <a:pPr algn="ctr"/>
                      <a:r>
                        <a:rPr lang="en-US" dirty="0">
                          <a:solidFill>
                            <a:sysClr val="windowText" lastClr="000000"/>
                          </a:solidFill>
                          <a:latin typeface="Garamond" panose="02020404030301010803" pitchFamily="18" charset="0"/>
                        </a:rPr>
                        <a:t>Observations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1,380,103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1,218,262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919,470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436,338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1,380,103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1,290,539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1,004,514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0690261"/>
                  </a:ext>
                </a:extLst>
              </a:tr>
            </a:tbl>
          </a:graphicData>
        </a:graphic>
      </p:graphicFrame>
      <p:sp>
        <p:nvSpPr>
          <p:cNvPr id="7" name="TextBox 6">
            <a:extLst>
              <a:ext uri="{FF2B5EF4-FFF2-40B4-BE49-F238E27FC236}">
                <a16:creationId xmlns:a16="http://schemas.microsoft.com/office/drawing/2014/main" id="{EAD897BD-E341-4134-8615-19668D8D9C63}"/>
              </a:ext>
            </a:extLst>
          </p:cNvPr>
          <p:cNvSpPr txBox="1"/>
          <p:nvPr/>
        </p:nvSpPr>
        <p:spPr>
          <a:xfrm>
            <a:off x="593889" y="934628"/>
            <a:ext cx="7789120" cy="461665"/>
          </a:xfrm>
          <a:prstGeom prst="rect">
            <a:avLst/>
          </a:prstGeom>
          <a:noFill/>
        </p:spPr>
        <p:txBody>
          <a:bodyPr wrap="none" rtlCol="0">
            <a:spAutoFit/>
          </a:bodyPr>
          <a:lstStyle/>
          <a:p>
            <a:r>
              <a:rPr lang="en-US" sz="2400" dirty="0">
                <a:latin typeface="Garamond" panose="02020404030301010803" pitchFamily="18" charset="0"/>
              </a:rPr>
              <a:t>Restricted Sample: Removed People with 0 Years of Exposure</a:t>
            </a:r>
          </a:p>
        </p:txBody>
      </p:sp>
      <p:sp>
        <p:nvSpPr>
          <p:cNvPr id="8" name="TextBox 7">
            <a:extLst>
              <a:ext uri="{FF2B5EF4-FFF2-40B4-BE49-F238E27FC236}">
                <a16:creationId xmlns:a16="http://schemas.microsoft.com/office/drawing/2014/main" id="{FBF104F7-5595-4C52-A0A6-B849CEEE8477}"/>
              </a:ext>
            </a:extLst>
          </p:cNvPr>
          <p:cNvSpPr txBox="1"/>
          <p:nvPr/>
        </p:nvSpPr>
        <p:spPr>
          <a:xfrm>
            <a:off x="593889" y="3939744"/>
            <a:ext cx="4279248" cy="461665"/>
          </a:xfrm>
          <a:prstGeom prst="rect">
            <a:avLst/>
          </a:prstGeom>
          <a:noFill/>
        </p:spPr>
        <p:txBody>
          <a:bodyPr wrap="none" rtlCol="0">
            <a:spAutoFit/>
          </a:bodyPr>
          <a:lstStyle/>
          <a:p>
            <a:r>
              <a:rPr lang="en-US" sz="2400" dirty="0">
                <a:latin typeface="Garamond" panose="02020404030301010803" pitchFamily="18" charset="0"/>
              </a:rPr>
              <a:t>State-Specific Linear Time Trends</a:t>
            </a:r>
          </a:p>
        </p:txBody>
      </p:sp>
      <p:sp>
        <p:nvSpPr>
          <p:cNvPr id="9" name="TextBox 8">
            <a:extLst>
              <a:ext uri="{FF2B5EF4-FFF2-40B4-BE49-F238E27FC236}">
                <a16:creationId xmlns:a16="http://schemas.microsoft.com/office/drawing/2014/main" id="{938646F6-934D-47AC-B6D6-16AF63A62DFC}"/>
              </a:ext>
            </a:extLst>
          </p:cNvPr>
          <p:cNvSpPr txBox="1"/>
          <p:nvPr/>
        </p:nvSpPr>
        <p:spPr>
          <a:xfrm>
            <a:off x="593888" y="3013128"/>
            <a:ext cx="11134285" cy="646331"/>
          </a:xfrm>
          <a:prstGeom prst="rect">
            <a:avLst/>
          </a:prstGeom>
          <a:noFill/>
        </p:spPr>
        <p:txBody>
          <a:bodyPr wrap="square" rtlCol="0">
            <a:spAutoFit/>
          </a:bodyPr>
          <a:lstStyle/>
          <a:p>
            <a:r>
              <a:rPr lang="en-US" dirty="0">
                <a:latin typeface="Garamond" panose="02020404030301010803" pitchFamily="18" charset="0"/>
              </a:rPr>
              <a:t>Standard errors in parentheses; * p &lt; 0.10, ** p &lt; 0.05, *** p &lt; 0.01. Standard errors clustered at the municipality level. All estimates except ln(Hourly Wage) represent a likelihood based on the formula: (estimate × 100)/variable mean.</a:t>
            </a:r>
          </a:p>
        </p:txBody>
      </p:sp>
      <p:sp>
        <p:nvSpPr>
          <p:cNvPr id="10" name="TextBox 9">
            <a:extLst>
              <a:ext uri="{FF2B5EF4-FFF2-40B4-BE49-F238E27FC236}">
                <a16:creationId xmlns:a16="http://schemas.microsoft.com/office/drawing/2014/main" id="{6210D477-625A-4036-B8D1-9BE38AFC1D28}"/>
              </a:ext>
            </a:extLst>
          </p:cNvPr>
          <p:cNvSpPr txBox="1"/>
          <p:nvPr/>
        </p:nvSpPr>
        <p:spPr>
          <a:xfrm>
            <a:off x="593889" y="5962457"/>
            <a:ext cx="11134284" cy="646331"/>
          </a:xfrm>
          <a:prstGeom prst="rect">
            <a:avLst/>
          </a:prstGeom>
          <a:noFill/>
        </p:spPr>
        <p:txBody>
          <a:bodyPr wrap="square" rtlCol="0">
            <a:spAutoFit/>
          </a:bodyPr>
          <a:lstStyle/>
          <a:p>
            <a:r>
              <a:rPr lang="en-US" dirty="0">
                <a:latin typeface="Garamond" panose="02020404030301010803" pitchFamily="18" charset="0"/>
              </a:rPr>
              <a:t>Standard errors in parentheses; * p &lt; 0.10, ** p &lt; 0.05, *** p &lt; 0.01. Standard errors clustered at the municipality level. All estimates except ln(Hourly Wage) represent a likelihood based on the formula: (estimate × 100)/variable mean.</a:t>
            </a:r>
          </a:p>
        </p:txBody>
      </p:sp>
    </p:spTree>
    <p:extLst>
      <p:ext uri="{BB962C8B-B14F-4D97-AF65-F5344CB8AC3E}">
        <p14:creationId xmlns:p14="http://schemas.microsoft.com/office/powerpoint/2010/main" val="79888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811C-F49C-4771-9C25-A025DA8AB72A}"/>
              </a:ext>
            </a:extLst>
          </p:cNvPr>
          <p:cNvSpPr>
            <a:spLocks noGrp="1"/>
          </p:cNvSpPr>
          <p:nvPr>
            <p:ph type="title"/>
          </p:nvPr>
        </p:nvSpPr>
        <p:spPr>
          <a:xfrm>
            <a:off x="838200" y="365126"/>
            <a:ext cx="10515600" cy="562444"/>
          </a:xfrm>
        </p:spPr>
        <p:txBody>
          <a:bodyPr>
            <a:normAutofit fontScale="90000"/>
          </a:bodyPr>
          <a:lstStyle/>
          <a:p>
            <a:r>
              <a:rPr lang="en-US" dirty="0">
                <a:latin typeface="Garamond" panose="02020404030301010803" pitchFamily="18" charset="0"/>
              </a:rPr>
              <a:t>Robustness</a:t>
            </a:r>
          </a:p>
        </p:txBody>
      </p:sp>
      <p:graphicFrame>
        <p:nvGraphicFramePr>
          <p:cNvPr id="4" name="Content Placeholder 3">
            <a:extLst>
              <a:ext uri="{FF2B5EF4-FFF2-40B4-BE49-F238E27FC236}">
                <a16:creationId xmlns:a16="http://schemas.microsoft.com/office/drawing/2014/main" id="{AF854DC6-61CA-47B9-B93A-4135E2AF5725}"/>
              </a:ext>
            </a:extLst>
          </p:cNvPr>
          <p:cNvGraphicFramePr>
            <a:graphicFrameLocks noGrp="1"/>
          </p:cNvGraphicFramePr>
          <p:nvPr>
            <p:ph idx="1"/>
            <p:extLst>
              <p:ext uri="{D42A27DB-BD31-4B8C-83A1-F6EECF244321}">
                <p14:modId xmlns:p14="http://schemas.microsoft.com/office/powerpoint/2010/main" val="2401154937"/>
              </p:ext>
            </p:extLst>
          </p:nvPr>
        </p:nvGraphicFramePr>
        <p:xfrm>
          <a:off x="543612" y="1296902"/>
          <a:ext cx="11104776" cy="2489200"/>
        </p:xfrm>
        <a:graphic>
          <a:graphicData uri="http://schemas.openxmlformats.org/drawingml/2006/table">
            <a:tbl>
              <a:tblPr firstRow="1" bandRow="1">
                <a:tableStyleId>{5C22544A-7EE6-4342-B048-85BDC9FD1C3A}</a:tableStyleId>
              </a:tblPr>
              <a:tblGrid>
                <a:gridCol w="1423447">
                  <a:extLst>
                    <a:ext uri="{9D8B030D-6E8A-4147-A177-3AD203B41FA5}">
                      <a16:colId xmlns:a16="http://schemas.microsoft.com/office/drawing/2014/main" val="3265948477"/>
                    </a:ext>
                  </a:extLst>
                </a:gridCol>
                <a:gridCol w="1319753">
                  <a:extLst>
                    <a:ext uri="{9D8B030D-6E8A-4147-A177-3AD203B41FA5}">
                      <a16:colId xmlns:a16="http://schemas.microsoft.com/office/drawing/2014/main" val="3299563664"/>
                    </a:ext>
                  </a:extLst>
                </a:gridCol>
                <a:gridCol w="1366886">
                  <a:extLst>
                    <a:ext uri="{9D8B030D-6E8A-4147-A177-3AD203B41FA5}">
                      <a16:colId xmlns:a16="http://schemas.microsoft.com/office/drawing/2014/main" val="3490591223"/>
                    </a:ext>
                  </a:extLst>
                </a:gridCol>
                <a:gridCol w="1366887">
                  <a:extLst>
                    <a:ext uri="{9D8B030D-6E8A-4147-A177-3AD203B41FA5}">
                      <a16:colId xmlns:a16="http://schemas.microsoft.com/office/drawing/2014/main" val="2986048250"/>
                    </a:ext>
                  </a:extLst>
                </a:gridCol>
                <a:gridCol w="1376313">
                  <a:extLst>
                    <a:ext uri="{9D8B030D-6E8A-4147-A177-3AD203B41FA5}">
                      <a16:colId xmlns:a16="http://schemas.microsoft.com/office/drawing/2014/main" val="1845267794"/>
                    </a:ext>
                  </a:extLst>
                </a:gridCol>
                <a:gridCol w="1475296">
                  <a:extLst>
                    <a:ext uri="{9D8B030D-6E8A-4147-A177-3AD203B41FA5}">
                      <a16:colId xmlns:a16="http://schemas.microsoft.com/office/drawing/2014/main" val="3759826794"/>
                    </a:ext>
                  </a:extLst>
                </a:gridCol>
                <a:gridCol w="1371599">
                  <a:extLst>
                    <a:ext uri="{9D8B030D-6E8A-4147-A177-3AD203B41FA5}">
                      <a16:colId xmlns:a16="http://schemas.microsoft.com/office/drawing/2014/main" val="2385808832"/>
                    </a:ext>
                  </a:extLst>
                </a:gridCol>
                <a:gridCol w="1404595">
                  <a:extLst>
                    <a:ext uri="{9D8B030D-6E8A-4147-A177-3AD203B41FA5}">
                      <a16:colId xmlns:a16="http://schemas.microsoft.com/office/drawing/2014/main" val="1300674126"/>
                    </a:ext>
                  </a:extLst>
                </a:gridCol>
              </a:tblGrid>
              <a:tr h="370840">
                <a:tc>
                  <a:txBody>
                    <a:bodyPr/>
                    <a:lstStyle/>
                    <a:p>
                      <a:pPr algn="ctr"/>
                      <a:endParaRPr lang="en-US" dirty="0">
                        <a:solidFill>
                          <a:sysClr val="windowText" lastClr="000000"/>
                        </a:solidFill>
                        <a:latin typeface="Garamond" panose="02020404030301010803" pitchFamily="18" charset="0"/>
                      </a:endParaRPr>
                    </a:p>
                  </a:txBody>
                  <a:tcPr anchor="b">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Primary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Secondary</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High School</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Some College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Employed</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Skilled</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ln(Hourly Wage)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823299"/>
                  </a:ext>
                </a:extLst>
              </a:tr>
              <a:tr h="0">
                <a:tc rowSpan="2">
                  <a:txBody>
                    <a:bodyPr/>
                    <a:lstStyle/>
                    <a:p>
                      <a:pPr algn="ctr"/>
                      <a:r>
                        <a:rPr lang="en-US" dirty="0">
                          <a:solidFill>
                            <a:sysClr val="windowText" lastClr="000000"/>
                          </a:solidFill>
                          <a:latin typeface="Garamond" panose="02020404030301010803" pitchFamily="18" charset="0"/>
                        </a:rPr>
                        <a:t>Exposure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Garamond" panose="02020404030301010803" pitchFamily="18" charset="0"/>
                        </a:rPr>
                        <a:t>0.00938***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0.00822***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0.00890***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-0.00267**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0.00144***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0.00766***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0.0107***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4191142"/>
                  </a:ext>
                </a:extLst>
              </a:tr>
              <a:tr h="370840">
                <a:tc vMerge="1">
                  <a:txBody>
                    <a:bodyPr/>
                    <a:lstStyle/>
                    <a:p>
                      <a:pPr algn="ctr"/>
                      <a:endParaRPr lang="en-US" dirty="0"/>
                    </a:p>
                  </a:txBody>
                  <a:tcPr/>
                </a:tc>
                <a:tc>
                  <a:txBody>
                    <a:bodyPr/>
                    <a:lstStyle/>
                    <a:p>
                      <a:pPr algn="ctr"/>
                      <a:r>
                        <a:rPr lang="en-US" dirty="0">
                          <a:solidFill>
                            <a:sysClr val="windowText" lastClr="000000"/>
                          </a:solidFill>
                          <a:latin typeface="Garamond" panose="02020404030301010803" pitchFamily="18" charset="0"/>
                        </a:rPr>
                        <a:t>(0.000571)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(0.000566)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(0.00135)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(0.00132)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(0.000241)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1508395"/>
                  </a:ext>
                </a:extLst>
              </a:tr>
              <a:tr h="370840">
                <a:tc rowSpan="2">
                  <a:txBody>
                    <a:bodyPr/>
                    <a:lstStyle/>
                    <a:p>
                      <a:pPr algn="ctr"/>
                      <a:r>
                        <a:rPr lang="en-US" dirty="0">
                          <a:solidFill>
                            <a:sysClr val="windowText" lastClr="000000"/>
                          </a:solidFill>
                          <a:latin typeface="Garamond" panose="02020404030301010803" pitchFamily="18" charset="0"/>
                        </a:rPr>
                        <a:t>Migration Status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0.00137***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-0.00193***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-0.00537***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-0.00354***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-0.000454***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-0.00320***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0.00562***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3801162"/>
                  </a:ext>
                </a:extLst>
              </a:tr>
              <a:tr h="370840">
                <a:tc vMerge="1">
                  <a:txBody>
                    <a:bodyPr/>
                    <a:lstStyle/>
                    <a:p>
                      <a:pPr algn="ctr"/>
                      <a:endParaRPr lang="en-US" dirty="0"/>
                    </a:p>
                  </a:txBody>
                  <a:tcPr/>
                </a:tc>
                <a:tc>
                  <a:txBody>
                    <a:bodyPr/>
                    <a:lstStyle/>
                    <a:p>
                      <a:pPr algn="ctr"/>
                      <a:r>
                        <a:rPr lang="en-US" dirty="0">
                          <a:solidFill>
                            <a:sysClr val="windowText" lastClr="000000"/>
                          </a:solidFill>
                          <a:latin typeface="Garamond" panose="02020404030301010803" pitchFamily="18" charset="0"/>
                        </a:rPr>
                        <a:t>(0.000120)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(0.000165)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(0.000351)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(0.000499)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(0.0000915)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(0.000157)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(0.000413)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9536920"/>
                  </a:ext>
                </a:extLst>
              </a:tr>
              <a:tr h="370840">
                <a:tc>
                  <a:txBody>
                    <a:bodyPr/>
                    <a:lstStyle/>
                    <a:p>
                      <a:pPr algn="ctr"/>
                      <a:r>
                        <a:rPr lang="en-US" dirty="0">
                          <a:solidFill>
                            <a:sysClr val="windowText" lastClr="000000"/>
                          </a:solidFill>
                          <a:latin typeface="Garamond" panose="02020404030301010803" pitchFamily="18" charset="0"/>
                        </a:rPr>
                        <a:t>Observations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1,378,159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1,216,539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918,158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435,420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1,378,159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1,288,910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effectLst/>
                          <a:latin typeface="Garamond" panose="02020404030301010803" pitchFamily="18" charset="0"/>
                        </a:rPr>
                        <a:t>1,003,279</a:t>
                      </a:r>
                      <a:endParaRPr lang="en-US" dirty="0">
                        <a:solidFill>
                          <a:sysClr val="windowText" lastClr="000000"/>
                        </a:solidFill>
                        <a:latin typeface="Garamond" panose="02020404030301010803"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0690261"/>
                  </a:ext>
                </a:extLst>
              </a:tr>
            </a:tbl>
          </a:graphicData>
        </a:graphic>
      </p:graphicFrame>
      <p:graphicFrame>
        <p:nvGraphicFramePr>
          <p:cNvPr id="6" name="Table 5">
            <a:extLst>
              <a:ext uri="{FF2B5EF4-FFF2-40B4-BE49-F238E27FC236}">
                <a16:creationId xmlns:a16="http://schemas.microsoft.com/office/drawing/2014/main" id="{2D3E80FE-A18F-4277-87CE-663B1A515EAD}"/>
              </a:ext>
            </a:extLst>
          </p:cNvPr>
          <p:cNvGraphicFramePr>
            <a:graphicFrameLocks noGrp="1"/>
          </p:cNvGraphicFramePr>
          <p:nvPr>
            <p:extLst>
              <p:ext uri="{D42A27DB-BD31-4B8C-83A1-F6EECF244321}">
                <p14:modId xmlns:p14="http://schemas.microsoft.com/office/powerpoint/2010/main" val="1138338235"/>
              </p:ext>
            </p:extLst>
          </p:nvPr>
        </p:nvGraphicFramePr>
        <p:xfrm>
          <a:off x="2324231" y="4819418"/>
          <a:ext cx="7140280" cy="1483360"/>
        </p:xfrm>
        <a:graphic>
          <a:graphicData uri="http://schemas.openxmlformats.org/drawingml/2006/table">
            <a:tbl>
              <a:tblPr firstRow="1" bandRow="1">
                <a:tableStyleId>{5C22544A-7EE6-4342-B048-85BDC9FD1C3A}</a:tableStyleId>
              </a:tblPr>
              <a:tblGrid>
                <a:gridCol w="1446491">
                  <a:extLst>
                    <a:ext uri="{9D8B030D-6E8A-4147-A177-3AD203B41FA5}">
                      <a16:colId xmlns:a16="http://schemas.microsoft.com/office/drawing/2014/main" val="1717016447"/>
                    </a:ext>
                  </a:extLst>
                </a:gridCol>
                <a:gridCol w="1489435">
                  <a:extLst>
                    <a:ext uri="{9D8B030D-6E8A-4147-A177-3AD203B41FA5}">
                      <a16:colId xmlns:a16="http://schemas.microsoft.com/office/drawing/2014/main" val="760208458"/>
                    </a:ext>
                  </a:extLst>
                </a:gridCol>
                <a:gridCol w="2121031">
                  <a:extLst>
                    <a:ext uri="{9D8B030D-6E8A-4147-A177-3AD203B41FA5}">
                      <a16:colId xmlns:a16="http://schemas.microsoft.com/office/drawing/2014/main" val="2793616464"/>
                    </a:ext>
                  </a:extLst>
                </a:gridCol>
                <a:gridCol w="2083323">
                  <a:extLst>
                    <a:ext uri="{9D8B030D-6E8A-4147-A177-3AD203B41FA5}">
                      <a16:colId xmlns:a16="http://schemas.microsoft.com/office/drawing/2014/main" val="2715920644"/>
                    </a:ext>
                  </a:extLst>
                </a:gridCol>
              </a:tblGrid>
              <a:tr h="370840">
                <a:tc>
                  <a:txBody>
                    <a:bodyPr/>
                    <a:lstStyle/>
                    <a:p>
                      <a:endParaRPr lang="en-US" dirty="0">
                        <a:solidFill>
                          <a:sysClr val="windowText" lastClr="000000"/>
                        </a:solidFill>
                        <a:latin typeface="Garamond" panose="02020404030301010803"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Skilled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Fewer Skilled Jobs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More Skilled Jobs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1010928"/>
                  </a:ext>
                </a:extLst>
              </a:tr>
              <a:tr h="370840">
                <a:tc rowSpan="2">
                  <a:txBody>
                    <a:bodyPr/>
                    <a:lstStyle/>
                    <a:p>
                      <a:pPr algn="ctr"/>
                      <a:r>
                        <a:rPr lang="en-US" dirty="0">
                          <a:solidFill>
                            <a:sysClr val="windowText" lastClr="000000"/>
                          </a:solidFill>
                          <a:latin typeface="Garamond" panose="02020404030301010803" pitchFamily="18" charset="0"/>
                        </a:rPr>
                        <a:t>Exposure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0.00781***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0.00887***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0.00332***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2081572"/>
                  </a:ext>
                </a:extLst>
              </a:tr>
              <a:tr h="370840">
                <a:tc vMerge="1">
                  <a:txBody>
                    <a:bodyPr/>
                    <a:lstStyle/>
                    <a:p>
                      <a:endParaRPr lang="en-US" dirty="0"/>
                    </a:p>
                  </a:txBody>
                  <a:tcPr/>
                </a:tc>
                <a:tc>
                  <a:txBody>
                    <a:bodyPr/>
                    <a:lstStyle/>
                    <a:p>
                      <a:pPr algn="ctr"/>
                      <a:r>
                        <a:rPr lang="en-US" dirty="0">
                          <a:solidFill>
                            <a:sysClr val="windowText" lastClr="000000"/>
                          </a:solidFill>
                          <a:latin typeface="Garamond" panose="02020404030301010803" pitchFamily="18" charset="0"/>
                        </a:rPr>
                        <a:t>(0.00121)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(0.00125)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(0.000909)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0569888"/>
                  </a:ext>
                </a:extLst>
              </a:tr>
              <a:tr h="370840">
                <a:tc>
                  <a:txBody>
                    <a:bodyPr/>
                    <a:lstStyle/>
                    <a:p>
                      <a:pPr algn="ctr"/>
                      <a:r>
                        <a:rPr lang="en-US" dirty="0">
                          <a:solidFill>
                            <a:sysClr val="windowText" lastClr="000000"/>
                          </a:solidFill>
                          <a:latin typeface="Garamond" panose="02020404030301010803" pitchFamily="18" charset="0"/>
                        </a:rPr>
                        <a:t>Observations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1,290,539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1,290,539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1,290,539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3308002"/>
                  </a:ext>
                </a:extLst>
              </a:tr>
            </a:tbl>
          </a:graphicData>
        </a:graphic>
      </p:graphicFrame>
      <p:sp>
        <p:nvSpPr>
          <p:cNvPr id="7" name="TextBox 6">
            <a:extLst>
              <a:ext uri="{FF2B5EF4-FFF2-40B4-BE49-F238E27FC236}">
                <a16:creationId xmlns:a16="http://schemas.microsoft.com/office/drawing/2014/main" id="{9B18F38C-00CE-4878-8BEC-A8173885009C}"/>
              </a:ext>
            </a:extLst>
          </p:cNvPr>
          <p:cNvSpPr txBox="1"/>
          <p:nvPr/>
        </p:nvSpPr>
        <p:spPr>
          <a:xfrm>
            <a:off x="2324231" y="4443975"/>
            <a:ext cx="4333750" cy="461665"/>
          </a:xfrm>
          <a:prstGeom prst="rect">
            <a:avLst/>
          </a:prstGeom>
          <a:noFill/>
        </p:spPr>
        <p:txBody>
          <a:bodyPr wrap="none" rtlCol="0">
            <a:spAutoFit/>
          </a:bodyPr>
          <a:lstStyle/>
          <a:p>
            <a:r>
              <a:rPr lang="en-US" sz="2400" dirty="0">
                <a:latin typeface="Garamond" panose="02020404030301010803" pitchFamily="18" charset="0"/>
              </a:rPr>
              <a:t>Changing the Definition of Skilled</a:t>
            </a:r>
          </a:p>
        </p:txBody>
      </p:sp>
      <p:sp>
        <p:nvSpPr>
          <p:cNvPr id="8" name="TextBox 7">
            <a:extLst>
              <a:ext uri="{FF2B5EF4-FFF2-40B4-BE49-F238E27FC236}">
                <a16:creationId xmlns:a16="http://schemas.microsoft.com/office/drawing/2014/main" id="{685A91EF-2822-4D9E-916A-600B63BAD7D7}"/>
              </a:ext>
            </a:extLst>
          </p:cNvPr>
          <p:cNvSpPr txBox="1"/>
          <p:nvPr/>
        </p:nvSpPr>
        <p:spPr>
          <a:xfrm>
            <a:off x="543612" y="904486"/>
            <a:ext cx="3269421" cy="461665"/>
          </a:xfrm>
          <a:prstGeom prst="rect">
            <a:avLst/>
          </a:prstGeom>
          <a:noFill/>
        </p:spPr>
        <p:txBody>
          <a:bodyPr wrap="none" rtlCol="0">
            <a:spAutoFit/>
          </a:bodyPr>
          <a:lstStyle/>
          <a:p>
            <a:r>
              <a:rPr lang="en-US" sz="2400" dirty="0">
                <a:latin typeface="Garamond" panose="02020404030301010803" pitchFamily="18" charset="0"/>
              </a:rPr>
              <a:t>Controlling for Migration</a:t>
            </a:r>
          </a:p>
        </p:txBody>
      </p:sp>
      <p:sp>
        <p:nvSpPr>
          <p:cNvPr id="9" name="TextBox 8">
            <a:extLst>
              <a:ext uri="{FF2B5EF4-FFF2-40B4-BE49-F238E27FC236}">
                <a16:creationId xmlns:a16="http://schemas.microsoft.com/office/drawing/2014/main" id="{101AC14C-7948-4175-AFBF-E95E59530CEF}"/>
              </a:ext>
            </a:extLst>
          </p:cNvPr>
          <p:cNvSpPr txBox="1"/>
          <p:nvPr/>
        </p:nvSpPr>
        <p:spPr>
          <a:xfrm>
            <a:off x="543611" y="3705311"/>
            <a:ext cx="11104775" cy="646331"/>
          </a:xfrm>
          <a:prstGeom prst="rect">
            <a:avLst/>
          </a:prstGeom>
          <a:noFill/>
        </p:spPr>
        <p:txBody>
          <a:bodyPr wrap="square" rtlCol="0">
            <a:spAutoFit/>
          </a:bodyPr>
          <a:lstStyle/>
          <a:p>
            <a:r>
              <a:rPr lang="en-US" dirty="0">
                <a:latin typeface="Garamond" panose="02020404030301010803" pitchFamily="18" charset="0"/>
              </a:rPr>
              <a:t>Standard errors in parentheses; * p &lt; 0.10, ** p &lt; 0.05, *** p &lt; 0.01. Standard error clustered at the municipality level. All estimates except ln(Hourly Wage) represent a likelihood based on the formula: (estimate × 100)/variable mean.</a:t>
            </a:r>
          </a:p>
        </p:txBody>
      </p:sp>
      <p:sp>
        <p:nvSpPr>
          <p:cNvPr id="10" name="TextBox 9">
            <a:extLst>
              <a:ext uri="{FF2B5EF4-FFF2-40B4-BE49-F238E27FC236}">
                <a16:creationId xmlns:a16="http://schemas.microsoft.com/office/drawing/2014/main" id="{147F4F4A-5CE0-4832-A6DA-FA2ED61A5585}"/>
              </a:ext>
            </a:extLst>
          </p:cNvPr>
          <p:cNvSpPr txBox="1"/>
          <p:nvPr/>
        </p:nvSpPr>
        <p:spPr>
          <a:xfrm>
            <a:off x="2324230" y="6234541"/>
            <a:ext cx="7543539" cy="646331"/>
          </a:xfrm>
          <a:prstGeom prst="rect">
            <a:avLst/>
          </a:prstGeom>
          <a:noFill/>
        </p:spPr>
        <p:txBody>
          <a:bodyPr wrap="square" rtlCol="0">
            <a:spAutoFit/>
          </a:bodyPr>
          <a:lstStyle/>
          <a:p>
            <a:r>
              <a:rPr lang="en-US" dirty="0">
                <a:latin typeface="Garamond" panose="02020404030301010803" pitchFamily="18" charset="0"/>
              </a:rPr>
              <a:t>Standard errors in parentheses; * p &lt; 0.10, ** p &lt; 0.05, *** p &lt; 0.01. Estimates represent a likelihood based on the formula: (estimate × 100)/variable mean.</a:t>
            </a:r>
          </a:p>
        </p:txBody>
      </p:sp>
    </p:spTree>
    <p:extLst>
      <p:ext uri="{BB962C8B-B14F-4D97-AF65-F5344CB8AC3E}">
        <p14:creationId xmlns:p14="http://schemas.microsoft.com/office/powerpoint/2010/main" val="291522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CD69-C747-4CB8-B41A-7A06A41BF8D8}"/>
              </a:ext>
            </a:extLst>
          </p:cNvPr>
          <p:cNvSpPr>
            <a:spLocks noGrp="1"/>
          </p:cNvSpPr>
          <p:nvPr>
            <p:ph type="title"/>
          </p:nvPr>
        </p:nvSpPr>
        <p:spPr>
          <a:xfrm>
            <a:off x="838200" y="365126"/>
            <a:ext cx="10515600" cy="681250"/>
          </a:xfrm>
        </p:spPr>
        <p:txBody>
          <a:bodyPr>
            <a:normAutofit fontScale="90000"/>
          </a:bodyPr>
          <a:lstStyle/>
          <a:p>
            <a:r>
              <a:rPr lang="en-US" dirty="0">
                <a:latin typeface="Garamond" panose="02020404030301010803" pitchFamily="18" charset="0"/>
              </a:rPr>
              <a:t>Conclusion/Future Work</a:t>
            </a:r>
          </a:p>
        </p:txBody>
      </p:sp>
      <p:sp>
        <p:nvSpPr>
          <p:cNvPr id="3" name="Content Placeholder 2">
            <a:extLst>
              <a:ext uri="{FF2B5EF4-FFF2-40B4-BE49-F238E27FC236}">
                <a16:creationId xmlns:a16="http://schemas.microsoft.com/office/drawing/2014/main" id="{91AD1917-4E09-475B-BB1B-B6D961D0E65D}"/>
              </a:ext>
            </a:extLst>
          </p:cNvPr>
          <p:cNvSpPr>
            <a:spLocks noGrp="1"/>
          </p:cNvSpPr>
          <p:nvPr>
            <p:ph idx="1"/>
          </p:nvPr>
        </p:nvSpPr>
        <p:spPr>
          <a:xfrm>
            <a:off x="838200" y="1319753"/>
            <a:ext cx="10515600" cy="4857210"/>
          </a:xfrm>
        </p:spPr>
        <p:txBody>
          <a:bodyPr>
            <a:normAutofit/>
          </a:bodyPr>
          <a:lstStyle/>
          <a:p>
            <a:r>
              <a:rPr lang="en-US" dirty="0">
                <a:latin typeface="Garamond" panose="02020404030301010803" pitchFamily="18" charset="0"/>
              </a:rPr>
              <a:t>No clear, unifying </a:t>
            </a:r>
            <a:r>
              <a:rPr lang="en-US" dirty="0" smtClean="0">
                <a:latin typeface="Garamond" panose="02020404030301010803" pitchFamily="18" charset="0"/>
              </a:rPr>
              <a:t>narrative.</a:t>
            </a:r>
          </a:p>
          <a:p>
            <a:r>
              <a:rPr lang="en-US" dirty="0" smtClean="0">
                <a:latin typeface="Garamond" panose="02020404030301010803" pitchFamily="18" charset="0"/>
              </a:rPr>
              <a:t>External validity is questionable.</a:t>
            </a:r>
          </a:p>
          <a:p>
            <a:r>
              <a:rPr lang="en-US" dirty="0" smtClean="0">
                <a:latin typeface="Garamond" panose="02020404030301010803" pitchFamily="18" charset="0"/>
              </a:rPr>
              <a:t>Other </a:t>
            </a:r>
            <a:r>
              <a:rPr lang="en-US" dirty="0">
                <a:latin typeface="Garamond" panose="02020404030301010803" pitchFamily="18" charset="0"/>
              </a:rPr>
              <a:t>government programs that target poverty alleviation</a:t>
            </a:r>
            <a:r>
              <a:rPr lang="en-US" dirty="0" smtClean="0">
                <a:latin typeface="Garamond" panose="02020404030301010803" pitchFamily="18" charset="0"/>
              </a:rPr>
              <a:t>.</a:t>
            </a:r>
          </a:p>
          <a:p>
            <a:r>
              <a:rPr lang="en-US" dirty="0" smtClean="0">
                <a:latin typeface="Garamond" panose="02020404030301010803" pitchFamily="18" charset="0"/>
              </a:rPr>
              <a:t>Observing outcomes at the locality level would be helpful. </a:t>
            </a:r>
            <a:endParaRPr lang="en-US" dirty="0">
              <a:latin typeface="Garamond" panose="02020404030301010803" pitchFamily="18" charset="0"/>
            </a:endParaRPr>
          </a:p>
          <a:p>
            <a:r>
              <a:rPr lang="en-US" dirty="0" smtClean="0">
                <a:latin typeface="Garamond" panose="02020404030301010803" pitchFamily="18" charset="0"/>
              </a:rPr>
              <a:t>A </a:t>
            </a:r>
            <a:r>
              <a:rPr lang="en-US" dirty="0">
                <a:latin typeface="Garamond" panose="02020404030301010803" pitchFamily="18" charset="0"/>
              </a:rPr>
              <a:t>more nuanced reading of the ISCO may be helpful.</a:t>
            </a:r>
          </a:p>
          <a:p>
            <a:r>
              <a:rPr lang="en-US" dirty="0">
                <a:latin typeface="Garamond" panose="02020404030301010803" pitchFamily="18" charset="0"/>
              </a:rPr>
              <a:t>Further research could explore ways to test whether nutrition and health effects were dominant or education effects were dominant.</a:t>
            </a:r>
          </a:p>
        </p:txBody>
      </p:sp>
    </p:spTree>
    <p:extLst>
      <p:ext uri="{BB962C8B-B14F-4D97-AF65-F5344CB8AC3E}">
        <p14:creationId xmlns:p14="http://schemas.microsoft.com/office/powerpoint/2010/main" val="281044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F1FA-1E2D-42E0-9537-7256D16C82F5}"/>
              </a:ext>
            </a:extLst>
          </p:cNvPr>
          <p:cNvSpPr>
            <a:spLocks noGrp="1"/>
          </p:cNvSpPr>
          <p:nvPr>
            <p:ph type="title"/>
          </p:nvPr>
        </p:nvSpPr>
        <p:spPr/>
        <p:txBody>
          <a:bodyPr/>
          <a:lstStyle/>
          <a:p>
            <a:r>
              <a:rPr lang="en-US" dirty="0">
                <a:latin typeface="Garamond" panose="02020404030301010803" pitchFamily="18" charset="0"/>
              </a:rPr>
              <a:t>Research Question</a:t>
            </a:r>
          </a:p>
        </p:txBody>
      </p:sp>
      <p:sp>
        <p:nvSpPr>
          <p:cNvPr id="3" name="Content Placeholder 2">
            <a:extLst>
              <a:ext uri="{FF2B5EF4-FFF2-40B4-BE49-F238E27FC236}">
                <a16:creationId xmlns:a16="http://schemas.microsoft.com/office/drawing/2014/main" id="{2A4B7786-8AD9-4FC3-BDA8-D7DAB169A713}"/>
              </a:ext>
            </a:extLst>
          </p:cNvPr>
          <p:cNvSpPr>
            <a:spLocks noGrp="1"/>
          </p:cNvSpPr>
          <p:nvPr>
            <p:ph idx="1"/>
          </p:nvPr>
        </p:nvSpPr>
        <p:spPr/>
        <p:txBody>
          <a:bodyPr/>
          <a:lstStyle/>
          <a:p>
            <a:r>
              <a:rPr lang="en-US" dirty="0">
                <a:latin typeface="Garamond" panose="02020404030301010803" pitchFamily="18" charset="0"/>
              </a:rPr>
              <a:t>What is the long-term effect </a:t>
            </a:r>
            <a:r>
              <a:rPr lang="en-US" dirty="0" smtClean="0">
                <a:latin typeface="Garamond" panose="02020404030301010803" pitchFamily="18" charset="0"/>
              </a:rPr>
              <a:t>of PROGRESA on </a:t>
            </a:r>
            <a:r>
              <a:rPr lang="en-US" dirty="0">
                <a:latin typeface="Garamond" panose="02020404030301010803" pitchFamily="18" charset="0"/>
              </a:rPr>
              <a:t>human capital as measured by wages?</a:t>
            </a:r>
          </a:p>
          <a:p>
            <a:endParaRPr lang="en-US" dirty="0">
              <a:latin typeface="Garamond" panose="02020404030301010803" pitchFamily="18" charset="0"/>
            </a:endParaRPr>
          </a:p>
          <a:p>
            <a:r>
              <a:rPr lang="en-US" dirty="0">
                <a:latin typeface="Garamond" panose="02020404030301010803" pitchFamily="18" charset="0"/>
              </a:rPr>
              <a:t>Sub-question: Can we evaluate the dominant labor market effects in response to changes in human capital?</a:t>
            </a: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148746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2375-796B-448B-B2B7-67A214C0B5A4}"/>
              </a:ext>
            </a:extLst>
          </p:cNvPr>
          <p:cNvSpPr>
            <a:spLocks noGrp="1"/>
          </p:cNvSpPr>
          <p:nvPr>
            <p:ph type="title"/>
          </p:nvPr>
        </p:nvSpPr>
        <p:spPr>
          <a:xfrm>
            <a:off x="838200" y="365125"/>
            <a:ext cx="10515600" cy="996315"/>
          </a:xfrm>
        </p:spPr>
        <p:txBody>
          <a:bodyPr/>
          <a:lstStyle/>
          <a:p>
            <a:r>
              <a:rPr lang="en-US" dirty="0">
                <a:latin typeface="Garamond" panose="02020404030301010803" pitchFamily="18" charset="0"/>
              </a:rPr>
              <a:t>Lit Review</a:t>
            </a:r>
          </a:p>
        </p:txBody>
      </p:sp>
      <p:sp>
        <p:nvSpPr>
          <p:cNvPr id="3" name="Content Placeholder 2">
            <a:extLst>
              <a:ext uri="{FF2B5EF4-FFF2-40B4-BE49-F238E27FC236}">
                <a16:creationId xmlns:a16="http://schemas.microsoft.com/office/drawing/2014/main" id="{2FC73529-521E-4226-8008-7CEB23778941}"/>
              </a:ext>
            </a:extLst>
          </p:cNvPr>
          <p:cNvSpPr>
            <a:spLocks noGrp="1"/>
          </p:cNvSpPr>
          <p:nvPr>
            <p:ph idx="1"/>
          </p:nvPr>
        </p:nvSpPr>
        <p:spPr>
          <a:xfrm>
            <a:off x="838200" y="1361440"/>
            <a:ext cx="10515600" cy="4815523"/>
          </a:xfrm>
        </p:spPr>
        <p:txBody>
          <a:bodyPr>
            <a:normAutofit fontScale="92500" lnSpcReduction="10000"/>
          </a:bodyPr>
          <a:lstStyle/>
          <a:p>
            <a:pPr marL="0" indent="0">
              <a:buNone/>
            </a:pPr>
            <a:r>
              <a:rPr lang="en-US" dirty="0">
                <a:latin typeface="Garamond" panose="02020404030301010803" pitchFamily="18" charset="0"/>
              </a:rPr>
              <a:t>Parker, Susan W. and Tom </a:t>
            </a:r>
            <a:r>
              <a:rPr lang="en-US" dirty="0" err="1">
                <a:latin typeface="Garamond" panose="02020404030301010803" pitchFamily="18" charset="0"/>
              </a:rPr>
              <a:t>Vogl</a:t>
            </a:r>
            <a:r>
              <a:rPr lang="en-US" dirty="0">
                <a:latin typeface="Garamond" panose="02020404030301010803" pitchFamily="18" charset="0"/>
              </a:rPr>
              <a:t>, </a:t>
            </a:r>
            <a:r>
              <a:rPr lang="en-US" i="1" dirty="0">
                <a:latin typeface="Garamond" panose="02020404030301010803" pitchFamily="18" charset="0"/>
              </a:rPr>
              <a:t>Do Conditional Cash Transfer Programs Improve Economic Outcomes in the Next Generation? Evidence from Mexico</a:t>
            </a:r>
            <a:r>
              <a:rPr lang="en-US" dirty="0">
                <a:latin typeface="Garamond" panose="02020404030301010803" pitchFamily="18" charset="0"/>
              </a:rPr>
              <a:t>, February 2018, NBER Working Paper 24303</a:t>
            </a:r>
          </a:p>
          <a:p>
            <a:pPr lvl="1"/>
            <a:r>
              <a:rPr lang="en-US" dirty="0">
                <a:latin typeface="Garamond" panose="02020404030301010803" pitchFamily="18" charset="0"/>
              </a:rPr>
              <a:t>Exploits randomization in timing of cash transfers between cohorts to generate difference-in-differences design</a:t>
            </a:r>
          </a:p>
          <a:p>
            <a:pPr lvl="1"/>
            <a:r>
              <a:rPr lang="en-US" dirty="0">
                <a:latin typeface="Garamond" panose="02020404030301010803" pitchFamily="18" charset="0"/>
              </a:rPr>
              <a:t>Finds </a:t>
            </a:r>
            <a:r>
              <a:rPr lang="en-US" dirty="0" smtClean="0">
                <a:latin typeface="Garamond" panose="02020404030301010803" pitchFamily="18" charset="0"/>
              </a:rPr>
              <a:t>uniform </a:t>
            </a:r>
            <a:r>
              <a:rPr lang="en-US" smtClean="0">
                <a:latin typeface="Garamond" panose="02020404030301010803" pitchFamily="18" charset="0"/>
              </a:rPr>
              <a:t>effects </a:t>
            </a:r>
            <a:r>
              <a:rPr lang="en-US" dirty="0">
                <a:latin typeface="Garamond" panose="02020404030301010803" pitchFamily="18" charset="0"/>
              </a:rPr>
              <a:t>o</a:t>
            </a:r>
            <a:r>
              <a:rPr lang="en-US" smtClean="0">
                <a:latin typeface="Garamond" panose="02020404030301010803" pitchFamily="18" charset="0"/>
              </a:rPr>
              <a:t>n </a:t>
            </a:r>
            <a:r>
              <a:rPr lang="en-US" dirty="0">
                <a:latin typeface="Garamond" panose="02020404030301010803" pitchFamily="18" charset="0"/>
              </a:rPr>
              <a:t>education and </a:t>
            </a:r>
            <a:r>
              <a:rPr lang="en-US" dirty="0" smtClean="0">
                <a:latin typeface="Garamond" panose="02020404030301010803" pitchFamily="18" charset="0"/>
              </a:rPr>
              <a:t>heterogeneous </a:t>
            </a:r>
            <a:r>
              <a:rPr lang="en-US" smtClean="0">
                <a:latin typeface="Garamond" panose="02020404030301010803" pitchFamily="18" charset="0"/>
              </a:rPr>
              <a:t>effects </a:t>
            </a:r>
            <a:r>
              <a:rPr lang="en-US" smtClean="0">
                <a:latin typeface="Garamond" panose="02020404030301010803" pitchFamily="18" charset="0"/>
              </a:rPr>
              <a:t>on </a:t>
            </a:r>
            <a:r>
              <a:rPr lang="en-US" smtClean="0">
                <a:latin typeface="Garamond" panose="02020404030301010803" pitchFamily="18" charset="0"/>
              </a:rPr>
              <a:t>labor </a:t>
            </a:r>
            <a:r>
              <a:rPr lang="en-US" dirty="0" smtClean="0">
                <a:latin typeface="Garamond" panose="02020404030301010803" pitchFamily="18" charset="0"/>
              </a:rPr>
              <a:t>at </a:t>
            </a:r>
            <a:r>
              <a:rPr lang="en-US" dirty="0">
                <a:latin typeface="Garamond" panose="02020404030301010803" pitchFamily="18" charset="0"/>
              </a:rPr>
              <a:t>older ages for boys and girls who were “fully” exposed to the program</a:t>
            </a:r>
          </a:p>
          <a:p>
            <a:pPr marL="457200" lvl="1" indent="0">
              <a:buNone/>
            </a:pPr>
            <a:endParaRPr lang="en-US" dirty="0">
              <a:latin typeface="Garamond" panose="02020404030301010803" pitchFamily="18" charset="0"/>
            </a:endParaRPr>
          </a:p>
          <a:p>
            <a:pPr marL="0" indent="0">
              <a:buNone/>
            </a:pPr>
            <a:r>
              <a:rPr lang="en-US" dirty="0" err="1">
                <a:latin typeface="Garamond" panose="02020404030301010803" pitchFamily="18" charset="0"/>
              </a:rPr>
              <a:t>Cayhadi</a:t>
            </a:r>
            <a:r>
              <a:rPr lang="en-US" dirty="0">
                <a:latin typeface="Garamond" panose="02020404030301010803" pitchFamily="18" charset="0"/>
              </a:rPr>
              <a:t>, et al., </a:t>
            </a:r>
            <a:r>
              <a:rPr lang="en-US" i="1" dirty="0">
                <a:latin typeface="Garamond" panose="02020404030301010803" pitchFamily="18" charset="0"/>
              </a:rPr>
              <a:t>Cumulative Impacts of Conditional Cash Transfer Programs: Experimental Evidence from Indonesia</a:t>
            </a:r>
            <a:r>
              <a:rPr lang="en-US" dirty="0">
                <a:latin typeface="Garamond" panose="02020404030301010803" pitchFamily="18" charset="0"/>
              </a:rPr>
              <a:t>, May 2018, NBER Working Paper 24670</a:t>
            </a:r>
          </a:p>
          <a:p>
            <a:pPr lvl="1"/>
            <a:r>
              <a:rPr lang="en-US" dirty="0">
                <a:latin typeface="Garamond" panose="02020404030301010803" pitchFamily="18" charset="0"/>
              </a:rPr>
              <a:t>Utilizes initial randomization of treatment areas as an instrument for receipt of cash transfers to overcome cumulative effects of program after including control group</a:t>
            </a:r>
          </a:p>
          <a:p>
            <a:pPr lvl="1"/>
            <a:r>
              <a:rPr lang="en-US" dirty="0">
                <a:latin typeface="Garamond" panose="02020404030301010803" pitchFamily="18" charset="0"/>
              </a:rPr>
              <a:t>Finds reductions in labor among adolescents/teenagers; increases in educational enrollment among young and teenage children; and increases in high school completion</a:t>
            </a:r>
            <a:endParaRPr lang="en-US" dirty="0"/>
          </a:p>
        </p:txBody>
      </p:sp>
    </p:spTree>
    <p:extLst>
      <p:ext uri="{BB962C8B-B14F-4D97-AF65-F5344CB8AC3E}">
        <p14:creationId xmlns:p14="http://schemas.microsoft.com/office/powerpoint/2010/main" val="360227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6DBB-F388-4A5E-A549-B5A70536D7B7}"/>
              </a:ext>
            </a:extLst>
          </p:cNvPr>
          <p:cNvSpPr>
            <a:spLocks noGrp="1"/>
          </p:cNvSpPr>
          <p:nvPr>
            <p:ph type="title"/>
          </p:nvPr>
        </p:nvSpPr>
        <p:spPr>
          <a:xfrm>
            <a:off x="838200" y="365125"/>
            <a:ext cx="10515600" cy="690677"/>
          </a:xfrm>
        </p:spPr>
        <p:txBody>
          <a:bodyPr>
            <a:normAutofit fontScale="90000"/>
          </a:bodyPr>
          <a:lstStyle/>
          <a:p>
            <a:r>
              <a:rPr lang="en-US" dirty="0">
                <a:latin typeface="Garamond" panose="02020404030301010803" pitchFamily="18" charset="0"/>
              </a:rPr>
              <a:t>Data</a:t>
            </a:r>
          </a:p>
        </p:txBody>
      </p:sp>
      <p:sp>
        <p:nvSpPr>
          <p:cNvPr id="3" name="Content Placeholder 2">
            <a:extLst>
              <a:ext uri="{FF2B5EF4-FFF2-40B4-BE49-F238E27FC236}">
                <a16:creationId xmlns:a16="http://schemas.microsoft.com/office/drawing/2014/main" id="{464A6ABD-240B-40F3-A381-1AD8DA545A50}"/>
              </a:ext>
            </a:extLst>
          </p:cNvPr>
          <p:cNvSpPr>
            <a:spLocks noGrp="1"/>
          </p:cNvSpPr>
          <p:nvPr>
            <p:ph idx="1"/>
          </p:nvPr>
        </p:nvSpPr>
        <p:spPr>
          <a:xfrm>
            <a:off x="838200" y="1055802"/>
            <a:ext cx="10515600" cy="5121161"/>
          </a:xfrm>
        </p:spPr>
        <p:txBody>
          <a:bodyPr/>
          <a:lstStyle/>
          <a:p>
            <a:pPr>
              <a:buFont typeface="Wingdings" panose="05000000000000000000" pitchFamily="2" charset="2"/>
              <a:buChar char="§"/>
            </a:pPr>
            <a:r>
              <a:rPr lang="en-US" dirty="0">
                <a:latin typeface="Garamond" panose="02020404030301010803" pitchFamily="18" charset="0"/>
              </a:rPr>
              <a:t>Collected by Mexico’s National Population Council, CONAPO</a:t>
            </a:r>
          </a:p>
          <a:p>
            <a:pPr>
              <a:buFont typeface="Wingdings" panose="05000000000000000000" pitchFamily="2" charset="2"/>
              <a:buChar char="§"/>
            </a:pPr>
            <a:r>
              <a:rPr lang="en-US" dirty="0">
                <a:latin typeface="Garamond" panose="02020404030301010803" pitchFamily="18" charset="0"/>
              </a:rPr>
              <a:t>Mexican Population Census</a:t>
            </a:r>
          </a:p>
          <a:p>
            <a:pPr lvl="1">
              <a:buFont typeface="Courier New" panose="02070309020205020404" pitchFamily="49" charset="0"/>
              <a:buChar char="o"/>
            </a:pPr>
            <a:r>
              <a:rPr lang="en-US" dirty="0">
                <a:latin typeface="Garamond" panose="02020404030301010803" pitchFamily="18" charset="0"/>
              </a:rPr>
              <a:t>Demographic, education, labor variables; obtained from IPUMS International</a:t>
            </a:r>
          </a:p>
          <a:p>
            <a:pPr lvl="1">
              <a:buFont typeface="Courier New" panose="02070309020205020404" pitchFamily="49" charset="0"/>
              <a:buChar char="o"/>
            </a:pPr>
            <a:r>
              <a:rPr lang="en-US" dirty="0">
                <a:latin typeface="Garamond" panose="02020404030301010803" pitchFamily="18" charset="0"/>
              </a:rPr>
              <a:t>2010 cross-section</a:t>
            </a:r>
          </a:p>
          <a:p>
            <a:pPr lvl="1">
              <a:buFont typeface="Courier New" panose="02070309020205020404" pitchFamily="49" charset="0"/>
              <a:buChar char="o"/>
            </a:pPr>
            <a:r>
              <a:rPr lang="en-US" dirty="0">
                <a:latin typeface="Garamond" panose="02020404030301010803" pitchFamily="18" charset="0"/>
              </a:rPr>
              <a:t>Sample is restricted to ages 18-30, participating in the labor force</a:t>
            </a:r>
          </a:p>
          <a:p>
            <a:pPr lvl="1">
              <a:buFont typeface="Courier New" panose="02070309020205020404" pitchFamily="49" charset="0"/>
              <a:buChar char="o"/>
            </a:pPr>
            <a:r>
              <a:rPr lang="en-US" i="1" dirty="0">
                <a:latin typeface="Garamond" panose="02020404030301010803" pitchFamily="18" charset="0"/>
              </a:rPr>
              <a:t>Skilled</a:t>
            </a:r>
            <a:r>
              <a:rPr lang="en-US" dirty="0">
                <a:latin typeface="Garamond" panose="02020404030301010803" pitchFamily="18" charset="0"/>
              </a:rPr>
              <a:t> variable constructed based on ISCO definitions of occupations in </a:t>
            </a:r>
            <a:r>
              <a:rPr lang="en-US" i="1" dirty="0" err="1">
                <a:latin typeface="Garamond" panose="02020404030301010803" pitchFamily="18" charset="0"/>
              </a:rPr>
              <a:t>occsico</a:t>
            </a:r>
            <a:endParaRPr lang="en-US" i="1" dirty="0">
              <a:latin typeface="Garamond" panose="02020404030301010803" pitchFamily="18" charset="0"/>
            </a:endParaRPr>
          </a:p>
          <a:p>
            <a:pPr lvl="1">
              <a:buFont typeface="Courier New" panose="02070309020205020404" pitchFamily="49" charset="0"/>
              <a:buChar char="o"/>
            </a:pPr>
            <a:r>
              <a:rPr lang="en-US" dirty="0">
                <a:latin typeface="Garamond" panose="02020404030301010803" pitchFamily="18" charset="0"/>
              </a:rPr>
              <a:t>Final sample size: 1,380,807</a:t>
            </a:r>
          </a:p>
          <a:p>
            <a:pPr marL="457200" lvl="1" indent="0">
              <a:buNone/>
            </a:pPr>
            <a:endParaRPr lang="en-US" i="1" dirty="0">
              <a:latin typeface="Garamond" panose="02020404030301010803" pitchFamily="18" charset="0"/>
            </a:endParaRPr>
          </a:p>
          <a:p>
            <a:pPr>
              <a:buFont typeface="Wingdings" panose="05000000000000000000" pitchFamily="2" charset="2"/>
              <a:buChar char="§"/>
            </a:pPr>
            <a:r>
              <a:rPr lang="en-US" dirty="0">
                <a:latin typeface="Garamond" panose="02020404030301010803" pitchFamily="18" charset="0"/>
              </a:rPr>
              <a:t>Municipal-level Coverage Data</a:t>
            </a:r>
          </a:p>
          <a:p>
            <a:pPr lvl="1">
              <a:buFont typeface="Courier New" panose="02070309020205020404" pitchFamily="49" charset="0"/>
              <a:buChar char="o"/>
            </a:pPr>
            <a:r>
              <a:rPr lang="en-US" dirty="0">
                <a:latin typeface="Garamond" panose="02020404030301010803" pitchFamily="18" charset="0"/>
              </a:rPr>
              <a:t>Also collected by CONAPO and maintained at https://evaluacion.prospera.gob.mx/es/bases/bases.php</a:t>
            </a:r>
          </a:p>
          <a:p>
            <a:pPr lvl="1">
              <a:buFont typeface="Courier New" panose="02070309020205020404" pitchFamily="49" charset="0"/>
              <a:buChar char="o"/>
            </a:pPr>
            <a:r>
              <a:rPr lang="en-US" dirty="0">
                <a:latin typeface="Garamond" panose="02020404030301010803" pitchFamily="18" charset="0"/>
              </a:rPr>
              <a:t>Enrollment used for constructing </a:t>
            </a:r>
            <a:r>
              <a:rPr lang="en-US" i="1" dirty="0">
                <a:latin typeface="Garamond" panose="02020404030301010803" pitchFamily="18" charset="0"/>
              </a:rPr>
              <a:t>Exposure</a:t>
            </a:r>
            <a:r>
              <a:rPr lang="en-US" dirty="0">
                <a:latin typeface="Garamond" panose="02020404030301010803" pitchFamily="18" charset="0"/>
              </a:rPr>
              <a:t> variable</a:t>
            </a: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144119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10D3-3990-44A8-AC11-D374BDA054E7}"/>
              </a:ext>
            </a:extLst>
          </p:cNvPr>
          <p:cNvSpPr>
            <a:spLocks noGrp="1"/>
          </p:cNvSpPr>
          <p:nvPr>
            <p:ph type="title"/>
          </p:nvPr>
        </p:nvSpPr>
        <p:spPr>
          <a:xfrm>
            <a:off x="838200" y="365126"/>
            <a:ext cx="10515600" cy="417300"/>
          </a:xfrm>
        </p:spPr>
        <p:txBody>
          <a:bodyPr>
            <a:normAutofit fontScale="90000"/>
          </a:bodyPr>
          <a:lstStyle/>
          <a:p>
            <a:r>
              <a:rPr lang="en-US" dirty="0">
                <a:latin typeface="Garamond" panose="02020404030301010803" pitchFamily="18" charset="0"/>
              </a:rPr>
              <a:t>Exposure Function</a:t>
            </a:r>
          </a:p>
        </p:txBody>
      </p:sp>
      <p:graphicFrame>
        <p:nvGraphicFramePr>
          <p:cNvPr id="5" name="Content Placeholder 4">
            <a:extLst>
              <a:ext uri="{FF2B5EF4-FFF2-40B4-BE49-F238E27FC236}">
                <a16:creationId xmlns:a16="http://schemas.microsoft.com/office/drawing/2014/main" id="{4C68EE1F-0D6F-4E59-9E36-7F1A498E0E41}"/>
              </a:ext>
            </a:extLst>
          </p:cNvPr>
          <p:cNvGraphicFramePr>
            <a:graphicFrameLocks noGrp="1"/>
          </p:cNvGraphicFramePr>
          <p:nvPr>
            <p:ph idx="1"/>
            <p:extLst>
              <p:ext uri="{D42A27DB-BD31-4B8C-83A1-F6EECF244321}">
                <p14:modId xmlns:p14="http://schemas.microsoft.com/office/powerpoint/2010/main" val="4182617937"/>
              </p:ext>
            </p:extLst>
          </p:nvPr>
        </p:nvGraphicFramePr>
        <p:xfrm>
          <a:off x="1910499" y="782426"/>
          <a:ext cx="8371003" cy="5933665"/>
        </p:xfrm>
        <a:graphic>
          <a:graphicData uri="http://schemas.openxmlformats.org/drawingml/2006/table">
            <a:tbl>
              <a:tblPr firstRow="1" firstCol="1" bandRow="1"/>
              <a:tblGrid>
                <a:gridCol w="1272620">
                  <a:extLst>
                    <a:ext uri="{9D8B030D-6E8A-4147-A177-3AD203B41FA5}">
                      <a16:colId xmlns:a16="http://schemas.microsoft.com/office/drawing/2014/main" val="1595657031"/>
                    </a:ext>
                  </a:extLst>
                </a:gridCol>
                <a:gridCol w="1960775">
                  <a:extLst>
                    <a:ext uri="{9D8B030D-6E8A-4147-A177-3AD203B41FA5}">
                      <a16:colId xmlns:a16="http://schemas.microsoft.com/office/drawing/2014/main" val="4262045107"/>
                    </a:ext>
                  </a:extLst>
                </a:gridCol>
                <a:gridCol w="1927531">
                  <a:extLst>
                    <a:ext uri="{9D8B030D-6E8A-4147-A177-3AD203B41FA5}">
                      <a16:colId xmlns:a16="http://schemas.microsoft.com/office/drawing/2014/main" val="912306742"/>
                    </a:ext>
                  </a:extLst>
                </a:gridCol>
                <a:gridCol w="2282350">
                  <a:extLst>
                    <a:ext uri="{9D8B030D-6E8A-4147-A177-3AD203B41FA5}">
                      <a16:colId xmlns:a16="http://schemas.microsoft.com/office/drawing/2014/main" val="1480078713"/>
                    </a:ext>
                  </a:extLst>
                </a:gridCol>
                <a:gridCol w="927727">
                  <a:extLst>
                    <a:ext uri="{9D8B030D-6E8A-4147-A177-3AD203B41FA5}">
                      <a16:colId xmlns:a16="http://schemas.microsoft.com/office/drawing/2014/main" val="893734369"/>
                    </a:ext>
                  </a:extLst>
                </a:gridCol>
              </a:tblGrid>
              <a:tr h="494333">
                <a:tc>
                  <a:txBody>
                    <a:bodyPr/>
                    <a:lstStyle/>
                    <a:p>
                      <a:pPr marL="0" marR="0" algn="ctr">
                        <a:lnSpc>
                          <a:spcPct val="107000"/>
                        </a:lnSpc>
                        <a:spcBef>
                          <a:spcPts val="0"/>
                        </a:spcBef>
                        <a:spcAft>
                          <a:spcPts val="0"/>
                        </a:spcAft>
                      </a:pPr>
                      <a:r>
                        <a:rPr lang="en-US"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Birth year</a:t>
                      </a:r>
                      <a:endParaRPr lang="en-US" sz="22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Municipality Enrollment year</a:t>
                      </a:r>
                      <a:endParaRPr lang="en-US" sz="22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Birth year – Enrollment year</a:t>
                      </a:r>
                      <a:endParaRPr lang="en-US" sz="22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Years of Exposure</a:t>
                      </a:r>
                      <a:endParaRPr lang="en-US" sz="22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75960045"/>
                  </a:ext>
                </a:extLst>
              </a:tr>
              <a:tr h="347741">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[1980, 1992]</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[1998, 2010]</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[-30, -19]</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a:lnSpc>
                          <a:spcPct val="107000"/>
                        </a:lnSpc>
                      </a:pPr>
                      <a:endParaRPr lang="en-US" sz="1800" dirty="0">
                        <a:effectLst/>
                        <a:latin typeface="Garamond" panose="02020404030301010803" pitchFamily="18"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0</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78293090"/>
                  </a:ext>
                </a:extLst>
              </a:tr>
              <a:tr h="347741">
                <a:tc>
                  <a:txBody>
                    <a:bodyPr/>
                    <a:lstStyle/>
                    <a:p>
                      <a:pPr>
                        <a:lnSpc>
                          <a:spcPct val="107000"/>
                        </a:lnSpc>
                      </a:pPr>
                      <a:endParaRPr lang="en-US" sz="1800" dirty="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rowSpan="4">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[-18, -16]</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nSpc>
                          <a:spcPct val="107000"/>
                        </a:lnSpc>
                        <a:spcBef>
                          <a:spcPts val="0"/>
                        </a:spcBef>
                        <a:spcAft>
                          <a:spcPts val="0"/>
                        </a:spcAft>
                      </a:pPr>
                      <a:r>
                        <a:rPr lang="en-US" sz="1800" i="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Case 1</a:t>
                      </a: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yob ≤1982</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dot"/>
                      <a:round/>
                      <a:headEnd type="none" w="med" len="med"/>
                      <a:tailEnd type="none" w="med" len="med"/>
                    </a:lnL>
                    <a:lnR>
                      <a:noFill/>
                    </a:lnR>
                    <a:lnT w="12700" cap="flat" cmpd="sng" algn="ctr">
                      <a:solidFill>
                        <a:srgbClr val="000000"/>
                      </a:solidFill>
                      <a:prstDash val="dot"/>
                      <a:round/>
                      <a:headEnd type="none" w="med" len="med"/>
                      <a:tailEnd type="none" w="med" len="med"/>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0</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19437841"/>
                  </a:ext>
                </a:extLst>
              </a:tr>
              <a:tr h="347741">
                <a:tc>
                  <a:txBody>
                    <a:bodyPr/>
                    <a:lstStyle/>
                    <a:p>
                      <a:pPr>
                        <a:lnSpc>
                          <a:spcPct val="107000"/>
                        </a:lnSpc>
                      </a:pPr>
                      <a:endParaRPr lang="en-US" sz="1800" dirty="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vMerge="1">
                  <a:txBody>
                    <a:bodyPr/>
                    <a:lstStyle/>
                    <a:p>
                      <a:endParaRPr lang="en-US"/>
                    </a:p>
                  </a:txBody>
                  <a:tcPr/>
                </a:tc>
                <a:tc>
                  <a:txBody>
                    <a:bodyPr/>
                    <a:lstStyle/>
                    <a:p>
                      <a:pPr marL="0" marR="0">
                        <a:lnSpc>
                          <a:spcPct val="107000"/>
                        </a:lnSpc>
                        <a:spcBef>
                          <a:spcPts val="0"/>
                        </a:spcBef>
                        <a:spcAft>
                          <a:spcPts val="0"/>
                        </a:spcAft>
                      </a:pPr>
                      <a:r>
                        <a:rPr lang="en-US" sz="1800" i="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Case 2</a:t>
                      </a: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yob</a:t>
                      </a: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=1983</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dot"/>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985829464"/>
                  </a:ext>
                </a:extLst>
              </a:tr>
              <a:tr h="347741">
                <a:tc>
                  <a:txBody>
                    <a:bodyPr/>
                    <a:lstStyle/>
                    <a:p>
                      <a:pPr>
                        <a:lnSpc>
                          <a:spcPct val="107000"/>
                        </a:lnSpc>
                      </a:pPr>
                      <a:endParaRPr lang="en-US" sz="1800" dirty="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vMerge="1">
                  <a:txBody>
                    <a:bodyPr/>
                    <a:lstStyle/>
                    <a:p>
                      <a:endParaRPr lang="en-US"/>
                    </a:p>
                  </a:txBody>
                  <a:tcPr/>
                </a:tc>
                <a:tc>
                  <a:txBody>
                    <a:bodyPr/>
                    <a:lstStyle/>
                    <a:p>
                      <a:pPr marL="0" marR="0">
                        <a:lnSpc>
                          <a:spcPct val="107000"/>
                        </a:lnSpc>
                        <a:spcBef>
                          <a:spcPts val="0"/>
                        </a:spcBef>
                        <a:spcAft>
                          <a:spcPts val="0"/>
                        </a:spcAft>
                      </a:pPr>
                      <a:r>
                        <a:rPr lang="en-US" sz="1800" i="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Case 3</a:t>
                      </a: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yob =1984</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dot"/>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994688098"/>
                  </a:ext>
                </a:extLst>
              </a:tr>
              <a:tr h="347741">
                <a:tc>
                  <a:txBody>
                    <a:bodyPr/>
                    <a:lstStyle/>
                    <a:p>
                      <a:pPr>
                        <a:lnSpc>
                          <a:spcPct val="107000"/>
                        </a:lnSpc>
                      </a:pPr>
                      <a:endParaRPr lang="en-US" sz="1800" dirty="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dirty="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vMerge="1">
                  <a:txBody>
                    <a:bodyPr/>
                    <a:lstStyle/>
                    <a:p>
                      <a:endParaRPr lang="en-US"/>
                    </a:p>
                  </a:txBody>
                  <a:tcPr/>
                </a:tc>
                <a:tc>
                  <a:txBody>
                    <a:bodyPr/>
                    <a:lstStyle/>
                    <a:p>
                      <a:pPr marL="0" marR="0">
                        <a:lnSpc>
                          <a:spcPct val="107000"/>
                        </a:lnSpc>
                        <a:spcBef>
                          <a:spcPts val="0"/>
                        </a:spcBef>
                        <a:spcAft>
                          <a:spcPts val="0"/>
                        </a:spcAft>
                      </a:pPr>
                      <a:r>
                        <a:rPr lang="en-US" sz="1800" i="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Case 4</a:t>
                      </a: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yob</a:t>
                      </a: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 1985</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dot"/>
                      <a:round/>
                      <a:headEnd type="none" w="med" len="med"/>
                      <a:tailEnd type="none" w="med" len="med"/>
                    </a:lnL>
                    <a:lnR>
                      <a:noFill/>
                    </a:lnR>
                    <a:lnT>
                      <a:noFill/>
                    </a:lnT>
                    <a:lnB w="12700" cap="flat" cmpd="sng" algn="ctr">
                      <a:solidFill>
                        <a:srgbClr val="000000"/>
                      </a:solidFill>
                      <a:prstDash val="dot"/>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024730933"/>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rowSpan="3">
                  <a:txBody>
                    <a:bodyPr/>
                    <a:lstStyle/>
                    <a:p>
                      <a:pPr marL="0" marR="0" algn="ctr">
                        <a:lnSpc>
                          <a:spcPct val="107000"/>
                        </a:lnSpc>
                        <a:spcBef>
                          <a:spcPts val="0"/>
                        </a:spcBef>
                        <a:spcAft>
                          <a:spcPts val="0"/>
                        </a:spcAft>
                      </a:pP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-15</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nSpc>
                          <a:spcPct val="107000"/>
                        </a:lnSpc>
                        <a:spcBef>
                          <a:spcPts val="0"/>
                        </a:spcBef>
                        <a:spcAft>
                          <a:spcPts val="0"/>
                        </a:spcAft>
                      </a:pPr>
                      <a:r>
                        <a:rPr lang="en-US" sz="1800" i="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Case 1</a:t>
                      </a: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yob</a:t>
                      </a: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=1983</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dot"/>
                      <a:round/>
                      <a:headEnd type="none" w="med" len="med"/>
                      <a:tailEnd type="none" w="med" len="med"/>
                    </a:lnL>
                    <a:lnR>
                      <a:noFill/>
                    </a:lnR>
                    <a:lnT w="12700" cap="flat" cmpd="sng" algn="ctr">
                      <a:solidFill>
                        <a:srgbClr val="000000"/>
                      </a:solidFill>
                      <a:prstDash val="dot"/>
                      <a:round/>
                      <a:headEnd type="none" w="med" len="med"/>
                      <a:tailEnd type="none" w="med" len="med"/>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2</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29080776"/>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vMerge="1">
                  <a:txBody>
                    <a:bodyPr/>
                    <a:lstStyle/>
                    <a:p>
                      <a:endParaRPr lang="en-US"/>
                    </a:p>
                  </a:txBody>
                  <a:tcPr/>
                </a:tc>
                <a:tc>
                  <a:txBody>
                    <a:bodyPr/>
                    <a:lstStyle/>
                    <a:p>
                      <a:pPr marL="0" marR="0">
                        <a:lnSpc>
                          <a:spcPct val="107000"/>
                        </a:lnSpc>
                        <a:spcBef>
                          <a:spcPts val="0"/>
                        </a:spcBef>
                        <a:spcAft>
                          <a:spcPts val="0"/>
                        </a:spcAft>
                      </a:pPr>
                      <a:r>
                        <a:rPr lang="en-US" sz="1800" i="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Case 2</a:t>
                      </a: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yob =1984</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dot"/>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3</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361152139"/>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vMerge="1">
                  <a:txBody>
                    <a:bodyPr/>
                    <a:lstStyle/>
                    <a:p>
                      <a:endParaRPr lang="en-US"/>
                    </a:p>
                  </a:txBody>
                  <a:tcPr/>
                </a:tc>
                <a:tc>
                  <a:txBody>
                    <a:bodyPr/>
                    <a:lstStyle/>
                    <a:p>
                      <a:pPr marL="0" marR="0">
                        <a:lnSpc>
                          <a:spcPct val="107000"/>
                        </a:lnSpc>
                        <a:spcBef>
                          <a:spcPts val="0"/>
                        </a:spcBef>
                        <a:spcAft>
                          <a:spcPts val="0"/>
                        </a:spcAft>
                      </a:pPr>
                      <a:r>
                        <a:rPr lang="en-US" sz="1800" i="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Case 3</a:t>
                      </a: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yob ≥1985</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dot"/>
                      <a:round/>
                      <a:headEnd type="none" w="med" len="med"/>
                      <a:tailEnd type="none" w="med" len="med"/>
                    </a:lnL>
                    <a:lnR>
                      <a:noFill/>
                    </a:lnR>
                    <a:lnT>
                      <a:noFill/>
                    </a:lnT>
                    <a:lnB w="12700" cap="flat" cmpd="sng" algn="ctr">
                      <a:solidFill>
                        <a:srgbClr val="000000"/>
                      </a:solidFill>
                      <a:prstDash val="dot"/>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868717277"/>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rowSpan="2">
                  <a:txBody>
                    <a:bodyPr/>
                    <a:lstStyle/>
                    <a:p>
                      <a:pPr marL="0" marR="0" algn="ctr">
                        <a:lnSpc>
                          <a:spcPct val="107000"/>
                        </a:lnSpc>
                        <a:spcBef>
                          <a:spcPts val="0"/>
                        </a:spcBef>
                        <a:spcAft>
                          <a:spcPts val="0"/>
                        </a:spcAft>
                      </a:pP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-14</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0" marR="0">
                        <a:lnSpc>
                          <a:spcPct val="107000"/>
                        </a:lnSpc>
                        <a:spcBef>
                          <a:spcPts val="0"/>
                        </a:spcBef>
                        <a:spcAft>
                          <a:spcPts val="0"/>
                        </a:spcAft>
                      </a:pPr>
                      <a:r>
                        <a:rPr lang="en-US" sz="1800" i="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Case 1</a:t>
                      </a: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yob =1984</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dot"/>
                      <a:round/>
                      <a:headEnd type="none" w="med" len="med"/>
                      <a:tailEnd type="none" w="med" len="med"/>
                    </a:lnL>
                    <a:lnR>
                      <a:noFill/>
                    </a:lnR>
                    <a:lnT w="12700" cap="flat" cmpd="sng" algn="ctr">
                      <a:solidFill>
                        <a:srgbClr val="000000"/>
                      </a:solidFill>
                      <a:prstDash val="dot"/>
                      <a:round/>
                      <a:headEnd type="none" w="med" len="med"/>
                      <a:tailEnd type="none" w="med" len="med"/>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4</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861059160"/>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vMerge="1">
                  <a:txBody>
                    <a:bodyPr/>
                    <a:lstStyle/>
                    <a:p>
                      <a:endParaRPr lang="en-US"/>
                    </a:p>
                  </a:txBody>
                  <a:tcPr/>
                </a:tc>
                <a:tc>
                  <a:txBody>
                    <a:bodyPr/>
                    <a:lstStyle/>
                    <a:p>
                      <a:pPr marL="0" marR="0">
                        <a:lnSpc>
                          <a:spcPct val="107000"/>
                        </a:lnSpc>
                        <a:spcBef>
                          <a:spcPts val="0"/>
                        </a:spcBef>
                        <a:spcAft>
                          <a:spcPts val="0"/>
                        </a:spcAft>
                      </a:pPr>
                      <a:r>
                        <a:rPr lang="en-US" sz="1800" i="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Case 2</a:t>
                      </a: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yob ≥1985</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dot"/>
                      <a:round/>
                      <a:headEnd type="none" w="med" len="med"/>
                      <a:tailEnd type="none" w="med" len="med"/>
                    </a:lnL>
                    <a:lnR>
                      <a:noFill/>
                    </a:lnR>
                    <a:lnT>
                      <a:noFill/>
                    </a:lnT>
                    <a:lnB w="12700" cap="flat" cmpd="sng" algn="ctr">
                      <a:solidFill>
                        <a:srgbClr val="000000"/>
                      </a:solidFill>
                      <a:prstDash val="dot"/>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5</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210578396"/>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-13</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dot"/>
                      <a:round/>
                      <a:headEnd type="none" w="med" len="med"/>
                      <a:tailEnd type="none" w="med" len="med"/>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dot"/>
                      <a:round/>
                      <a:headEnd type="none" w="med" len="med"/>
                      <a:tailEnd type="none" w="med" len="med"/>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6</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95992182"/>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-12</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7</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534767024"/>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-11</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8</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915826324"/>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-10</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9</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21534031"/>
                  </a:ext>
                </a:extLst>
              </a:tr>
              <a:tr h="347741">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w="28575" cap="flat" cmpd="sng" algn="ctr">
                      <a:solidFill>
                        <a:srgbClr val="000000"/>
                      </a:solidFill>
                      <a:prstDash val="solid"/>
                      <a:round/>
                      <a:headEnd type="none" w="med" len="med"/>
                      <a:tailEnd type="none" w="med" len="med"/>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[-9, -6]</a:t>
                      </a:r>
                      <a:endParaRPr lang="en-US" sz="180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a:lnSpc>
                          <a:spcPct val="107000"/>
                        </a:lnSpc>
                      </a:pPr>
                      <a:endParaRPr lang="en-US" sz="1800">
                        <a:effectLst/>
                        <a:latin typeface="Garamond" panose="02020404030301010803" pitchFamily="18" charset="0"/>
                        <a:cs typeface="Times New Roman" panose="02020603050405020304" pitchFamily="18" charset="0"/>
                      </a:endParaRPr>
                    </a:p>
                  </a:txBody>
                  <a:tcPr marL="68580" marR="68580" marT="0" marB="0" anchor="b">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10</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0964295"/>
                  </a:ext>
                </a:extLst>
              </a:tr>
            </a:tbl>
          </a:graphicData>
        </a:graphic>
      </p:graphicFrame>
    </p:spTree>
    <p:extLst>
      <p:ext uri="{BB962C8B-B14F-4D97-AF65-F5344CB8AC3E}">
        <p14:creationId xmlns:p14="http://schemas.microsoft.com/office/powerpoint/2010/main" val="380927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76F5-45DF-44A9-9C4D-31598D543694}"/>
              </a:ext>
            </a:extLst>
          </p:cNvPr>
          <p:cNvSpPr>
            <a:spLocks noGrp="1"/>
          </p:cNvSpPr>
          <p:nvPr>
            <p:ph type="title"/>
          </p:nvPr>
        </p:nvSpPr>
        <p:spPr>
          <a:xfrm>
            <a:off x="838200" y="365126"/>
            <a:ext cx="10515600" cy="700104"/>
          </a:xfrm>
        </p:spPr>
        <p:txBody>
          <a:bodyPr>
            <a:normAutofit/>
          </a:bodyPr>
          <a:lstStyle/>
          <a:p>
            <a:r>
              <a:rPr lang="en-US" dirty="0">
                <a:latin typeface="Garamond" panose="02020404030301010803" pitchFamily="18" charset="0"/>
              </a:rPr>
              <a:t>Definition of </a:t>
            </a:r>
            <a:r>
              <a:rPr lang="en-US" i="1" dirty="0">
                <a:latin typeface="Garamond" panose="02020404030301010803" pitchFamily="18" charset="0"/>
              </a:rPr>
              <a:t>Skilled</a:t>
            </a:r>
            <a:endParaRPr lang="en-US" dirty="0">
              <a:latin typeface="Garamond" panose="02020404030301010803" pitchFamily="18" charset="0"/>
            </a:endParaRPr>
          </a:p>
        </p:txBody>
      </p:sp>
      <p:sp>
        <p:nvSpPr>
          <p:cNvPr id="3" name="Content Placeholder 2">
            <a:extLst>
              <a:ext uri="{FF2B5EF4-FFF2-40B4-BE49-F238E27FC236}">
                <a16:creationId xmlns:a16="http://schemas.microsoft.com/office/drawing/2014/main" id="{8FBC11C6-77CB-451C-A819-93A0CC439ECA}"/>
              </a:ext>
            </a:extLst>
          </p:cNvPr>
          <p:cNvSpPr>
            <a:spLocks noGrp="1"/>
          </p:cNvSpPr>
          <p:nvPr>
            <p:ph idx="1"/>
          </p:nvPr>
        </p:nvSpPr>
        <p:spPr>
          <a:xfrm>
            <a:off x="838200" y="1451728"/>
            <a:ext cx="10515600" cy="4725235"/>
          </a:xfrm>
        </p:spPr>
        <p:txBody>
          <a:bodyPr>
            <a:normAutofit fontScale="92500" lnSpcReduction="10000"/>
          </a:bodyPr>
          <a:lstStyle/>
          <a:p>
            <a:r>
              <a:rPr lang="en-US" dirty="0">
                <a:latin typeface="Garamond" panose="02020404030301010803" pitchFamily="18" charset="0"/>
              </a:rPr>
              <a:t>Four of eight occupations were designated as </a:t>
            </a:r>
            <a:r>
              <a:rPr lang="en-US" i="1" dirty="0">
                <a:latin typeface="Garamond" panose="02020404030301010803" pitchFamily="18" charset="0"/>
              </a:rPr>
              <a:t>Skilled == 1</a:t>
            </a:r>
            <a:r>
              <a:rPr lang="en-US" dirty="0">
                <a:latin typeface="Garamond" panose="02020404030301010803" pitchFamily="18" charset="0"/>
              </a:rPr>
              <a:t> based on whether I inferred people need a college degree in order to perform the duties of the job: Legislators, Professionals, Technicians and Associate Professionals, Clerks.</a:t>
            </a:r>
          </a:p>
          <a:p>
            <a:pPr marL="0" indent="0">
              <a:buNone/>
            </a:pPr>
            <a:endParaRPr lang="en-US" dirty="0">
              <a:latin typeface="Garamond" panose="02020404030301010803" pitchFamily="18" charset="0"/>
            </a:endParaRPr>
          </a:p>
          <a:p>
            <a:r>
              <a:rPr lang="en-US" dirty="0">
                <a:latin typeface="Garamond" panose="02020404030301010803" pitchFamily="18" charset="0"/>
              </a:rPr>
              <a:t>Four were designated as </a:t>
            </a:r>
            <a:r>
              <a:rPr lang="en-US" i="1" dirty="0">
                <a:latin typeface="Garamond" panose="02020404030301010803" pitchFamily="18" charset="0"/>
              </a:rPr>
              <a:t>Skilled == 0</a:t>
            </a:r>
            <a:r>
              <a:rPr lang="en-US" dirty="0">
                <a:latin typeface="Garamond" panose="02020404030301010803" pitchFamily="18" charset="0"/>
              </a:rPr>
              <a:t> based on not needing a college degree: Service Workers and Shop and Market Sales, Skilled Agriculture and Fishery Workers, Crafts and Related Trades Workers, Plant and Machine Operators and Assemblers.</a:t>
            </a:r>
          </a:p>
          <a:p>
            <a:pPr marL="0" indent="0">
              <a:buNone/>
            </a:pPr>
            <a:endParaRPr lang="en-US" dirty="0">
              <a:latin typeface="Garamond" panose="02020404030301010803" pitchFamily="18" charset="0"/>
            </a:endParaRPr>
          </a:p>
          <a:p>
            <a:r>
              <a:rPr lang="en-US" dirty="0">
                <a:latin typeface="Garamond" panose="02020404030301010803" pitchFamily="18" charset="0"/>
              </a:rPr>
              <a:t>Definitions were taken from 2008 </a:t>
            </a:r>
            <a:r>
              <a:rPr lang="en-US" i="1" dirty="0">
                <a:latin typeface="Garamond" panose="02020404030301010803" pitchFamily="18" charset="0"/>
              </a:rPr>
              <a:t>International Standard Classification of Occupations</a:t>
            </a:r>
            <a:r>
              <a:rPr lang="en-US" dirty="0">
                <a:latin typeface="Garamond" panose="02020404030301010803" pitchFamily="18" charset="0"/>
              </a:rPr>
              <a:t> (“ISCO”) published  by the International Labor Organization (“ILO”).</a:t>
            </a:r>
          </a:p>
        </p:txBody>
      </p:sp>
    </p:spTree>
    <p:extLst>
      <p:ext uri="{BB962C8B-B14F-4D97-AF65-F5344CB8AC3E}">
        <p14:creationId xmlns:p14="http://schemas.microsoft.com/office/powerpoint/2010/main" val="172034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46FA-FF1A-44F7-A3E8-AE9DFF7A492E}"/>
              </a:ext>
            </a:extLst>
          </p:cNvPr>
          <p:cNvSpPr>
            <a:spLocks noGrp="1"/>
          </p:cNvSpPr>
          <p:nvPr>
            <p:ph type="title"/>
          </p:nvPr>
        </p:nvSpPr>
        <p:spPr>
          <a:xfrm>
            <a:off x="838199" y="129456"/>
            <a:ext cx="10515600" cy="439868"/>
          </a:xfrm>
        </p:spPr>
        <p:txBody>
          <a:bodyPr>
            <a:normAutofit fontScale="90000"/>
          </a:bodyPr>
          <a:lstStyle/>
          <a:p>
            <a:r>
              <a:rPr lang="en-US" dirty="0">
                <a:latin typeface="Garamond" panose="02020404030301010803" pitchFamily="18" charset="0"/>
              </a:rPr>
              <a:t>Descriptive Statistics – </a:t>
            </a:r>
            <a:r>
              <a:rPr lang="en-US" sz="3600" dirty="0">
                <a:latin typeface="Garamond" panose="02020404030301010803" pitchFamily="18" charset="0"/>
              </a:rPr>
              <a:t>Means &amp; (Standard Deviations)</a:t>
            </a:r>
            <a:endParaRPr lang="en-US" dirty="0">
              <a:latin typeface="Garamond" panose="02020404030301010803" pitchFamily="18" charset="0"/>
            </a:endParaRPr>
          </a:p>
        </p:txBody>
      </p:sp>
      <p:graphicFrame>
        <p:nvGraphicFramePr>
          <p:cNvPr id="8" name="Content Placeholder 7">
            <a:extLst>
              <a:ext uri="{FF2B5EF4-FFF2-40B4-BE49-F238E27FC236}">
                <a16:creationId xmlns:a16="http://schemas.microsoft.com/office/drawing/2014/main" id="{0C881169-306C-4C8F-AECC-8D87D4ED1815}"/>
              </a:ext>
            </a:extLst>
          </p:cNvPr>
          <p:cNvGraphicFramePr>
            <a:graphicFrameLocks noGrp="1"/>
          </p:cNvGraphicFramePr>
          <p:nvPr>
            <p:ph sz="half" idx="2"/>
            <p:extLst>
              <p:ext uri="{D42A27DB-BD31-4B8C-83A1-F6EECF244321}">
                <p14:modId xmlns:p14="http://schemas.microsoft.com/office/powerpoint/2010/main" val="1072503457"/>
              </p:ext>
            </p:extLst>
          </p:nvPr>
        </p:nvGraphicFramePr>
        <p:xfrm>
          <a:off x="874710" y="569324"/>
          <a:ext cx="10442577" cy="6141560"/>
        </p:xfrm>
        <a:graphic>
          <a:graphicData uri="http://schemas.openxmlformats.org/drawingml/2006/table">
            <a:tbl>
              <a:tblPr firstRow="1" bandRow="1">
                <a:tableStyleId>{5C22544A-7EE6-4342-B048-85BDC9FD1C3A}</a:tableStyleId>
              </a:tblPr>
              <a:tblGrid>
                <a:gridCol w="881242">
                  <a:extLst>
                    <a:ext uri="{9D8B030D-6E8A-4147-A177-3AD203B41FA5}">
                      <a16:colId xmlns:a16="http://schemas.microsoft.com/office/drawing/2014/main" val="2803333890"/>
                    </a:ext>
                  </a:extLst>
                </a:gridCol>
                <a:gridCol w="1278824">
                  <a:extLst>
                    <a:ext uri="{9D8B030D-6E8A-4147-A177-3AD203B41FA5}">
                      <a16:colId xmlns:a16="http://schemas.microsoft.com/office/drawing/2014/main" val="2646896089"/>
                    </a:ext>
                  </a:extLst>
                </a:gridCol>
                <a:gridCol w="1028328">
                  <a:extLst>
                    <a:ext uri="{9D8B030D-6E8A-4147-A177-3AD203B41FA5}">
                      <a16:colId xmlns:a16="http://schemas.microsoft.com/office/drawing/2014/main" val="3021484259"/>
                    </a:ext>
                  </a:extLst>
                </a:gridCol>
                <a:gridCol w="1162458">
                  <a:extLst>
                    <a:ext uri="{9D8B030D-6E8A-4147-A177-3AD203B41FA5}">
                      <a16:colId xmlns:a16="http://schemas.microsoft.com/office/drawing/2014/main" val="3854537050"/>
                    </a:ext>
                  </a:extLst>
                </a:gridCol>
                <a:gridCol w="1218345">
                  <a:extLst>
                    <a:ext uri="{9D8B030D-6E8A-4147-A177-3AD203B41FA5}">
                      <a16:colId xmlns:a16="http://schemas.microsoft.com/office/drawing/2014/main" val="3797246475"/>
                    </a:ext>
                  </a:extLst>
                </a:gridCol>
                <a:gridCol w="1218345">
                  <a:extLst>
                    <a:ext uri="{9D8B030D-6E8A-4147-A177-3AD203B41FA5}">
                      <a16:colId xmlns:a16="http://schemas.microsoft.com/office/drawing/2014/main" val="2655141536"/>
                    </a:ext>
                  </a:extLst>
                </a:gridCol>
                <a:gridCol w="1218345">
                  <a:extLst>
                    <a:ext uri="{9D8B030D-6E8A-4147-A177-3AD203B41FA5}">
                      <a16:colId xmlns:a16="http://schemas.microsoft.com/office/drawing/2014/main" val="2298885367"/>
                    </a:ext>
                  </a:extLst>
                </a:gridCol>
                <a:gridCol w="1218345">
                  <a:extLst>
                    <a:ext uri="{9D8B030D-6E8A-4147-A177-3AD203B41FA5}">
                      <a16:colId xmlns:a16="http://schemas.microsoft.com/office/drawing/2014/main" val="3932458488"/>
                    </a:ext>
                  </a:extLst>
                </a:gridCol>
                <a:gridCol w="1218345">
                  <a:extLst>
                    <a:ext uri="{9D8B030D-6E8A-4147-A177-3AD203B41FA5}">
                      <a16:colId xmlns:a16="http://schemas.microsoft.com/office/drawing/2014/main" val="1009269095"/>
                    </a:ext>
                  </a:extLst>
                </a:gridCol>
              </a:tblGrid>
              <a:tr h="380840">
                <a:tc>
                  <a:txBody>
                    <a:bodyPr/>
                    <a:lstStyle/>
                    <a:p>
                      <a:pPr algn="ctr"/>
                      <a:endParaRPr lang="en-US" dirty="0">
                        <a:latin typeface="Garamond" panose="02020404030301010803" pitchFamily="18"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4">
                  <a:txBody>
                    <a:bodyPr/>
                    <a:lstStyle/>
                    <a:p>
                      <a:pPr algn="ctr"/>
                      <a:r>
                        <a:rPr lang="en-US" dirty="0">
                          <a:solidFill>
                            <a:schemeClr val="tx1"/>
                          </a:solidFill>
                          <a:latin typeface="Garamond" panose="02020404030301010803" pitchFamily="18" charset="0"/>
                        </a:rPr>
                        <a:t>Independent &amp; Demographic Variables</a:t>
                      </a: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p>
                  </a:txBody>
                  <a:tcPr anchor="b"/>
                </a:tc>
                <a:tc hMerge="1">
                  <a:txBody>
                    <a:bodyPr/>
                    <a:lstStyle/>
                    <a:p>
                      <a:pPr algn="ctr"/>
                      <a:endParaRPr lang="en-US" dirty="0"/>
                    </a:p>
                  </a:txBody>
                  <a:tcPr anchor="b"/>
                </a:tc>
                <a:tc hMerge="1">
                  <a:txBody>
                    <a:bodyPr/>
                    <a:lstStyle/>
                    <a:p>
                      <a:pPr algn="ctr"/>
                      <a:endParaRPr lang="en-US" dirty="0"/>
                    </a:p>
                  </a:txBody>
                  <a:tcPr anchor="b"/>
                </a:tc>
                <a:tc gridSpan="4">
                  <a:txBody>
                    <a:bodyPr/>
                    <a:lstStyle/>
                    <a:p>
                      <a:pPr algn="ctr"/>
                      <a:r>
                        <a:rPr lang="en-US" dirty="0">
                          <a:solidFill>
                            <a:schemeClr val="tx1"/>
                          </a:solidFill>
                          <a:latin typeface="Garamond" panose="02020404030301010803" pitchFamily="18" charset="0"/>
                        </a:rPr>
                        <a:t>Outcome Variables</a:t>
                      </a:r>
                    </a:p>
                  </a:txBody>
                  <a:tcPr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p>
                  </a:txBody>
                  <a:tcPr anchor="b"/>
                </a:tc>
                <a:tc hMerge="1">
                  <a:txBody>
                    <a:bodyPr/>
                    <a:lstStyle/>
                    <a:p>
                      <a:pPr algn="ctr"/>
                      <a:endParaRPr lang="en-US" dirty="0"/>
                    </a:p>
                  </a:txBody>
                  <a:tcPr anchor="b"/>
                </a:tc>
                <a:tc hMerge="1">
                  <a:txBody>
                    <a:bodyPr/>
                    <a:lstStyle/>
                    <a:p>
                      <a:pPr algn="ctr"/>
                      <a:endParaRPr lang="en-US" dirty="0"/>
                    </a:p>
                  </a:txBody>
                  <a:tcPr anchor="b"/>
                </a:tc>
                <a:extLst>
                  <a:ext uri="{0D108BD9-81ED-4DB2-BD59-A6C34878D82A}">
                    <a16:rowId xmlns:a16="http://schemas.microsoft.com/office/drawing/2014/main" val="2896429248"/>
                  </a:ext>
                </a:extLst>
              </a:tr>
              <a:tr h="380840">
                <a:tc>
                  <a:txBody>
                    <a:bodyPr/>
                    <a:lstStyle/>
                    <a:p>
                      <a:pPr algn="ctr"/>
                      <a:endParaRPr lang="en-US" dirty="0">
                        <a:latin typeface="Garamond" panose="02020404030301010803" pitchFamily="18" charset="0"/>
                      </a:endParaRP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Years of Exposure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Female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Literate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Rural</a:t>
                      </a:r>
                    </a:p>
                  </a:txBody>
                  <a:tcPr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Years of Schooling</a:t>
                      </a:r>
                    </a:p>
                  </a:txBody>
                  <a:tcPr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Employed</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Skilled</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ln(Hourly Wage)</a:t>
                      </a: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8282341"/>
                  </a:ext>
                </a:extLst>
              </a:tr>
              <a:tr h="347472">
                <a:tc rowSpan="2">
                  <a:txBody>
                    <a:bodyPr/>
                    <a:lstStyle/>
                    <a:p>
                      <a:pPr algn="ctr"/>
                      <a:r>
                        <a:rPr lang="en-US" dirty="0">
                          <a:latin typeface="Garamond" panose="02020404030301010803" pitchFamily="18" charset="0"/>
                        </a:rPr>
                        <a:t>1980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a:t>
                      </a:r>
                    </a:p>
                  </a:txBody>
                  <a:tcPr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0.304</a:t>
                      </a:r>
                    </a:p>
                  </a:txBody>
                  <a:tcPr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0.939</a:t>
                      </a:r>
                    </a:p>
                  </a:txBody>
                  <a:tcPr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0.399</a:t>
                      </a:r>
                    </a:p>
                  </a:txBody>
                  <a:tcPr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8.799</a:t>
                      </a:r>
                    </a:p>
                  </a:txBody>
                  <a:tcPr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0.960</a:t>
                      </a:r>
                    </a:p>
                  </a:txBody>
                  <a:tcPr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0.180</a:t>
                      </a:r>
                    </a:p>
                  </a:txBody>
                  <a:tcPr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3.068</a:t>
                      </a:r>
                    </a:p>
                  </a:txBody>
                  <a:tcPr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41967733"/>
                  </a:ext>
                </a:extLst>
              </a:tr>
              <a:tr h="347472">
                <a:tc vMerge="1">
                  <a:txBody>
                    <a:bodyPr/>
                    <a:lstStyle/>
                    <a:p>
                      <a:pPr algn="ctr"/>
                      <a:endParaRPr lang="en-US" dirty="0"/>
                    </a:p>
                  </a:txBody>
                  <a:tcPr/>
                </a:tc>
                <a:tc>
                  <a:txBody>
                    <a:bodyPr/>
                    <a:lstStyle/>
                    <a:p>
                      <a:pPr algn="ctr"/>
                      <a:r>
                        <a:rPr lang="en-US" dirty="0">
                          <a:latin typeface="Garamond" panose="02020404030301010803" pitchFamily="18"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(0.460)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(0.240)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(0.490)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(4.563)</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(0.195)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(0.384)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(0.842)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5861355"/>
                  </a:ext>
                </a:extLst>
              </a:tr>
              <a:tr h="347472">
                <a:tc rowSpan="2">
                  <a:txBody>
                    <a:bodyPr/>
                    <a:lstStyle/>
                    <a:p>
                      <a:pPr algn="ctr"/>
                      <a:r>
                        <a:rPr lang="en-US" dirty="0">
                          <a:latin typeface="Garamond" panose="02020404030301010803" pitchFamily="18" charset="0"/>
                        </a:rPr>
                        <a:t>1982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0.954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0.382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9.266</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0.958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0.196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3.075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7274375"/>
                  </a:ext>
                </a:extLst>
              </a:tr>
              <a:tr h="347472">
                <a:tc vMerge="1">
                  <a:txBody>
                    <a:bodyPr/>
                    <a:lstStyle/>
                    <a:p>
                      <a:pPr algn="ctr"/>
                      <a:endParaRPr lang="en-US" dirty="0"/>
                    </a:p>
                  </a:txBody>
                  <a:tcPr/>
                </a:tc>
                <a:tc>
                  <a:txBody>
                    <a:bodyPr/>
                    <a:lstStyle/>
                    <a:p>
                      <a:pPr algn="ctr"/>
                      <a:r>
                        <a:rPr lang="en-US" dirty="0">
                          <a:latin typeface="Garamond" panose="02020404030301010803"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(0.462)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(0.209)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(0.486)</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(4.435)</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(0.209)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(0.813)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5748728"/>
                  </a:ext>
                </a:extLst>
              </a:tr>
              <a:tr h="347472">
                <a:tc rowSpan="2">
                  <a:txBody>
                    <a:bodyPr/>
                    <a:lstStyle/>
                    <a:p>
                      <a:pPr algn="ctr"/>
                      <a:r>
                        <a:rPr lang="en-US" dirty="0">
                          <a:latin typeface="Garamond" panose="02020404030301010803" pitchFamily="18" charset="0"/>
                        </a:rPr>
                        <a:t>1984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3.151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0.319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0.964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0.386</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9.600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0.952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0.204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3.05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15373542"/>
                  </a:ext>
                </a:extLst>
              </a:tr>
              <a:tr h="347472">
                <a:tc vMerge="1">
                  <a:txBody>
                    <a:bodyPr/>
                    <a:lstStyle/>
                    <a:p>
                      <a:pPr algn="ctr"/>
                      <a:endParaRPr lang="en-US" dirty="0"/>
                    </a:p>
                  </a:txBody>
                  <a:tcPr/>
                </a:tc>
                <a:tc>
                  <a:txBody>
                    <a:bodyPr/>
                    <a:lstStyle/>
                    <a:p>
                      <a:pPr algn="ctr"/>
                      <a:r>
                        <a:rPr lang="en-US" dirty="0">
                          <a:latin typeface="Garamond" panose="02020404030301010803" pitchFamily="18" charset="0"/>
                        </a:rPr>
                        <a:t>(1.287)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(0.466)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(0.185)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(0.487)</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(4.291)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(0.214)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(0.403)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(0.798)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0817242"/>
                  </a:ext>
                </a:extLst>
              </a:tr>
              <a:tr h="347472">
                <a:tc rowSpan="2">
                  <a:txBody>
                    <a:bodyPr/>
                    <a:lstStyle/>
                    <a:p>
                      <a:pPr algn="ctr"/>
                      <a:r>
                        <a:rPr lang="en-US" dirty="0">
                          <a:latin typeface="Garamond" panose="02020404030301010803" pitchFamily="18" charset="0"/>
                        </a:rPr>
                        <a:t>1986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5.977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0.314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0.966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0.406</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9.553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0.186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2.977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83528531"/>
                  </a:ext>
                </a:extLst>
              </a:tr>
              <a:tr h="347472">
                <a:tc vMerge="1">
                  <a:txBody>
                    <a:bodyPr/>
                    <a:lstStyle/>
                    <a:p>
                      <a:pPr algn="ctr"/>
                      <a:endParaRPr lang="en-US" dirty="0"/>
                    </a:p>
                  </a:txBody>
                  <a:tcPr/>
                </a:tc>
                <a:tc>
                  <a:txBody>
                    <a:bodyPr/>
                    <a:lstStyle/>
                    <a:p>
                      <a:pPr algn="ctr"/>
                      <a:r>
                        <a:rPr lang="en-US" dirty="0">
                          <a:latin typeface="Garamond" panose="02020404030301010803" pitchFamily="18" charset="0"/>
                        </a:rPr>
                        <a:t>(1.733)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(0.464)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(0.181)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(0.491)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(4.060)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(0.389)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(0.771)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0327201"/>
                  </a:ext>
                </a:extLst>
              </a:tr>
              <a:tr h="347472">
                <a:tc rowSpan="2">
                  <a:txBody>
                    <a:bodyPr/>
                    <a:lstStyle/>
                    <a:p>
                      <a:pPr algn="ctr"/>
                      <a:r>
                        <a:rPr lang="en-US" dirty="0">
                          <a:latin typeface="Garamond" panose="02020404030301010803" pitchFamily="18" charset="0"/>
                        </a:rPr>
                        <a:t>1988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7.892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0.302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0.971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0.434</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9.277</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0.140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2.878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34982408"/>
                  </a:ext>
                </a:extLst>
              </a:tr>
              <a:tr h="347472">
                <a:tc vMerge="1">
                  <a:txBody>
                    <a:bodyPr/>
                    <a:lstStyle/>
                    <a:p>
                      <a:pPr algn="ctr"/>
                      <a:endParaRPr lang="en-US" dirty="0"/>
                    </a:p>
                  </a:txBody>
                  <a:tcPr/>
                </a:tc>
                <a:tc>
                  <a:txBody>
                    <a:bodyPr/>
                    <a:lstStyle/>
                    <a:p>
                      <a:pPr algn="ctr"/>
                      <a:r>
                        <a:rPr lang="en-US" dirty="0">
                          <a:latin typeface="Garamond" panose="02020404030301010803" pitchFamily="18" charset="0"/>
                        </a:rPr>
                        <a:t>(2.039)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(0.459)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(0.167)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(0.496)</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(3.500)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(0.240)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(0.347)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(0.717)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1055589"/>
                  </a:ext>
                </a:extLst>
              </a:tr>
              <a:tr h="347472">
                <a:tc rowSpan="2">
                  <a:txBody>
                    <a:bodyPr/>
                    <a:lstStyle/>
                    <a:p>
                      <a:pPr algn="ctr"/>
                      <a:r>
                        <a:rPr lang="en-US" dirty="0">
                          <a:latin typeface="Garamond" panose="02020404030301010803" pitchFamily="18" charset="0"/>
                        </a:rPr>
                        <a:t>1990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9.313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0.292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0.971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0.472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8.909</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0.102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2.787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4916358"/>
                  </a:ext>
                </a:extLst>
              </a:tr>
              <a:tr h="347472">
                <a:tc vMerge="1">
                  <a:txBody>
                    <a:bodyPr/>
                    <a:lstStyle/>
                    <a:p>
                      <a:pPr algn="ctr"/>
                      <a:endParaRPr lang="en-US" dirty="0"/>
                    </a:p>
                  </a:txBody>
                  <a:tcPr/>
                </a:tc>
                <a:tc>
                  <a:txBody>
                    <a:bodyPr/>
                    <a:lstStyle/>
                    <a:p>
                      <a:pPr algn="ctr"/>
                      <a:r>
                        <a:rPr lang="en-US" dirty="0">
                          <a:latin typeface="Garamond" panose="02020404030301010803" pitchFamily="18" charset="0"/>
                        </a:rPr>
                        <a:t>(1.834)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(0.455)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(0.167)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(0.499)</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(3.057)</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(0.258)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(0.303)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(0.692)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4923227"/>
                  </a:ext>
                </a:extLst>
              </a:tr>
              <a:tr h="347472">
                <a:tc rowSpan="2">
                  <a:txBody>
                    <a:bodyPr/>
                    <a:lstStyle/>
                    <a:p>
                      <a:pPr algn="ctr"/>
                      <a:r>
                        <a:rPr lang="en-US" dirty="0">
                          <a:latin typeface="Garamond" panose="02020404030301010803" pitchFamily="18" charset="0"/>
                        </a:rPr>
                        <a:t>1992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9.718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0.258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0.522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8.200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0.914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0.059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2.691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3414007"/>
                  </a:ext>
                </a:extLst>
              </a:tr>
              <a:tr h="347472">
                <a:tc vMerge="1">
                  <a:txBody>
                    <a:bodyPr/>
                    <a:lstStyle/>
                    <a:p>
                      <a:pPr algn="ctr"/>
                      <a:endParaRPr lang="en-US" dirty="0"/>
                    </a:p>
                  </a:txBody>
                  <a:tcPr/>
                </a:tc>
                <a:tc>
                  <a:txBody>
                    <a:bodyPr/>
                    <a:lstStyle/>
                    <a:p>
                      <a:pPr algn="ctr"/>
                      <a:r>
                        <a:rPr lang="en-US" dirty="0">
                          <a:latin typeface="Garamond" panose="02020404030301010803" pitchFamily="18" charset="0"/>
                        </a:rPr>
                        <a:t>(1.096)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(0.437)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(0.170)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(0.500)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(2.673)</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(0.235)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latin typeface="Garamond" panose="02020404030301010803" pitchFamily="18" charset="0"/>
                        </a:rPr>
                        <a:t>(0.681)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29661799"/>
                  </a:ext>
                </a:extLst>
              </a:tr>
            </a:tbl>
          </a:graphicData>
        </a:graphic>
      </p:graphicFrame>
    </p:spTree>
    <p:extLst>
      <p:ext uri="{BB962C8B-B14F-4D97-AF65-F5344CB8AC3E}">
        <p14:creationId xmlns:p14="http://schemas.microsoft.com/office/powerpoint/2010/main" val="206203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7457-06A9-4F12-8FCE-88DB26BCEB96}"/>
              </a:ext>
            </a:extLst>
          </p:cNvPr>
          <p:cNvSpPr>
            <a:spLocks noGrp="1"/>
          </p:cNvSpPr>
          <p:nvPr>
            <p:ph type="title"/>
          </p:nvPr>
        </p:nvSpPr>
        <p:spPr>
          <a:xfrm>
            <a:off x="838200" y="365126"/>
            <a:ext cx="10515600" cy="907494"/>
          </a:xfrm>
        </p:spPr>
        <p:txBody>
          <a:bodyPr/>
          <a:lstStyle/>
          <a:p>
            <a:r>
              <a:rPr lang="en-US" dirty="0">
                <a:latin typeface="Garamond" panose="02020404030301010803" pitchFamily="18" charset="0"/>
              </a:rPr>
              <a:t>ID Strategy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620586-1793-4072-ACA3-911AEB775AAE}"/>
                  </a:ext>
                </a:extLst>
              </p:cNvPr>
              <p:cNvSpPr>
                <a:spLocks noGrp="1"/>
              </p:cNvSpPr>
              <p:nvPr>
                <p:ph idx="1"/>
              </p:nvPr>
            </p:nvSpPr>
            <p:spPr>
              <a:xfrm>
                <a:off x="838200" y="1272620"/>
                <a:ext cx="10515600" cy="4904343"/>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𝑖𝑚</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𝐸𝑥𝑝𝑜𝑠𝑢𝑟𝑒</m:t>
                          </m:r>
                        </m:e>
                        <m:sub>
                          <m:r>
                            <a:rPr lang="en-US" b="0" i="1" smtClean="0">
                              <a:latin typeface="Cambria Math" panose="02040503050406030204" pitchFamily="18" charset="0"/>
                              <a:ea typeface="Cambria Math" panose="02040503050406030204" pitchFamily="18" charset="0"/>
                            </a:rPr>
                            <m:t>𝑖𝑚</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𝑦𝑜𝑏</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𝑖𝑚</m:t>
                          </m:r>
                        </m:sub>
                      </m:sSub>
                    </m:oMath>
                  </m:oMathPara>
                </a14:m>
                <a:endParaRPr lang="en-US" dirty="0"/>
              </a:p>
              <a:p>
                <a:endParaRPr lang="en-US" dirty="0">
                  <a:latin typeface="Garamond" panose="02020404030301010803" pitchFamily="18" charset="0"/>
                </a:endParaRPr>
              </a:p>
              <a:p>
                <a:r>
                  <a:rPr lang="en-US" i="1" dirty="0">
                    <a:latin typeface="Garamond" panose="02020404030301010803" pitchFamily="18" charset="0"/>
                  </a:rPr>
                  <a:t>y</a:t>
                </a:r>
                <a:r>
                  <a:rPr lang="en-US" dirty="0">
                    <a:latin typeface="Garamond" panose="02020404030301010803" pitchFamily="18" charset="0"/>
                  </a:rPr>
                  <a:t> is the following outcomes: completed grade levels, likelihood of being employed, likelihood of being employed in a skilled occupation, and ln(hourly wages)</a:t>
                </a:r>
              </a:p>
              <a:p>
                <a:r>
                  <a:rPr lang="en-US" i="1" dirty="0">
                    <a:latin typeface="Garamond" panose="02020404030301010803" pitchFamily="18" charset="0"/>
                  </a:rPr>
                  <a:t>Exposure</a:t>
                </a:r>
                <a:r>
                  <a:rPr lang="en-US" dirty="0">
                    <a:latin typeface="Garamond" panose="02020404030301010803" pitchFamily="18" charset="0"/>
                  </a:rPr>
                  <a:t> is (birth year – municipal enrollment year) and assigns the number of years of exposure to PROGRESA.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latin typeface="Garamond" panose="02020404030301010803" pitchFamily="18" charset="0"/>
                  </a:rPr>
                  <a:t> is the coefficient I am estimating.</a:t>
                </a:r>
              </a:p>
              <a:p>
                <a:r>
                  <a:rPr lang="en-US" dirty="0">
                    <a:latin typeface="Garamond" panose="02020404030301010803" pitchFamily="18" charset="0"/>
                  </a:rPr>
                  <a:t>Individual </a:t>
                </a:r>
                <a:r>
                  <a:rPr lang="en-US" i="1" dirty="0" err="1">
                    <a:latin typeface="Garamond" panose="02020404030301010803" pitchFamily="18" charset="0"/>
                  </a:rPr>
                  <a:t>i</a:t>
                </a:r>
                <a:r>
                  <a:rPr lang="en-US" dirty="0">
                    <a:latin typeface="Garamond" panose="02020404030301010803" pitchFamily="18" charset="0"/>
                  </a:rPr>
                  <a:t> in municipality </a:t>
                </a:r>
                <a:r>
                  <a:rPr lang="en-US" i="1" dirty="0">
                    <a:latin typeface="Garamond" panose="02020404030301010803" pitchFamily="18" charset="0"/>
                  </a:rPr>
                  <a:t>m</a:t>
                </a:r>
                <a:endParaRPr lang="en-US" dirty="0">
                  <a:latin typeface="Garamond" panose="02020404030301010803" pitchFamily="18" charset="0"/>
                </a:endParaRP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𝑦𝑜𝑏</m:t>
                        </m:r>
                      </m:sub>
                    </m:sSub>
                  </m:oMath>
                </a14:m>
                <a:r>
                  <a:rPr lang="en-US" dirty="0">
                    <a:latin typeface="Garamond" panose="02020404030301010803" pitchFamily="18" charset="0"/>
                  </a:rPr>
                  <a:t> is year-of-birth (cohort) fixed effects;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𝑚</m:t>
                        </m:r>
                      </m:sub>
                    </m:sSub>
                  </m:oMath>
                </a14:m>
                <a:r>
                  <a:rPr lang="en-US" dirty="0">
                    <a:latin typeface="Garamond" panose="02020404030301010803" pitchFamily="18" charset="0"/>
                  </a:rPr>
                  <a:t> is municipality fixed effects</a:t>
                </a:r>
              </a:p>
              <a:p>
                <a:r>
                  <a:rPr lang="en-US" dirty="0">
                    <a:latin typeface="Garamond" panose="02020404030301010803" pitchFamily="18" charset="0"/>
                  </a:rPr>
                  <a:t>Identifying variation is the difference between birth year and enrollment year</a:t>
                </a:r>
                <a:r>
                  <a:rPr lang="en-US" dirty="0" smtClean="0">
                    <a:latin typeface="Garamond" panose="02020404030301010803" pitchFamily="18" charset="0"/>
                  </a:rPr>
                  <a:t>.</a:t>
                </a:r>
              </a:p>
              <a:p>
                <a:r>
                  <a:rPr lang="en-US" dirty="0" smtClean="0">
                    <a:latin typeface="Garamond" panose="02020404030301010803" pitchFamily="18" charset="0"/>
                  </a:rPr>
                  <a:t>ITT effects</a:t>
                </a:r>
                <a:endParaRPr lang="en-US" dirty="0">
                  <a:latin typeface="Garamond" panose="02020404030301010803" pitchFamily="18" charset="0"/>
                </a:endParaRPr>
              </a:p>
            </p:txBody>
          </p:sp>
        </mc:Choice>
        <mc:Fallback xmlns="">
          <p:sp>
            <p:nvSpPr>
              <p:cNvPr id="3" name="Content Placeholder 2">
                <a:extLst>
                  <a:ext uri="{FF2B5EF4-FFF2-40B4-BE49-F238E27FC236}">
                    <a16:creationId xmlns:a16="http://schemas.microsoft.com/office/drawing/2014/main" id="{11620586-1793-4072-ACA3-911AEB775AAE}"/>
                  </a:ext>
                </a:extLst>
              </p:cNvPr>
              <p:cNvSpPr>
                <a:spLocks noGrp="1" noRot="1" noChangeAspect="1" noMove="1" noResize="1" noEditPoints="1" noAdjustHandles="1" noChangeArrowheads="1" noChangeShapeType="1" noTextEdit="1"/>
              </p:cNvSpPr>
              <p:nvPr>
                <p:ph idx="1"/>
              </p:nvPr>
            </p:nvSpPr>
            <p:spPr>
              <a:xfrm>
                <a:off x="838200" y="1272620"/>
                <a:ext cx="10515600" cy="4904343"/>
              </a:xfrm>
              <a:blipFill>
                <a:blip r:embed="rId3"/>
                <a:stretch>
                  <a:fillRect l="-928" r="-986"/>
                </a:stretch>
              </a:blipFill>
            </p:spPr>
            <p:txBody>
              <a:bodyPr/>
              <a:lstStyle/>
              <a:p>
                <a:r>
                  <a:rPr lang="en-US">
                    <a:noFill/>
                  </a:rPr>
                  <a:t> </a:t>
                </a:r>
              </a:p>
            </p:txBody>
          </p:sp>
        </mc:Fallback>
      </mc:AlternateContent>
    </p:spTree>
    <p:extLst>
      <p:ext uri="{BB962C8B-B14F-4D97-AF65-F5344CB8AC3E}">
        <p14:creationId xmlns:p14="http://schemas.microsoft.com/office/powerpoint/2010/main" val="335193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AAFE-FCB1-4C3F-9280-0510D54F6332}"/>
              </a:ext>
            </a:extLst>
          </p:cNvPr>
          <p:cNvSpPr>
            <a:spLocks noGrp="1"/>
          </p:cNvSpPr>
          <p:nvPr>
            <p:ph type="title"/>
          </p:nvPr>
        </p:nvSpPr>
        <p:spPr>
          <a:xfrm>
            <a:off x="838200" y="365126"/>
            <a:ext cx="10515600" cy="700104"/>
          </a:xfrm>
        </p:spPr>
        <p:txBody>
          <a:bodyPr>
            <a:normAutofit/>
          </a:bodyPr>
          <a:lstStyle/>
          <a:p>
            <a:r>
              <a:rPr lang="en-US" dirty="0">
                <a:latin typeface="Garamond" panose="02020404030301010803" pitchFamily="18" charset="0"/>
              </a:rPr>
              <a:t>Results</a:t>
            </a:r>
          </a:p>
        </p:txBody>
      </p:sp>
      <p:graphicFrame>
        <p:nvGraphicFramePr>
          <p:cNvPr id="3" name="Content Placeholder 2">
            <a:extLst>
              <a:ext uri="{FF2B5EF4-FFF2-40B4-BE49-F238E27FC236}">
                <a16:creationId xmlns:a16="http://schemas.microsoft.com/office/drawing/2014/main" id="{D040AAFF-C4A2-42C1-8D7E-3B783978961D}"/>
              </a:ext>
            </a:extLst>
          </p:cNvPr>
          <p:cNvGraphicFramePr>
            <a:graphicFrameLocks noGrp="1"/>
          </p:cNvGraphicFramePr>
          <p:nvPr>
            <p:ph idx="1"/>
            <p:extLst>
              <p:ext uri="{D42A27DB-BD31-4B8C-83A1-F6EECF244321}">
                <p14:modId xmlns:p14="http://schemas.microsoft.com/office/powerpoint/2010/main" val="1051311766"/>
              </p:ext>
            </p:extLst>
          </p:nvPr>
        </p:nvGraphicFramePr>
        <p:xfrm>
          <a:off x="838200" y="1445427"/>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980865709"/>
                    </a:ext>
                  </a:extLst>
                </a:gridCol>
                <a:gridCol w="2103120">
                  <a:extLst>
                    <a:ext uri="{9D8B030D-6E8A-4147-A177-3AD203B41FA5}">
                      <a16:colId xmlns:a16="http://schemas.microsoft.com/office/drawing/2014/main" val="2683669234"/>
                    </a:ext>
                  </a:extLst>
                </a:gridCol>
                <a:gridCol w="2103120">
                  <a:extLst>
                    <a:ext uri="{9D8B030D-6E8A-4147-A177-3AD203B41FA5}">
                      <a16:colId xmlns:a16="http://schemas.microsoft.com/office/drawing/2014/main" val="3528043726"/>
                    </a:ext>
                  </a:extLst>
                </a:gridCol>
                <a:gridCol w="2103120">
                  <a:extLst>
                    <a:ext uri="{9D8B030D-6E8A-4147-A177-3AD203B41FA5}">
                      <a16:colId xmlns:a16="http://schemas.microsoft.com/office/drawing/2014/main" val="1701321027"/>
                    </a:ext>
                  </a:extLst>
                </a:gridCol>
                <a:gridCol w="2103120">
                  <a:extLst>
                    <a:ext uri="{9D8B030D-6E8A-4147-A177-3AD203B41FA5}">
                      <a16:colId xmlns:a16="http://schemas.microsoft.com/office/drawing/2014/main" val="73377828"/>
                    </a:ext>
                  </a:extLst>
                </a:gridCol>
              </a:tblGrid>
              <a:tr h="370840">
                <a:tc>
                  <a:txBody>
                    <a:bodyPr/>
                    <a:lstStyle/>
                    <a:p>
                      <a:endParaRPr lang="en-US" dirty="0">
                        <a:solidFill>
                          <a:sysClr val="windowText" lastClr="000000"/>
                        </a:solidFill>
                        <a:latin typeface="Garamond" panose="02020404030301010803"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Primary</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Secondary</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High School</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Some College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1666870"/>
                  </a:ext>
                </a:extLst>
              </a:tr>
              <a:tr h="370840">
                <a:tc>
                  <a:txBody>
                    <a:bodyPr/>
                    <a:lstStyle/>
                    <a:p>
                      <a:pPr algn="ctr"/>
                      <a:r>
                        <a:rPr lang="en-US" dirty="0">
                          <a:solidFill>
                            <a:sysClr val="windowText" lastClr="000000"/>
                          </a:solidFill>
                          <a:latin typeface="Garamond" panose="02020404030301010803" pitchFamily="18" charset="0"/>
                        </a:rPr>
                        <a:t>Exposure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0.00929***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0.00834***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0.00919***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-0.00255*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0695689"/>
                  </a:ext>
                </a:extLst>
              </a:tr>
              <a:tr h="370840">
                <a:tc>
                  <a:txBody>
                    <a:bodyPr/>
                    <a:lstStyle/>
                    <a:p>
                      <a:pPr algn="ctr"/>
                      <a:endParaRPr lang="en-US" dirty="0">
                        <a:solidFill>
                          <a:sysClr val="windowText" lastClr="000000"/>
                        </a:solidFill>
                        <a:latin typeface="Garamond" panose="02020404030301010803"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(0.000568)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(0.000564)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(0.00133)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(0.00130)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591911"/>
                  </a:ext>
                </a:extLst>
              </a:tr>
              <a:tr h="370840">
                <a:tc>
                  <a:txBody>
                    <a:bodyPr/>
                    <a:lstStyle/>
                    <a:p>
                      <a:pPr algn="ctr"/>
                      <a:r>
                        <a:rPr lang="en-US" dirty="0">
                          <a:solidFill>
                            <a:sysClr val="windowText" lastClr="000000"/>
                          </a:solidFill>
                          <a:latin typeface="Garamond" panose="02020404030301010803" pitchFamily="18" charset="0"/>
                        </a:rPr>
                        <a:t>Observations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1,380,103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1,218,262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919,470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436,338</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0035355"/>
                  </a:ext>
                </a:extLst>
              </a:tr>
            </a:tbl>
          </a:graphicData>
        </a:graphic>
      </p:graphicFrame>
      <p:graphicFrame>
        <p:nvGraphicFramePr>
          <p:cNvPr id="4" name="Table 3">
            <a:extLst>
              <a:ext uri="{FF2B5EF4-FFF2-40B4-BE49-F238E27FC236}">
                <a16:creationId xmlns:a16="http://schemas.microsoft.com/office/drawing/2014/main" id="{28FCCF70-1DDA-4F53-9EEA-423FF2EAA38B}"/>
              </a:ext>
            </a:extLst>
          </p:cNvPr>
          <p:cNvGraphicFramePr>
            <a:graphicFrameLocks noGrp="1"/>
          </p:cNvGraphicFramePr>
          <p:nvPr>
            <p:extLst>
              <p:ext uri="{D42A27DB-BD31-4B8C-83A1-F6EECF244321}">
                <p14:modId xmlns:p14="http://schemas.microsoft.com/office/powerpoint/2010/main" val="4283458567"/>
              </p:ext>
            </p:extLst>
          </p:nvPr>
        </p:nvGraphicFramePr>
        <p:xfrm>
          <a:off x="2032000" y="4102524"/>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44542382"/>
                    </a:ext>
                  </a:extLst>
                </a:gridCol>
                <a:gridCol w="2032000">
                  <a:extLst>
                    <a:ext uri="{9D8B030D-6E8A-4147-A177-3AD203B41FA5}">
                      <a16:colId xmlns:a16="http://schemas.microsoft.com/office/drawing/2014/main" val="1502562890"/>
                    </a:ext>
                  </a:extLst>
                </a:gridCol>
                <a:gridCol w="2032000">
                  <a:extLst>
                    <a:ext uri="{9D8B030D-6E8A-4147-A177-3AD203B41FA5}">
                      <a16:colId xmlns:a16="http://schemas.microsoft.com/office/drawing/2014/main" val="537226555"/>
                    </a:ext>
                  </a:extLst>
                </a:gridCol>
                <a:gridCol w="2032000">
                  <a:extLst>
                    <a:ext uri="{9D8B030D-6E8A-4147-A177-3AD203B41FA5}">
                      <a16:colId xmlns:a16="http://schemas.microsoft.com/office/drawing/2014/main" val="815857559"/>
                    </a:ext>
                  </a:extLst>
                </a:gridCol>
              </a:tblGrid>
              <a:tr h="370840">
                <a:tc>
                  <a:txBody>
                    <a:bodyPr/>
                    <a:lstStyle/>
                    <a:p>
                      <a:pPr algn="ctr"/>
                      <a:endParaRPr lang="en-US" dirty="0">
                        <a:solidFill>
                          <a:sysClr val="windowText" lastClr="000000"/>
                        </a:solidFill>
                        <a:latin typeface="Garamond" panose="02020404030301010803"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Employed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Skilled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ln(Hourly Wage)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452593"/>
                  </a:ext>
                </a:extLst>
              </a:tr>
              <a:tr h="370840">
                <a:tc>
                  <a:txBody>
                    <a:bodyPr/>
                    <a:lstStyle/>
                    <a:p>
                      <a:pPr algn="ctr"/>
                      <a:r>
                        <a:rPr lang="en-US" dirty="0">
                          <a:solidFill>
                            <a:sysClr val="windowText" lastClr="000000"/>
                          </a:solidFill>
                          <a:latin typeface="Garamond" panose="02020404030301010803" pitchFamily="18" charset="0"/>
                        </a:rPr>
                        <a:t>Exposure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0.00147***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0.00781***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0.0104***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486899"/>
                  </a:ext>
                </a:extLst>
              </a:tr>
              <a:tr h="370840">
                <a:tc>
                  <a:txBody>
                    <a:bodyPr/>
                    <a:lstStyle/>
                    <a:p>
                      <a:pPr algn="ctr"/>
                      <a:endParaRPr lang="en-US" dirty="0">
                        <a:solidFill>
                          <a:sysClr val="windowText" lastClr="000000"/>
                        </a:solidFill>
                        <a:latin typeface="Garamond" panose="02020404030301010803"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(0.000240)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(0.00121)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(0.00224)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793592"/>
                  </a:ext>
                </a:extLst>
              </a:tr>
              <a:tr h="370840">
                <a:tc>
                  <a:txBody>
                    <a:bodyPr/>
                    <a:lstStyle/>
                    <a:p>
                      <a:pPr algn="ctr"/>
                      <a:r>
                        <a:rPr lang="en-US" dirty="0">
                          <a:solidFill>
                            <a:sysClr val="windowText" lastClr="000000"/>
                          </a:solidFill>
                          <a:latin typeface="Garamond" panose="02020404030301010803" pitchFamily="18" charset="0"/>
                        </a:rPr>
                        <a:t>Observations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1,380,103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1,290,539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latin typeface="Garamond" panose="02020404030301010803" pitchFamily="18" charset="0"/>
                        </a:rPr>
                        <a:t>1,004,514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0391886"/>
                  </a:ext>
                </a:extLst>
              </a:tr>
            </a:tbl>
          </a:graphicData>
        </a:graphic>
      </p:graphicFrame>
      <p:sp>
        <p:nvSpPr>
          <p:cNvPr id="6" name="TextBox 5">
            <a:extLst>
              <a:ext uri="{FF2B5EF4-FFF2-40B4-BE49-F238E27FC236}">
                <a16:creationId xmlns:a16="http://schemas.microsoft.com/office/drawing/2014/main" id="{7C0B356A-6A95-4351-86EA-4E0B4ED23869}"/>
              </a:ext>
            </a:extLst>
          </p:cNvPr>
          <p:cNvSpPr txBox="1"/>
          <p:nvPr/>
        </p:nvSpPr>
        <p:spPr>
          <a:xfrm>
            <a:off x="772212" y="2876660"/>
            <a:ext cx="10836692" cy="646331"/>
          </a:xfrm>
          <a:prstGeom prst="rect">
            <a:avLst/>
          </a:prstGeom>
          <a:noFill/>
        </p:spPr>
        <p:txBody>
          <a:bodyPr wrap="square" rtlCol="0">
            <a:spAutoFit/>
          </a:bodyPr>
          <a:lstStyle/>
          <a:p>
            <a:r>
              <a:rPr lang="en-US" dirty="0">
                <a:latin typeface="Garamond" panose="02020404030301010803" pitchFamily="18" charset="0"/>
              </a:rPr>
              <a:t>Standard errors in parentheses; * p &lt; 0.10, ** p &lt; 0.05, *** p &lt; 0.01. Standard errors clustered at the municipality level. Estimates represent a likelihood of completing the grade level based on the formula: (estimate × 100)/variable mean.</a:t>
            </a:r>
          </a:p>
        </p:txBody>
      </p:sp>
      <p:sp>
        <p:nvSpPr>
          <p:cNvPr id="7" name="TextBox 6">
            <a:extLst>
              <a:ext uri="{FF2B5EF4-FFF2-40B4-BE49-F238E27FC236}">
                <a16:creationId xmlns:a16="http://schemas.microsoft.com/office/drawing/2014/main" id="{99389FD7-7D50-4B96-9CC3-307A818963C7}"/>
              </a:ext>
            </a:extLst>
          </p:cNvPr>
          <p:cNvSpPr txBox="1"/>
          <p:nvPr/>
        </p:nvSpPr>
        <p:spPr>
          <a:xfrm>
            <a:off x="1961560" y="5611420"/>
            <a:ext cx="8587170" cy="923330"/>
          </a:xfrm>
          <a:prstGeom prst="rect">
            <a:avLst/>
          </a:prstGeom>
          <a:noFill/>
        </p:spPr>
        <p:txBody>
          <a:bodyPr wrap="square" rtlCol="0">
            <a:spAutoFit/>
          </a:bodyPr>
          <a:lstStyle/>
          <a:p>
            <a:r>
              <a:rPr lang="en-US" dirty="0">
                <a:latin typeface="Garamond" panose="02020404030301010803" pitchFamily="18" charset="0"/>
              </a:rPr>
              <a:t>Standard errors in parentheses; * p &lt; 0.10, ** p &lt; 0.05, *** p &lt; 0.01. Standard errors clustered at the municipality level. Estimates for Employed and Skilled represent a likelihood based on the formula: (estimate × 100)/variable mean.</a:t>
            </a:r>
          </a:p>
        </p:txBody>
      </p:sp>
      <p:sp>
        <p:nvSpPr>
          <p:cNvPr id="8" name="TextBox 7">
            <a:extLst>
              <a:ext uri="{FF2B5EF4-FFF2-40B4-BE49-F238E27FC236}">
                <a16:creationId xmlns:a16="http://schemas.microsoft.com/office/drawing/2014/main" id="{CB2B0584-DED4-494F-8555-5EB6275A1627}"/>
              </a:ext>
            </a:extLst>
          </p:cNvPr>
          <p:cNvSpPr txBox="1"/>
          <p:nvPr/>
        </p:nvSpPr>
        <p:spPr>
          <a:xfrm>
            <a:off x="838200" y="1039357"/>
            <a:ext cx="2765244" cy="461665"/>
          </a:xfrm>
          <a:prstGeom prst="rect">
            <a:avLst/>
          </a:prstGeom>
          <a:noFill/>
        </p:spPr>
        <p:txBody>
          <a:bodyPr wrap="none" rtlCol="0">
            <a:spAutoFit/>
          </a:bodyPr>
          <a:lstStyle/>
          <a:p>
            <a:r>
              <a:rPr lang="en-US" sz="2400" dirty="0">
                <a:latin typeface="Garamond" panose="02020404030301010803" pitchFamily="18" charset="0"/>
              </a:rPr>
              <a:t>Education Outcomes</a:t>
            </a:r>
          </a:p>
        </p:txBody>
      </p:sp>
      <p:sp>
        <p:nvSpPr>
          <p:cNvPr id="9" name="TextBox 8">
            <a:extLst>
              <a:ext uri="{FF2B5EF4-FFF2-40B4-BE49-F238E27FC236}">
                <a16:creationId xmlns:a16="http://schemas.microsoft.com/office/drawing/2014/main" id="{BB9502AD-B2AF-4ACE-B582-09A21826FF44}"/>
              </a:ext>
            </a:extLst>
          </p:cNvPr>
          <p:cNvSpPr txBox="1"/>
          <p:nvPr/>
        </p:nvSpPr>
        <p:spPr>
          <a:xfrm>
            <a:off x="1961560" y="3698381"/>
            <a:ext cx="2234971" cy="461665"/>
          </a:xfrm>
          <a:prstGeom prst="rect">
            <a:avLst/>
          </a:prstGeom>
          <a:noFill/>
        </p:spPr>
        <p:txBody>
          <a:bodyPr wrap="none" rtlCol="0">
            <a:spAutoFit/>
          </a:bodyPr>
          <a:lstStyle/>
          <a:p>
            <a:r>
              <a:rPr lang="en-US" sz="2400" dirty="0">
                <a:latin typeface="Garamond" panose="02020404030301010803" pitchFamily="18" charset="0"/>
              </a:rPr>
              <a:t>Labor Outcomes</a:t>
            </a:r>
          </a:p>
        </p:txBody>
      </p:sp>
    </p:spTree>
    <p:extLst>
      <p:ext uri="{BB962C8B-B14F-4D97-AF65-F5344CB8AC3E}">
        <p14:creationId xmlns:p14="http://schemas.microsoft.com/office/powerpoint/2010/main" val="44816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2373</Words>
  <Application>Microsoft Office PowerPoint</Application>
  <PresentationFormat>Widescreen</PresentationFormat>
  <Paragraphs>473</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Cambria Math</vt:lpstr>
      <vt:lpstr>Courier New</vt:lpstr>
      <vt:lpstr>Garamond</vt:lpstr>
      <vt:lpstr>Times New Roman</vt:lpstr>
      <vt:lpstr>Wingdings</vt:lpstr>
      <vt:lpstr>Office Theme</vt:lpstr>
      <vt:lpstr>Long-term Wage Effects of Mexico’s PROGRESA</vt:lpstr>
      <vt:lpstr>Research Question</vt:lpstr>
      <vt:lpstr>Lit Review</vt:lpstr>
      <vt:lpstr>Data</vt:lpstr>
      <vt:lpstr>Exposure Function</vt:lpstr>
      <vt:lpstr>Definition of Skilled</vt:lpstr>
      <vt:lpstr>Descriptive Statistics – Means &amp; (Standard Deviations)</vt:lpstr>
      <vt:lpstr>ID Strategy</vt:lpstr>
      <vt:lpstr>Results</vt:lpstr>
      <vt:lpstr>Results – Heterogeneity in Labor Outcomes</vt:lpstr>
      <vt:lpstr>Robustness</vt:lpstr>
      <vt:lpstr>Robustness</vt:lpstr>
      <vt:lpstr>Conclusion/Future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Long-term Wage Effects of Mexico’s PROGRESA</dc:title>
  <dc:creator>Chandler Zachary</dc:creator>
  <cp:lastModifiedBy>Presenter</cp:lastModifiedBy>
  <cp:revision>59</cp:revision>
  <cp:lastPrinted>2018-12-06T00:35:46Z</cp:lastPrinted>
  <dcterms:created xsi:type="dcterms:W3CDTF">2018-12-05T05:02:43Z</dcterms:created>
  <dcterms:modified xsi:type="dcterms:W3CDTF">2018-12-06T01:19:01Z</dcterms:modified>
</cp:coreProperties>
</file>