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83" r:id="rId7"/>
    <p:sldId id="262" r:id="rId8"/>
    <p:sldId id="264" r:id="rId9"/>
    <p:sldId id="266" r:id="rId10"/>
    <p:sldId id="268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BE5F6-1CE5-47B2-AC82-947CAA6A2CE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BF188-7D54-4E99-8128-414AA62A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0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5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5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2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ode.j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A5FB-A536-498F-80D4-0B88DAA9B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360"/>
            <a:ext cx="8825658" cy="2958737"/>
          </a:xfrm>
        </p:spPr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A7F6D-81FB-42E3-B5D2-E648F04A0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								CHINMAY</a:t>
            </a:r>
          </a:p>
        </p:txBody>
      </p:sp>
    </p:spTree>
    <p:extLst>
      <p:ext uri="{BB962C8B-B14F-4D97-AF65-F5344CB8AC3E}">
        <p14:creationId xmlns:p14="http://schemas.microsoft.com/office/powerpoint/2010/main" val="42226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7F27-63B2-4FA5-BD85-1D4A6DB5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609"/>
          </a:xfrm>
        </p:spPr>
        <p:txBody>
          <a:bodyPr/>
          <a:lstStyle/>
          <a:p>
            <a:r>
              <a:rPr lang="en-US" dirty="0"/>
              <a:t>Conditional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4D6F-F249-4C93-8704-AD872140A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040" y="1413164"/>
            <a:ext cx="4396339" cy="4838691"/>
          </a:xfrm>
        </p:spPr>
        <p:txBody>
          <a:bodyPr/>
          <a:lstStyle/>
          <a:p>
            <a:r>
              <a:rPr lang="en-US" dirty="0"/>
              <a:t>Truthy &amp; </a:t>
            </a:r>
            <a:r>
              <a:rPr lang="en-US" dirty="0" err="1"/>
              <a:t>Falsy</a:t>
            </a:r>
            <a:endParaRPr lang="en-US" dirty="0"/>
          </a:p>
          <a:p>
            <a:pPr marL="400050" lvl="1" indent="0">
              <a:buNone/>
            </a:pPr>
            <a:r>
              <a:rPr lang="es-ES" sz="2200" b="1" dirty="0" err="1">
                <a:solidFill>
                  <a:srgbClr val="FFFF00"/>
                </a:solidFill>
              </a:rPr>
              <a:t>let</a:t>
            </a:r>
            <a:r>
              <a:rPr lang="es-ES" sz="2200" b="1" dirty="0">
                <a:solidFill>
                  <a:srgbClr val="FFFF00"/>
                </a:solidFill>
              </a:rPr>
              <a:t> x=1,y;</a:t>
            </a:r>
          </a:p>
          <a:p>
            <a:pPr marL="400050" lvl="1" indent="0">
              <a:buNone/>
            </a:pPr>
            <a:r>
              <a:rPr lang="es-ES" sz="2200" b="1" dirty="0" err="1">
                <a:solidFill>
                  <a:srgbClr val="FFFF00"/>
                </a:solidFill>
              </a:rPr>
              <a:t>if</a:t>
            </a:r>
            <a:r>
              <a:rPr lang="es-ES" sz="2200" b="1" dirty="0">
                <a:solidFill>
                  <a:srgbClr val="FFFF00"/>
                </a:solidFill>
              </a:rPr>
              <a:t>(x){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  y=x;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}else{ 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 y=0;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console.log(y)  // Output 1</a:t>
            </a:r>
            <a:endParaRPr lang="en-IN" sz="2200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456D2-A4C6-470B-B166-6DAE46A70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413164"/>
            <a:ext cx="4396341" cy="4843173"/>
          </a:xfrm>
        </p:spPr>
        <p:txBody>
          <a:bodyPr/>
          <a:lstStyle/>
          <a:p>
            <a:r>
              <a:rPr lang="en-US" dirty="0"/>
              <a:t>Short-Circuits Evaluation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let x =1;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let y = x||1;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console.log(y)</a:t>
            </a:r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Ternary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>
                <a:solidFill>
                  <a:srgbClr val="FFFF00"/>
                </a:solidFill>
              </a:rPr>
              <a:t>   </a:t>
            </a:r>
            <a:r>
              <a:rPr lang="en-US" dirty="0"/>
              <a:t>The ternary operator shortens the if/else statement into a single statement</a:t>
            </a:r>
            <a:r>
              <a:rPr lang="en-IN" b="1" i="1" dirty="0">
                <a:solidFill>
                  <a:srgbClr val="FFFF00"/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FFFF00"/>
                </a:solidFill>
              </a:rPr>
              <a:t>    </a:t>
            </a:r>
            <a:r>
              <a:rPr lang="en-IN" b="1" i="1" dirty="0">
                <a:solidFill>
                  <a:schemeClr val="accent2"/>
                </a:solidFill>
              </a:rPr>
              <a:t>condition</a:t>
            </a:r>
            <a:r>
              <a:rPr lang="en-IN" b="1" dirty="0">
                <a:solidFill>
                  <a:schemeClr val="accent2"/>
                </a:solidFill>
              </a:rPr>
              <a:t> ? </a:t>
            </a:r>
            <a:r>
              <a:rPr lang="en-IN" b="1" i="1" dirty="0" err="1">
                <a:solidFill>
                  <a:schemeClr val="accent2"/>
                </a:solidFill>
              </a:rPr>
              <a:t>exprIfTrue</a:t>
            </a:r>
            <a:r>
              <a:rPr lang="en-IN" b="1" dirty="0">
                <a:solidFill>
                  <a:schemeClr val="accent2"/>
                </a:solidFill>
              </a:rPr>
              <a:t> : </a:t>
            </a:r>
            <a:r>
              <a:rPr lang="en-IN" b="1" i="1" dirty="0" err="1">
                <a:solidFill>
                  <a:schemeClr val="accent2"/>
                </a:solidFill>
              </a:rPr>
              <a:t>exprIfFalse</a:t>
            </a:r>
            <a:endParaRPr lang="en-IN" b="1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ES" b="1" i="1" dirty="0">
                <a:solidFill>
                  <a:srgbClr val="FFFF00"/>
                </a:solidFill>
              </a:rPr>
              <a:t>	</a:t>
            </a:r>
            <a:r>
              <a:rPr lang="es-ES" b="1" i="1" dirty="0" err="1">
                <a:solidFill>
                  <a:srgbClr val="FFFF00"/>
                </a:solidFill>
              </a:rPr>
              <a:t>let</a:t>
            </a:r>
            <a:r>
              <a:rPr lang="es-ES" b="1" i="1" dirty="0">
                <a:solidFill>
                  <a:srgbClr val="FFFF00"/>
                </a:solidFill>
              </a:rPr>
              <a:t> x =1,y;</a:t>
            </a:r>
          </a:p>
          <a:p>
            <a:pPr marL="0" indent="0">
              <a:buNone/>
            </a:pPr>
            <a:r>
              <a:rPr lang="es-ES" b="1" i="1" dirty="0">
                <a:solidFill>
                  <a:srgbClr val="FFFF00"/>
                </a:solidFill>
              </a:rPr>
              <a:t>	x ? (y=x,console.log(y)):(y=0,console.log(y));</a:t>
            </a: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dirty="0"/>
              <a:t>When using a ternary operator —  or any abbreviation  — consider who will be reading your code. If less-experienced developers may need to understand your program logic, perhaps the use of the ternary operator should be avoided.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A787-C7DD-44D2-9981-6FAF85B2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6262"/>
          </a:xfrm>
        </p:spPr>
        <p:txBody>
          <a:bodyPr/>
          <a:lstStyle/>
          <a:p>
            <a:r>
              <a:rPr lang="en-IN" dirty="0"/>
              <a:t>SWITCH Keyword</a:t>
            </a:r>
            <a:br>
              <a:rPr lang="en-IN" dirty="0"/>
            </a:br>
            <a:r>
              <a:rPr lang="en-US" sz="2000" dirty="0">
                <a:solidFill>
                  <a:schemeClr val="tx1"/>
                </a:solidFill>
              </a:rPr>
              <a:t>switch case is an alternate method of if-else statement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DD3C-8579-447A-BE3B-30254F10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665933"/>
            <a:ext cx="4751506" cy="375371"/>
          </a:xfrm>
        </p:spPr>
        <p:txBody>
          <a:bodyPr/>
          <a:lstStyle/>
          <a:p>
            <a:r>
              <a:rPr lang="en-IN" dirty="0"/>
              <a:t>If-else if- else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F2718-7312-4C00-92FB-D7934950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491733"/>
            <a:ext cx="4396339" cy="576262"/>
          </a:xfrm>
        </p:spPr>
        <p:txBody>
          <a:bodyPr/>
          <a:lstStyle/>
          <a:p>
            <a:r>
              <a:rPr lang="en-IN" dirty="0"/>
              <a:t>switch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72F51-5CC7-4820-83C3-AB847CAB1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242195"/>
            <a:ext cx="4751505" cy="4163087"/>
          </a:xfrm>
        </p:spPr>
        <p:txBody>
          <a:bodyPr/>
          <a:lstStyle/>
          <a:p>
            <a:r>
              <a:rPr lang="en-IN" dirty="0"/>
              <a:t>If we don’t put the break then code will run till default.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493DB7-75F4-4AC9-93A7-041BBE0D4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8146" y="2161309"/>
            <a:ext cx="4751505" cy="4530147"/>
          </a:xfrm>
        </p:spPr>
        <p:txBody>
          <a:bodyPr/>
          <a:lstStyle/>
          <a:p>
            <a:r>
              <a:rPr lang="en-IN" dirty="0"/>
              <a:t>The flow will stop when it correct value of x matched otherwise will go till last else statement.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08A5B-8D18-4B9B-896B-448058A8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35" y="3173633"/>
            <a:ext cx="4276725" cy="3262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E41823-9FB9-4E65-9D20-06568369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00" y="3173633"/>
            <a:ext cx="4457700" cy="32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09700"/>
            <a:ext cx="9403742" cy="4838699"/>
          </a:xfrm>
        </p:spPr>
        <p:txBody>
          <a:bodyPr/>
          <a:lstStyle/>
          <a:p>
            <a:r>
              <a:rPr lang="en-US" dirty="0"/>
              <a:t>In JavaScript you can declare a function in FOUR ways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Normal Function                   </a:t>
            </a:r>
            <a:r>
              <a:rPr lang="en-US" b="1" dirty="0" err="1">
                <a:solidFill>
                  <a:srgbClr val="FFFF00"/>
                </a:solidFill>
              </a:rPr>
              <a:t>function</a:t>
            </a:r>
            <a:r>
              <a:rPr lang="en-US" b="1" dirty="0">
                <a:solidFill>
                  <a:srgbClr val="FFFF00"/>
                </a:solidFill>
              </a:rPr>
              <a:t>  &lt;function name&gt;(){ body}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Function Expression              </a:t>
            </a:r>
            <a:r>
              <a:rPr lang="en-US" b="1" dirty="0">
                <a:solidFill>
                  <a:srgbClr val="FFFF00"/>
                </a:solidFill>
              </a:rPr>
              <a:t>const &lt;name&gt; = function(){ body }</a:t>
            </a:r>
          </a:p>
          <a:p>
            <a:pPr lvl="1"/>
            <a:r>
              <a:rPr lang="en-US" dirty="0"/>
              <a:t>Arrow Function                     </a:t>
            </a:r>
            <a:r>
              <a:rPr lang="en-US" b="1" dirty="0">
                <a:solidFill>
                  <a:srgbClr val="FFFF00"/>
                </a:solidFill>
              </a:rPr>
              <a:t>const &lt;name&gt; = () =&gt; { body }</a:t>
            </a:r>
          </a:p>
          <a:p>
            <a:pPr lvl="1"/>
            <a:r>
              <a:rPr lang="en-US" dirty="0"/>
              <a:t>Concise Arrow Function      </a:t>
            </a:r>
            <a:r>
              <a:rPr lang="en-US" b="1" dirty="0">
                <a:solidFill>
                  <a:srgbClr val="FFFF00"/>
                </a:solidFill>
              </a:rPr>
              <a:t>const &lt;name&gt; = single parameter =&gt; single line</a:t>
            </a:r>
            <a:r>
              <a:rPr lang="en-US" dirty="0"/>
              <a:t> body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Basically arrow function method is the advanced version of Function expression and Concise Arrow is the special condition of arrow function where you have a single parameter and one line return statement/function body.</a:t>
            </a:r>
          </a:p>
        </p:txBody>
      </p:sp>
    </p:spTree>
    <p:extLst>
      <p:ext uri="{BB962C8B-B14F-4D97-AF65-F5344CB8AC3E}">
        <p14:creationId xmlns:p14="http://schemas.microsoft.com/office/powerpoint/2010/main" val="17504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63600" y="825500"/>
            <a:ext cx="87757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9482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71600"/>
            <a:ext cx="9503753" cy="4876799"/>
          </a:xfrm>
        </p:spPr>
        <p:txBody>
          <a:bodyPr/>
          <a:lstStyle/>
          <a:p>
            <a:r>
              <a:rPr lang="en-US" dirty="0"/>
              <a:t>Arrays are the JS ways of creating list.</a:t>
            </a:r>
          </a:p>
          <a:p>
            <a:r>
              <a:rPr lang="en-US" dirty="0"/>
              <a:t>Arrays can store any datatype .</a:t>
            </a:r>
          </a:p>
          <a:p>
            <a:r>
              <a:rPr lang="en-US" dirty="0"/>
              <a:t>You can declare an array using either </a:t>
            </a:r>
            <a:r>
              <a:rPr lang="en-US" dirty="0">
                <a:solidFill>
                  <a:srgbClr val="FFFF00"/>
                </a:solidFill>
              </a:rPr>
              <a:t>const </a:t>
            </a:r>
            <a:r>
              <a:rPr lang="en-US" dirty="0"/>
              <a:t>or </a:t>
            </a:r>
            <a:r>
              <a:rPr lang="en-US" dirty="0">
                <a:solidFill>
                  <a:srgbClr val="FFFF00"/>
                </a:solidFill>
              </a:rPr>
              <a:t>let</a:t>
            </a:r>
            <a:r>
              <a:rPr lang="en-US" dirty="0"/>
              <a:t> but therein const although you can replace the elements of array you can’t create a new array with same name.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3300" y="3543301"/>
            <a:ext cx="6985000" cy="27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en-US" dirty="0"/>
              <a:t>Methods on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84300"/>
            <a:ext cx="9403742" cy="4864099"/>
          </a:xfrm>
        </p:spPr>
        <p:txBody>
          <a:bodyPr/>
          <a:lstStyle/>
          <a:p>
            <a:r>
              <a:rPr lang="en-US" dirty="0" err="1"/>
              <a:t>Arraylength</a:t>
            </a:r>
            <a:r>
              <a:rPr lang="en-US" dirty="0"/>
              <a:t> = &lt;arrayname&gt;.length</a:t>
            </a:r>
          </a:p>
          <a:p>
            <a:r>
              <a:rPr lang="en-US" dirty="0"/>
              <a:t>push = &lt;arrayname&gt;.push()</a:t>
            </a:r>
          </a:p>
          <a:p>
            <a:r>
              <a:rPr lang="en-US" dirty="0"/>
              <a:t>pop = &lt;arrayname&gt;.pop()</a:t>
            </a:r>
          </a:p>
          <a:p>
            <a:r>
              <a:rPr lang="en-US" dirty="0"/>
              <a:t>Array Slicing = &lt;arrayname&gt;.slice(begin, end)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3467100"/>
            <a:ext cx="75438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99" y="1384300"/>
            <a:ext cx="4787901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F30D-5EC0-464A-B64B-B52B72DA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1064"/>
          </a:xfrm>
        </p:spPr>
        <p:txBody>
          <a:bodyPr/>
          <a:lstStyle/>
          <a:p>
            <a:r>
              <a:rPr lang="en-IN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4FF2-F54B-4B14-9FD3-EDC250616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83856"/>
            <a:ext cx="9404723" cy="4964544"/>
          </a:xfrm>
        </p:spPr>
        <p:txBody>
          <a:bodyPr/>
          <a:lstStyle/>
          <a:p>
            <a:r>
              <a:rPr lang="en-IN" dirty="0"/>
              <a:t>Iterators are built in JavaScript array methods that helps in iterating over the array element.</a:t>
            </a:r>
          </a:p>
          <a:p>
            <a:pPr lvl="1"/>
            <a:r>
              <a:rPr lang="en-IN" dirty="0"/>
              <a:t>forEach()  : Returns undefined</a:t>
            </a:r>
          </a:p>
          <a:p>
            <a:pPr lvl="1"/>
            <a:r>
              <a:rPr lang="en-IN" dirty="0"/>
              <a:t>Map()       : Returns a new array</a:t>
            </a:r>
          </a:p>
          <a:p>
            <a:pPr lvl="1"/>
            <a:r>
              <a:rPr lang="en-IN" dirty="0"/>
              <a:t>filter()        : Returns a new array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All above methods always takes a callback function as an argument.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P.S :- callback function is a function which is passed as an argument to another function.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3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15EE-5513-424B-8A00-0505B4F9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355"/>
          </a:xfrm>
        </p:spPr>
        <p:txBody>
          <a:bodyPr/>
          <a:lstStyle/>
          <a:p>
            <a:r>
              <a:rPr lang="en-IN" dirty="0"/>
              <a:t>forEach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251C31-0112-4529-8994-7D466FDDB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044" y="3052184"/>
            <a:ext cx="2238375" cy="1704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CC8A6-26FF-4239-B7B2-03B782DD5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858955"/>
            <a:ext cx="5268191" cy="29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BFA2-C6C3-4BD8-939F-6B07E132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7937"/>
          </a:xfrm>
        </p:spPr>
        <p:txBody>
          <a:bodyPr/>
          <a:lstStyle/>
          <a:p>
            <a:r>
              <a:rPr lang="en-IN" dirty="0"/>
              <a:t>.map &amp; .filter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B3F7-1DF3-4F9B-9737-D78A0A067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382" y="1717965"/>
            <a:ext cx="4742269" cy="4538374"/>
          </a:xfrm>
        </p:spPr>
        <p:txBody>
          <a:bodyPr/>
          <a:lstStyle/>
          <a:p>
            <a:r>
              <a:rPr lang="en-IN" dirty="0"/>
              <a:t>Map always use return statement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95FD-4668-450F-9415-31DE78A74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717964"/>
            <a:ext cx="4644052" cy="4538374"/>
          </a:xfrm>
        </p:spPr>
        <p:txBody>
          <a:bodyPr/>
          <a:lstStyle/>
          <a:p>
            <a:r>
              <a:rPr lang="en-IN" dirty="0"/>
              <a:t>Returns a new array only if given condition met for each element.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764D7-7461-4A61-97EE-96CF9A28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43" y="2524125"/>
            <a:ext cx="4128222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DEDBE2-AF15-4823-9D3E-835EE7AB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43" y="4859555"/>
            <a:ext cx="3629025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1FCAE-D41E-489B-89E8-4F0F18312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94" y="2524126"/>
            <a:ext cx="4226240" cy="1809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6ECAC2-06F7-4FF7-84F5-B58191F29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324" y="4866481"/>
            <a:ext cx="3694258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4C22-E571-44B1-86F4-C4F0250F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4E31-6A55-41B1-89DF-569D855A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r>
              <a:rPr lang="en-IN" dirty="0"/>
              <a:t>Beginnings at Netscape   (Mocha&gt;LiveScript&gt;JavaScript)</a:t>
            </a:r>
          </a:p>
          <a:p>
            <a:r>
              <a:rPr lang="en-US" dirty="0"/>
              <a:t>Since mid 2000 server-side implementation introduced(  </a:t>
            </a:r>
            <a:r>
              <a:rPr lang="en-US" dirty="0">
                <a:hlinkClick r:id="rId2" tooltip="Node.js"/>
              </a:rPr>
              <a:t>Node.js</a:t>
            </a:r>
            <a:r>
              <a:rPr lang="en-US" dirty="0"/>
              <a:t> in 2009.)</a:t>
            </a:r>
          </a:p>
          <a:p>
            <a:r>
              <a:rPr lang="en-IN" dirty="0"/>
              <a:t>Adoption by Microsoft (Browser War)</a:t>
            </a:r>
          </a:p>
          <a:p>
            <a:r>
              <a:rPr lang="en-IN" dirty="0"/>
              <a:t>Standardization</a:t>
            </a:r>
          </a:p>
          <a:p>
            <a:r>
              <a:rPr lang="en-IN" dirty="0"/>
              <a:t>Latest Versions </a:t>
            </a:r>
          </a:p>
          <a:p>
            <a:pPr lvl="1"/>
            <a:r>
              <a:rPr lang="en-IN" dirty="0"/>
              <a:t>ECMA Script 2016 (Commonly used)</a:t>
            </a:r>
          </a:p>
          <a:p>
            <a:pPr lvl="1"/>
            <a:r>
              <a:rPr lang="en-IN" dirty="0"/>
              <a:t>ECMA Script 2017</a:t>
            </a:r>
          </a:p>
          <a:p>
            <a:endParaRPr lang="en-IN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3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182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74800"/>
            <a:ext cx="9403742" cy="4673599"/>
          </a:xfrm>
        </p:spPr>
        <p:txBody>
          <a:bodyPr/>
          <a:lstStyle/>
          <a:p>
            <a:pPr lvl="1"/>
            <a:r>
              <a:rPr lang="en-US" dirty="0" smtClean="0"/>
              <a:t>There are 7 fundamental data types in JS and Object is one type.</a:t>
            </a:r>
          </a:p>
          <a:p>
            <a:pPr lvl="1"/>
            <a:r>
              <a:rPr lang="en-US" dirty="0"/>
              <a:t>JavaScript objects are containers storing related data and functionality, but that deceptively simple task is extremely powerful in practice. </a:t>
            </a:r>
          </a:p>
          <a:p>
            <a:pPr lvl="1"/>
            <a:r>
              <a:rPr lang="en-US" dirty="0" smtClean="0"/>
              <a:t>Object Literal:-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let &lt;</a:t>
            </a:r>
            <a:r>
              <a:rPr lang="en-US" dirty="0" err="1" smtClean="0"/>
              <a:t>objectname</a:t>
            </a:r>
            <a:r>
              <a:rPr lang="en-US" dirty="0" smtClean="0"/>
              <a:t>&gt; = { };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ex:- let spaceship = { </a:t>
            </a:r>
            <a:r>
              <a:rPr lang="en-US" dirty="0" smtClean="0">
                <a:solidFill>
                  <a:srgbClr val="FFC000"/>
                </a:solidFill>
              </a:rPr>
              <a:t>color</a:t>
            </a:r>
            <a:r>
              <a:rPr lang="en-US" dirty="0" smtClean="0"/>
              <a:t> : ”Silver”, “fuel type” : “diesel”};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Its holds key-pair.</a:t>
            </a:r>
            <a:r>
              <a:rPr lang="en-US" dirty="0"/>
              <a:t> If any key does not hold any special character we can declare them without any quotation mark like color we did in </a:t>
            </a:r>
            <a:r>
              <a:rPr lang="en-US" dirty="0" smtClean="0"/>
              <a:t>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473200"/>
            <a:ext cx="10136187" cy="4775199"/>
          </a:xfrm>
        </p:spPr>
        <p:txBody>
          <a:bodyPr/>
          <a:lstStyle/>
          <a:p>
            <a:r>
              <a:rPr lang="en-US" dirty="0" smtClean="0"/>
              <a:t>There are two ways to access an object properties</a:t>
            </a:r>
          </a:p>
          <a:p>
            <a:pPr lvl="1"/>
            <a:r>
              <a:rPr lang="en-US" dirty="0" smtClean="0"/>
              <a:t>Dot( 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 operator :- spaceship.color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Bracket( </a:t>
            </a:r>
            <a:r>
              <a:rPr lang="en-US" sz="2000" b="1" dirty="0" smtClean="0">
                <a:solidFill>
                  <a:srgbClr val="FF0000"/>
                </a:solidFill>
              </a:rPr>
              <a:t>[ ] </a:t>
            </a:r>
            <a:r>
              <a:rPr lang="en-US" dirty="0" smtClean="0"/>
              <a:t>) operator :- spaceship[“color”]</a:t>
            </a:r>
          </a:p>
          <a:p>
            <a:pPr marL="400050"/>
            <a:endParaRPr lang="en-US" dirty="0"/>
          </a:p>
          <a:p>
            <a:pPr marL="400050"/>
            <a:r>
              <a:rPr lang="en-US" dirty="0" smtClean="0"/>
              <a:t>Changing/Assigning Object Property</a:t>
            </a:r>
          </a:p>
          <a:p>
            <a:pPr marL="800100" lvl="1"/>
            <a:r>
              <a:rPr lang="en-US" dirty="0" smtClean="0"/>
              <a:t>Only accept . Operator for </a:t>
            </a:r>
          </a:p>
          <a:p>
            <a:pPr marL="514350" lvl="1" indent="0">
              <a:buNone/>
            </a:pPr>
            <a:endParaRPr lang="en-US" dirty="0" smtClean="0"/>
          </a:p>
          <a:p>
            <a:pPr marL="51435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712" y="1930401"/>
            <a:ext cx="4295775" cy="1173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97" y="4889499"/>
            <a:ext cx="8134350" cy="13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en-US" dirty="0" smtClean="0"/>
              <a:t>Object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9287853" cy="4648199"/>
          </a:xfrm>
        </p:spPr>
        <p:txBody>
          <a:bodyPr/>
          <a:lstStyle/>
          <a:p>
            <a:r>
              <a:rPr lang="en-US" dirty="0" smtClean="0"/>
              <a:t>In object we can insert the functions like any other data. These functions called the methods of the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800" y="2794951"/>
            <a:ext cx="7315200" cy="29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en-US" dirty="0" smtClean="0"/>
              <a:t>Nested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12900"/>
            <a:ext cx="9403742" cy="4635499"/>
          </a:xfrm>
        </p:spPr>
        <p:txBody>
          <a:bodyPr/>
          <a:lstStyle/>
          <a:p>
            <a:r>
              <a:rPr lang="en-US" dirty="0" smtClean="0"/>
              <a:t>In real world applications you will find many objects are holding another objects as there element. Those are called nested objects. Its basically a JSON data.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04900" y="2819399"/>
            <a:ext cx="7658100" cy="35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7582"/>
          </a:xfrm>
        </p:spPr>
        <p:txBody>
          <a:bodyPr/>
          <a:lstStyle/>
          <a:p>
            <a:r>
              <a:rPr lang="en-US" dirty="0" smtClean="0"/>
              <a:t>Looping through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320800"/>
            <a:ext cx="10477500" cy="4927599"/>
          </a:xfrm>
        </p:spPr>
        <p:txBody>
          <a:bodyPr/>
          <a:lstStyle/>
          <a:p>
            <a:r>
              <a:rPr lang="en-US" dirty="0" smtClean="0"/>
              <a:t>In array we loop through the elements using indexes but in case of Object we will use for loop</a:t>
            </a:r>
          </a:p>
          <a:p>
            <a:r>
              <a:rPr lang="en-US" dirty="0" smtClean="0"/>
              <a:t>Object key-value pairs are accessed in random order unlike Array.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89" y="3962399"/>
            <a:ext cx="3517411" cy="1778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12" y="4008436"/>
            <a:ext cx="2236788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77" y="2857501"/>
            <a:ext cx="3917156" cy="35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Node.JS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57740"/>
            <a:ext cx="9403742" cy="4790660"/>
          </a:xfrm>
        </p:spPr>
        <p:txBody>
          <a:bodyPr/>
          <a:lstStyle/>
          <a:p>
            <a:r>
              <a:rPr lang="en-US" dirty="0" smtClean="0"/>
              <a:t>It’s a server side platform to run JS code.</a:t>
            </a:r>
          </a:p>
          <a:p>
            <a:r>
              <a:rPr lang="en-US" dirty="0" smtClean="0"/>
              <a:t>Its designed on top of the Chrome browser’s JS engine V8.</a:t>
            </a:r>
          </a:p>
          <a:p>
            <a:r>
              <a:rPr lang="en-US" dirty="0" smtClean="0"/>
              <a:t>It was developed by  Ryan Dahl in 2009 &amp; its latest version is 10.16.3</a:t>
            </a:r>
          </a:p>
          <a:p>
            <a:r>
              <a:rPr lang="en-US" dirty="0" smtClean="0"/>
              <a:t>The platform written in C,C++ and JavaScript</a:t>
            </a:r>
          </a:p>
          <a:p>
            <a:r>
              <a:rPr lang="en-US" dirty="0" smtClean="0"/>
              <a:t>Node.js uses an event driven </a:t>
            </a:r>
            <a:r>
              <a:rPr lang="en-US" b="1" dirty="0" smtClean="0">
                <a:solidFill>
                  <a:srgbClr val="FFC000"/>
                </a:solidFill>
              </a:rPr>
              <a:t>non-blocking I/O model</a:t>
            </a:r>
          </a:p>
          <a:p>
            <a:r>
              <a:rPr lang="en-US" dirty="0" smtClean="0"/>
              <a:t>It’s light weight and efficient .Perfect for the data intensive real time applications like chatroom.</a:t>
            </a:r>
          </a:p>
        </p:txBody>
      </p:sp>
    </p:spTree>
    <p:extLst>
      <p:ext uri="{BB962C8B-B14F-4D97-AF65-F5344CB8AC3E}">
        <p14:creationId xmlns:p14="http://schemas.microsoft.com/office/powerpoint/2010/main" val="22276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r>
              <a:rPr lang="en-US" sz="4000" dirty="0" smtClean="0"/>
              <a:t>Install &amp; Setup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51722"/>
            <a:ext cx="10899222" cy="5314950"/>
          </a:xfrm>
        </p:spPr>
        <p:txBody>
          <a:bodyPr/>
          <a:lstStyle/>
          <a:p>
            <a:r>
              <a:rPr lang="en-US" dirty="0" smtClean="0"/>
              <a:t>Node is an open source platform hence we can download and install it free.</a:t>
            </a:r>
          </a:p>
          <a:p>
            <a:r>
              <a:rPr lang="en-US" b="1" dirty="0" smtClean="0">
                <a:solidFill>
                  <a:srgbClr val="FFC000"/>
                </a:solidFill>
                <a:hlinkClick r:id="rId2"/>
              </a:rPr>
              <a:t>Download link:- https</a:t>
            </a:r>
            <a:r>
              <a:rPr lang="en-US" b="1" dirty="0">
                <a:solidFill>
                  <a:srgbClr val="FFC000"/>
                </a:solidFill>
                <a:hlinkClick r:id="rId2"/>
              </a:rPr>
              <a:t>://nodejs.org/en</a:t>
            </a:r>
            <a:r>
              <a:rPr lang="en-US" b="1" dirty="0" smtClean="0">
                <a:solidFill>
                  <a:srgbClr val="FFC000"/>
                </a:solidFill>
                <a:hlinkClick r:id="rId2"/>
              </a:rPr>
              <a:t>/</a:t>
            </a:r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Node run with </a:t>
            </a:r>
            <a:r>
              <a:rPr lang="en-US" b="1" dirty="0" err="1" smtClean="0">
                <a:solidFill>
                  <a:srgbClr val="FF0000"/>
                </a:solidFill>
              </a:rPr>
              <a:t>npm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(Node Package Manager)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is bundled with Node.js installation file so no need to install it separately.</a:t>
            </a:r>
          </a:p>
          <a:p>
            <a:r>
              <a:rPr lang="en-US" dirty="0" smtClean="0"/>
              <a:t>You have to initialize it from command/terminal for using the Node</a:t>
            </a:r>
          </a:p>
          <a:p>
            <a:endParaRPr lang="en-US" dirty="0" smtClean="0"/>
          </a:p>
          <a:p>
            <a:r>
              <a:rPr lang="en-US" dirty="0" smtClean="0"/>
              <a:t>Command :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981" y="3504372"/>
            <a:ext cx="48291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525"/>
          </a:xfrm>
        </p:spPr>
        <p:txBody>
          <a:bodyPr/>
          <a:lstStyle/>
          <a:p>
            <a:r>
              <a:rPr lang="en-US" sz="4000" dirty="0" smtClean="0"/>
              <a:t>Module &amp; Exports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56522"/>
            <a:ext cx="9403742" cy="4591877"/>
          </a:xfrm>
        </p:spPr>
        <p:txBody>
          <a:bodyPr/>
          <a:lstStyle/>
          <a:p>
            <a:r>
              <a:rPr lang="en-US" dirty="0" smtClean="0"/>
              <a:t>Usually developers segregate the functionality of the application in separate JS files called events and node look them as modules.</a:t>
            </a:r>
          </a:p>
          <a:p>
            <a:r>
              <a:rPr lang="en-US" dirty="0" smtClean="0"/>
              <a:t>We call those events from the main.js file which is called entry/master file.</a:t>
            </a:r>
          </a:p>
          <a:p>
            <a:r>
              <a:rPr lang="en-US" dirty="0" smtClean="0"/>
              <a:t>We call them custom modules but node also have a lot of inbuilt modules like http, path,fs..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7543"/>
          </a:xfrm>
        </p:spPr>
        <p:txBody>
          <a:bodyPr/>
          <a:lstStyle/>
          <a:p>
            <a:r>
              <a:rPr lang="en-US" sz="4000" dirty="0" smtClean="0"/>
              <a:t>Use of require, module &amp; Exports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680" y="2071998"/>
            <a:ext cx="9382745" cy="2354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3" y="4907963"/>
            <a:ext cx="5049078" cy="12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5265"/>
          </a:xfrm>
        </p:spPr>
        <p:txBody>
          <a:bodyPr/>
          <a:lstStyle/>
          <a:p>
            <a:r>
              <a:rPr lang="en-US" sz="4000" dirty="0" smtClean="0"/>
              <a:t>Creating a Server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636" y="1643271"/>
            <a:ext cx="4678016" cy="46130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1636" y="1643271"/>
            <a:ext cx="4678016" cy="4613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52" y="2364063"/>
            <a:ext cx="6485719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EBC3-14E3-4330-BB08-C5EFE80D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CSS &amp;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8357-4ADC-4E8E-972A-D037BE17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n-US" dirty="0"/>
              <a:t>HTML, or </a:t>
            </a:r>
            <a:r>
              <a:rPr lang="en-US" dirty="0" err="1"/>
              <a:t>HyperText</a:t>
            </a:r>
            <a:r>
              <a:rPr lang="en-US" dirty="0"/>
              <a:t> Markup Language, is used to create the basic structure and content of a webpage.</a:t>
            </a:r>
          </a:p>
          <a:p>
            <a:r>
              <a:rPr lang="en-US" dirty="0"/>
              <a:t>CSS, or Cascading Style Sheets, is used for the design of a webpage – where everything is placed and how it looks</a:t>
            </a:r>
          </a:p>
          <a:p>
            <a:r>
              <a:rPr lang="en-US" dirty="0"/>
              <a:t>JavaScript is used to define the interactive elements of a webpage that help to engage users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4372C-C7AC-4153-9B94-41913934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182" y="3365990"/>
            <a:ext cx="4903470" cy="30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5265"/>
          </a:xfrm>
        </p:spPr>
        <p:txBody>
          <a:bodyPr/>
          <a:lstStyle/>
          <a:p>
            <a:r>
              <a:rPr lang="en-US" dirty="0" smtClean="0"/>
              <a:t>Popular Node.JS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374" y="1417984"/>
            <a:ext cx="10031896" cy="4830416"/>
          </a:xfrm>
        </p:spPr>
        <p:txBody>
          <a:bodyPr/>
          <a:lstStyle/>
          <a:p>
            <a:r>
              <a:rPr lang="en-US" b="1" dirty="0" smtClean="0"/>
              <a:t>Twitter Lite </a:t>
            </a:r>
            <a:r>
              <a:rPr lang="en-US" dirty="0" smtClean="0"/>
              <a:t>:- Designed for slow Internet connection</a:t>
            </a:r>
          </a:p>
          <a:p>
            <a:r>
              <a:rPr lang="en-US" b="1" dirty="0" smtClean="0"/>
              <a:t>GoDaddy</a:t>
            </a:r>
            <a:r>
              <a:rPr lang="en-US" dirty="0" smtClean="0"/>
              <a:t> :- </a:t>
            </a:r>
            <a:r>
              <a:rPr lang="en-US" dirty="0" smtClean="0">
                <a:solidFill>
                  <a:srgbClr val="FFC000"/>
                </a:solidFill>
              </a:rPr>
              <a:t>4x</a:t>
            </a:r>
            <a:r>
              <a:rPr lang="en-US" dirty="0" smtClean="0"/>
              <a:t> performance improvement after change in      						node based micro service architecture.</a:t>
            </a:r>
          </a:p>
          <a:p>
            <a:r>
              <a:rPr lang="en-US" b="1" dirty="0" smtClean="0"/>
              <a:t>Netflix</a:t>
            </a:r>
            <a:r>
              <a:rPr lang="en-US" dirty="0" smtClean="0"/>
              <a:t> :- Node application in JS payload &amp; server/client rendering 				reduced load time </a:t>
            </a:r>
            <a:r>
              <a:rPr lang="en-US" dirty="0" smtClean="0">
                <a:solidFill>
                  <a:srgbClr val="FFC000"/>
                </a:solidFill>
              </a:rPr>
              <a:t>70% 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Uber</a:t>
            </a:r>
            <a:r>
              <a:rPr lang="en-US" dirty="0" smtClean="0"/>
              <a:t> :- Node.js and Python are main software stack of </a:t>
            </a:r>
            <a:r>
              <a:rPr lang="en-US" dirty="0"/>
              <a:t>U</a:t>
            </a:r>
            <a:r>
              <a:rPr lang="en-US" dirty="0" smtClean="0"/>
              <a:t>ber.  Company’s  			    dispatch system and API interface designed in node.</a:t>
            </a:r>
          </a:p>
          <a:p>
            <a:r>
              <a:rPr lang="en-US" b="1" dirty="0" err="1" smtClean="0"/>
              <a:t>Linkedln</a:t>
            </a:r>
            <a:r>
              <a:rPr lang="en-US" dirty="0" smtClean="0"/>
              <a:t> :- Node.js is the principal technology used to support the mobile app 			 backend .</a:t>
            </a:r>
            <a:r>
              <a:rPr lang="en-US" dirty="0" smtClean="0">
                <a:solidFill>
                  <a:srgbClr val="FFC000"/>
                </a:solidFill>
              </a:rPr>
              <a:t>20x</a:t>
            </a:r>
            <a:r>
              <a:rPr lang="en-US" dirty="0" smtClean="0"/>
              <a:t> increase in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1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23C6-AD0E-42B2-8DDE-3BB25FD3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488"/>
          </a:xfrm>
        </p:spPr>
        <p:txBody>
          <a:bodyPr/>
          <a:lstStyle/>
          <a:p>
            <a:r>
              <a:rPr lang="en-IN" dirty="0"/>
              <a:t>JS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274A-4820-4530-802C-E80B06CB72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How JS Looks ?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B8610-17A2-4100-907B-3974551A92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How JS embedded in HTML ?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98C02A6-B7DC-42BC-8D98-5E7D868A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4" y="2453232"/>
            <a:ext cx="3535680" cy="3642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E9D29-7785-4B23-85B8-56266557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413" y="2587262"/>
            <a:ext cx="4396341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F84D-7B56-45B7-BF40-16AE2770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FCA9-EC21-42D4-ACB8-F6C835C7B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en-IN" dirty="0"/>
              <a:t>Console(Your Browser is a JS Console)</a:t>
            </a:r>
          </a:p>
          <a:p>
            <a:r>
              <a:rPr lang="en-IN" dirty="0"/>
              <a:t>Settings&gt;More Tools&gt;Developer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95E9D-A54F-4BD4-B630-7DA5E03E5C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With HTML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81249-58B6-4F4F-9144-3E6FF7F6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001606"/>
            <a:ext cx="4779329" cy="3457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A4BF5E-72F8-4CA6-AE72-7051AAE0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4" y="3985932"/>
            <a:ext cx="485354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182"/>
          </a:xfrm>
        </p:spPr>
        <p:txBody>
          <a:bodyPr/>
          <a:lstStyle/>
          <a:p>
            <a:r>
              <a:rPr lang="en-US" dirty="0" smtClean="0"/>
              <a:t>JS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49400"/>
            <a:ext cx="9287853" cy="4698999"/>
          </a:xfrm>
        </p:spPr>
        <p:txBody>
          <a:bodyPr/>
          <a:lstStyle/>
          <a:p>
            <a:r>
              <a:rPr lang="en-US" dirty="0" smtClean="0"/>
              <a:t>JS supports total SEVEN data types</a:t>
            </a:r>
          </a:p>
          <a:p>
            <a:r>
              <a:rPr lang="en-US" dirty="0" smtClean="0"/>
              <a:t>FOUR </a:t>
            </a:r>
            <a:r>
              <a:rPr lang="en-US" dirty="0"/>
              <a:t>primitive </a:t>
            </a:r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Numbers 	:- 10,123.45 (No Integer &amp; Float)</a:t>
            </a:r>
          </a:p>
          <a:p>
            <a:pPr lvl="1"/>
            <a:r>
              <a:rPr lang="en-US" dirty="0" smtClean="0"/>
              <a:t>Strings 	:- “Hello JS”</a:t>
            </a:r>
          </a:p>
          <a:p>
            <a:pPr lvl="1"/>
            <a:r>
              <a:rPr lang="en-US" dirty="0" smtClean="0"/>
              <a:t>Boolean	:- true, false</a:t>
            </a:r>
          </a:p>
          <a:p>
            <a:pPr lvl="1"/>
            <a:r>
              <a:rPr lang="en-US" dirty="0" smtClean="0"/>
              <a:t>symbol</a:t>
            </a:r>
            <a:endParaRPr lang="en-US" dirty="0"/>
          </a:p>
          <a:p>
            <a:r>
              <a:rPr lang="en-US" dirty="0" smtClean="0"/>
              <a:t>TWO trivial data types </a:t>
            </a:r>
          </a:p>
          <a:p>
            <a:pPr lvl="1"/>
            <a:r>
              <a:rPr lang="en-US" dirty="0" smtClean="0"/>
              <a:t>Null 			</a:t>
            </a:r>
            <a:r>
              <a:rPr lang="en-US" dirty="0" smtClean="0">
                <a:solidFill>
                  <a:srgbClr val="FFFF00"/>
                </a:solidFill>
              </a:rPr>
              <a:t>: Points to an non existent object</a:t>
            </a:r>
          </a:p>
          <a:p>
            <a:pPr lvl="1"/>
            <a:r>
              <a:rPr lang="en-US" dirty="0" smtClean="0"/>
              <a:t>Undefined 	</a:t>
            </a:r>
            <a:r>
              <a:rPr lang="en-US" dirty="0" smtClean="0">
                <a:solidFill>
                  <a:srgbClr val="FFFF00"/>
                </a:solidFill>
              </a:rPr>
              <a:t>: Returns NAN for any arithmetic operation</a:t>
            </a:r>
          </a:p>
          <a:p>
            <a:r>
              <a:rPr lang="en-US" dirty="0" smtClean="0"/>
              <a:t>ONE composite data type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Variable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r>
              <a:rPr lang="en-IN" dirty="0"/>
              <a:t>In JS there three types of variable : var , let &amp; </a:t>
            </a:r>
            <a:r>
              <a:rPr lang="en-IN" dirty="0" err="1"/>
              <a:t>const</a:t>
            </a:r>
            <a:endParaRPr lang="en-IN" dirty="0"/>
          </a:p>
          <a:p>
            <a:r>
              <a:rPr lang="en-IN" dirty="0"/>
              <a:t>var &amp; let allows to change the value later in script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var &amp; let you can initialise later </a:t>
            </a:r>
          </a:p>
          <a:p>
            <a:r>
              <a:rPr lang="en-IN" dirty="0"/>
              <a:t>‘let’ is scoped </a:t>
            </a:r>
          </a:p>
          <a:p>
            <a:pPr lvl="6"/>
            <a:endParaRPr lang="en-IN" dirty="0"/>
          </a:p>
          <a:p>
            <a:pPr lvl="6"/>
            <a:r>
              <a:rPr lang="en-IN" dirty="0"/>
              <a:t>DEMO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F0A9D-5ECA-4576-B559-C39C3D45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87" y="2328453"/>
            <a:ext cx="6055314" cy="11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supports the following types of operators.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 (== and ===)</a:t>
            </a:r>
          </a:p>
          <a:p>
            <a:r>
              <a:rPr lang="en-US" dirty="0"/>
              <a:t>Logical (or Relational) Operators </a:t>
            </a:r>
            <a:r>
              <a:rPr lang="en-US" b="1" dirty="0"/>
              <a:t>( </a:t>
            </a:r>
            <a:r>
              <a:rPr lang="en-US" b="1" dirty="0">
                <a:solidFill>
                  <a:srgbClr val="FF0000"/>
                </a:solidFill>
              </a:rPr>
              <a:t>&amp;&amp;</a:t>
            </a:r>
            <a:r>
              <a:rPr lang="en-US" dirty="0"/>
              <a:t> &gt; AND 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||</a:t>
            </a:r>
            <a:r>
              <a:rPr lang="en-US" b="1" dirty="0"/>
              <a:t>&gt;</a:t>
            </a:r>
            <a:r>
              <a:rPr lang="en-US" dirty="0"/>
              <a:t> OR</a:t>
            </a:r>
            <a:r>
              <a:rPr lang="en-US" b="1" dirty="0">
                <a:solidFill>
                  <a:srgbClr val="FF0000"/>
                </a:solidFill>
              </a:rPr>
              <a:t>, !&gt;</a:t>
            </a:r>
            <a:r>
              <a:rPr lang="en-US" dirty="0"/>
              <a:t>NOT )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Operators </a:t>
            </a:r>
          </a:p>
          <a:p>
            <a:endParaRPr lang="en-US" dirty="0"/>
          </a:p>
          <a:p>
            <a:pPr lvl="7"/>
            <a:r>
              <a:rPr lang="en-US" dirty="0"/>
              <a:t>Demo for Arithmetic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Comparison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>
            <a:normAutofit/>
          </a:bodyPr>
          <a:lstStyle/>
          <a:p>
            <a:r>
              <a:rPr lang="en-US" dirty="0"/>
              <a:t>=== and !== are called strict comparison operator</a:t>
            </a:r>
          </a:p>
          <a:p>
            <a:r>
              <a:rPr lang="en-US" dirty="0"/>
              <a:t>Two strings are strictly equal when they have the </a:t>
            </a:r>
            <a:r>
              <a:rPr lang="en-US" dirty="0">
                <a:solidFill>
                  <a:srgbClr val="FF0000"/>
                </a:solidFill>
              </a:rPr>
              <a:t>same sequence of characters, same length, and same characters in corresponding positions.</a:t>
            </a:r>
          </a:p>
          <a:p>
            <a:r>
              <a:rPr lang="en-US" dirty="0"/>
              <a:t>Two numbers are strictly equal when they are numerically equal (have the same number value). </a:t>
            </a:r>
          </a:p>
          <a:p>
            <a:r>
              <a:rPr lang="en-US" dirty="0"/>
              <a:t>Two Boolean operands are strictly equal if both are true or both are false.</a:t>
            </a:r>
          </a:p>
          <a:p>
            <a:r>
              <a:rPr lang="en-IN" dirty="0"/>
              <a:t>Two objects are strictly equal if they refer to the same Object.</a:t>
            </a:r>
          </a:p>
          <a:p>
            <a:r>
              <a:rPr lang="en-IN" dirty="0"/>
              <a:t>Null and Undefined types are == (but not ===). [I.e. (Null==Undefined) is true but (Null===Undefined) is false]</a:t>
            </a:r>
          </a:p>
          <a:p>
            <a:pPr marL="0" indent="0">
              <a:buNone/>
            </a:pPr>
            <a:endParaRPr lang="en-US" dirty="0"/>
          </a:p>
          <a:p>
            <a:pPr lvl="7"/>
            <a:r>
              <a:rPr lang="en-US" dirty="0"/>
              <a:t>Demo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3045</TotalTime>
  <Words>967</Words>
  <Application>Microsoft Office PowerPoint</Application>
  <PresentationFormat>Widescreen</PresentationFormat>
  <Paragraphs>176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Ion</vt:lpstr>
      <vt:lpstr>JAVASCRIPT</vt:lpstr>
      <vt:lpstr>JS History</vt:lpstr>
      <vt:lpstr>HTML CSS &amp; JS</vt:lpstr>
      <vt:lpstr>JS Style</vt:lpstr>
      <vt:lpstr>Hello World</vt:lpstr>
      <vt:lpstr>JS Data Types</vt:lpstr>
      <vt:lpstr>Variable Selection</vt:lpstr>
      <vt:lpstr>operators</vt:lpstr>
      <vt:lpstr>Comparison operator</vt:lpstr>
      <vt:lpstr>Conditional Operator</vt:lpstr>
      <vt:lpstr>Ternary operators</vt:lpstr>
      <vt:lpstr>SWITCH Keyword switch case is an alternate method of if-else statement </vt:lpstr>
      <vt:lpstr>Function</vt:lpstr>
      <vt:lpstr>PowerPoint Presentation</vt:lpstr>
      <vt:lpstr>Arrays</vt:lpstr>
      <vt:lpstr>Methods on Array</vt:lpstr>
      <vt:lpstr>Iterators</vt:lpstr>
      <vt:lpstr>forEach</vt:lpstr>
      <vt:lpstr>.map &amp; .filter</vt:lpstr>
      <vt:lpstr>Objects</vt:lpstr>
      <vt:lpstr>Object Properties</vt:lpstr>
      <vt:lpstr>Object Method</vt:lpstr>
      <vt:lpstr>Nested Object</vt:lpstr>
      <vt:lpstr>Looping through Objects</vt:lpstr>
      <vt:lpstr>Node.JS</vt:lpstr>
      <vt:lpstr>Install &amp; Setup</vt:lpstr>
      <vt:lpstr>Module &amp; Exports</vt:lpstr>
      <vt:lpstr>Use of require, module &amp; Exports</vt:lpstr>
      <vt:lpstr>Creating a Server</vt:lpstr>
      <vt:lpstr>Popular Node.JS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Chinmay Nayak</dc:creator>
  <cp:lastModifiedBy>Nayak, Chinmay Kumar</cp:lastModifiedBy>
  <cp:revision>70</cp:revision>
  <dcterms:created xsi:type="dcterms:W3CDTF">2019-06-01T05:49:22Z</dcterms:created>
  <dcterms:modified xsi:type="dcterms:W3CDTF">2019-09-10T20:58:06Z</dcterms:modified>
</cp:coreProperties>
</file>