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60" r:id="rId5"/>
    <p:sldId id="261" r:id="rId6"/>
    <p:sldId id="283" r:id="rId7"/>
    <p:sldId id="262" r:id="rId8"/>
    <p:sldId id="264" r:id="rId9"/>
    <p:sldId id="266" r:id="rId10"/>
    <p:sldId id="268"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90" r:id="rId26"/>
    <p:sldId id="291" r:id="rId27"/>
    <p:sldId id="293" r:id="rId28"/>
    <p:sldId id="294" r:id="rId29"/>
    <p:sldId id="295" r:id="rId30"/>
    <p:sldId id="284" r:id="rId31"/>
    <p:sldId id="285" r:id="rId32"/>
    <p:sldId id="286" r:id="rId33"/>
    <p:sldId id="287" r:id="rId34"/>
    <p:sldId id="288" r:id="rId35"/>
    <p:sldId id="289"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2942" autoAdjust="0"/>
  </p:normalViewPr>
  <p:slideViewPr>
    <p:cSldViewPr snapToGrid="0">
      <p:cViewPr varScale="1">
        <p:scale>
          <a:sx n="60" d="100"/>
          <a:sy n="60" d="100"/>
        </p:scale>
        <p:origin x="4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BE5F6-1CE5-47B2-AC82-947CAA6A2CE5}" type="datetimeFigureOut">
              <a:rPr lang="en-IN" smtClean="0"/>
              <a:t>20-09-2019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BF188-7D54-4E99-8128-414AA62ACE8F}" type="slidenum">
              <a:rPr lang="en-IN" smtClean="0"/>
              <a:t>‹#›</a:t>
            </a:fld>
            <a:endParaRPr lang="en-IN"/>
          </a:p>
        </p:txBody>
      </p:sp>
    </p:spTree>
    <p:extLst>
      <p:ext uri="{BB962C8B-B14F-4D97-AF65-F5344CB8AC3E}">
        <p14:creationId xmlns:p14="http://schemas.microsoft.com/office/powerpoint/2010/main" val="196490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8</a:t>
            </a:fld>
            <a:endParaRPr lang="en-IN"/>
          </a:p>
        </p:txBody>
      </p:sp>
    </p:spTree>
    <p:extLst>
      <p:ext uri="{BB962C8B-B14F-4D97-AF65-F5344CB8AC3E}">
        <p14:creationId xmlns:p14="http://schemas.microsoft.com/office/powerpoint/2010/main" val="3703458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DOM is a World Wide Web Consortium standard for accessing documents.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 webpage is loaded, the browser creates a DOM of that page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27</a:t>
            </a:fld>
            <a:endParaRPr lang="en-IN"/>
          </a:p>
        </p:txBody>
      </p:sp>
    </p:spTree>
    <p:extLst>
      <p:ext uri="{BB962C8B-B14F-4D97-AF65-F5344CB8AC3E}">
        <p14:creationId xmlns:p14="http://schemas.microsoft.com/office/powerpoint/2010/main" val="35156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using this DOM, JavaScript gets all the power it needs to create the dynamic webpage.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HTML elements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HTML attributes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CSS styles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remove existing HTML elements and attributes</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add new HTML elements and attributes</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react to all existing HTML events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create new HTML events in the page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28</a:t>
            </a:fld>
            <a:endParaRPr lang="en-IN"/>
          </a:p>
        </p:txBody>
      </p:sp>
    </p:spTree>
    <p:extLst>
      <p:ext uri="{BB962C8B-B14F-4D97-AF65-F5344CB8AC3E}">
        <p14:creationId xmlns:p14="http://schemas.microsoft.com/office/powerpoint/2010/main" val="100775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Need to replace the output with update code …s</a:t>
            </a:r>
          </a:p>
        </p:txBody>
      </p:sp>
      <p:sp>
        <p:nvSpPr>
          <p:cNvPr id="4" name="Slide Number Placeholder 3"/>
          <p:cNvSpPr>
            <a:spLocks noGrp="1"/>
          </p:cNvSpPr>
          <p:nvPr>
            <p:ph type="sldNum" sz="quarter" idx="5"/>
          </p:nvPr>
        </p:nvSpPr>
        <p:spPr/>
        <p:txBody>
          <a:bodyPr/>
          <a:lstStyle/>
          <a:p>
            <a:fld id="{E9ABF188-7D54-4E99-8128-414AA62ACE8F}" type="slidenum">
              <a:rPr lang="en-IN" smtClean="0"/>
              <a:t>29</a:t>
            </a:fld>
            <a:endParaRPr lang="en-IN"/>
          </a:p>
        </p:txBody>
      </p:sp>
    </p:spTree>
    <p:extLst>
      <p:ext uri="{BB962C8B-B14F-4D97-AF65-F5344CB8AC3E}">
        <p14:creationId xmlns:p14="http://schemas.microsoft.com/office/powerpoint/2010/main" val="386000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9</a:t>
            </a:fld>
            <a:endParaRPr lang="en-IN"/>
          </a:p>
        </p:txBody>
      </p:sp>
    </p:spTree>
    <p:extLst>
      <p:ext uri="{BB962C8B-B14F-4D97-AF65-F5344CB8AC3E}">
        <p14:creationId xmlns:p14="http://schemas.microsoft.com/office/powerpoint/2010/main" val="210545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11</a:t>
            </a:fld>
            <a:endParaRPr lang="en-IN"/>
          </a:p>
        </p:txBody>
      </p:sp>
    </p:spTree>
    <p:extLst>
      <p:ext uri="{BB962C8B-B14F-4D97-AF65-F5344CB8AC3E}">
        <p14:creationId xmlns:p14="http://schemas.microsoft.com/office/powerpoint/2010/main" val="377502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difference between if and switch is</a:t>
            </a:r>
          </a:p>
          <a:p>
            <a:pPr marL="228600" indent="-228600">
              <a:buAutoNum type="arabicParenR"/>
            </a:pPr>
            <a:r>
              <a:rPr lang="en-IN" dirty="0"/>
              <a:t>It can take multiple conditions using or/and operator but switch cant</a:t>
            </a:r>
          </a:p>
          <a:p>
            <a:pPr marL="228600" indent="-228600">
              <a:buAutoNum type="arabicParenR"/>
            </a:pPr>
            <a:r>
              <a:rPr lang="en-IN" dirty="0"/>
              <a:t>Nested If is possible although switch can do nesting </a:t>
            </a:r>
            <a:r>
              <a:rPr lang="en-IN" dirty="0" err="1"/>
              <a:t>bt</a:t>
            </a:r>
            <a:r>
              <a:rPr lang="en-IN" dirty="0"/>
              <a:t> no one use it and more complicated.</a:t>
            </a:r>
          </a:p>
          <a:p>
            <a:r>
              <a:rPr lang="en-IN" dirty="0"/>
              <a:t>3)  If usually used for range type operation ex:- if(a&gt;10) &amp;&amp; (a&lt;20) but switch used in for specific checks</a:t>
            </a:r>
          </a:p>
        </p:txBody>
      </p:sp>
      <p:sp>
        <p:nvSpPr>
          <p:cNvPr id="4" name="Slide Number Placeholder 3"/>
          <p:cNvSpPr>
            <a:spLocks noGrp="1"/>
          </p:cNvSpPr>
          <p:nvPr>
            <p:ph type="sldNum" sz="quarter" idx="5"/>
          </p:nvPr>
        </p:nvSpPr>
        <p:spPr/>
        <p:txBody>
          <a:bodyPr/>
          <a:lstStyle/>
          <a:p>
            <a:fld id="{E9ABF188-7D54-4E99-8128-414AA62ACE8F}" type="slidenum">
              <a:rPr lang="en-IN" smtClean="0"/>
              <a:t>12</a:t>
            </a:fld>
            <a:endParaRPr lang="en-IN"/>
          </a:p>
        </p:txBody>
      </p:sp>
    </p:spTree>
    <p:extLst>
      <p:ext uri="{BB962C8B-B14F-4D97-AF65-F5344CB8AC3E}">
        <p14:creationId xmlns:p14="http://schemas.microsoft.com/office/powerpoint/2010/main" val="403680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 difference between [] and new Array() .Both are array objects.</a:t>
            </a:r>
          </a:p>
        </p:txBody>
      </p:sp>
      <p:sp>
        <p:nvSpPr>
          <p:cNvPr id="4" name="Slide Number Placeholder 3"/>
          <p:cNvSpPr>
            <a:spLocks noGrp="1"/>
          </p:cNvSpPr>
          <p:nvPr>
            <p:ph type="sldNum" sz="quarter" idx="5"/>
          </p:nvPr>
        </p:nvSpPr>
        <p:spPr/>
        <p:txBody>
          <a:bodyPr/>
          <a:lstStyle/>
          <a:p>
            <a:fld id="{E9ABF188-7D54-4E99-8128-414AA62ACE8F}" type="slidenum">
              <a:rPr lang="en-IN" smtClean="0"/>
              <a:t>15</a:t>
            </a:fld>
            <a:endParaRPr lang="en-IN"/>
          </a:p>
        </p:txBody>
      </p:sp>
    </p:spTree>
    <p:extLst>
      <p:ext uri="{BB962C8B-B14F-4D97-AF65-F5344CB8AC3E}">
        <p14:creationId xmlns:p14="http://schemas.microsoft.com/office/powerpoint/2010/main" val="298940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Basically shift and unshift do changes to virtual array.</a:t>
            </a:r>
          </a:p>
        </p:txBody>
      </p:sp>
      <p:sp>
        <p:nvSpPr>
          <p:cNvPr id="4" name="Slide Number Placeholder 3"/>
          <p:cNvSpPr>
            <a:spLocks noGrp="1"/>
          </p:cNvSpPr>
          <p:nvPr>
            <p:ph type="sldNum" sz="quarter" idx="5"/>
          </p:nvPr>
        </p:nvSpPr>
        <p:spPr/>
        <p:txBody>
          <a:bodyPr/>
          <a:lstStyle/>
          <a:p>
            <a:fld id="{E9ABF188-7D54-4E99-8128-414AA62ACE8F}" type="slidenum">
              <a:rPr lang="en-IN" smtClean="0"/>
              <a:t>16</a:t>
            </a:fld>
            <a:endParaRPr lang="en-IN"/>
          </a:p>
        </p:txBody>
      </p:sp>
    </p:spTree>
    <p:extLst>
      <p:ext uri="{BB962C8B-B14F-4D97-AF65-F5344CB8AC3E}">
        <p14:creationId xmlns:p14="http://schemas.microsoft.com/office/powerpoint/2010/main" val="263695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Replace “filter” with “map” and see the difference in return array content</a:t>
            </a:r>
          </a:p>
        </p:txBody>
      </p:sp>
      <p:sp>
        <p:nvSpPr>
          <p:cNvPr id="4" name="Slide Number Placeholder 3"/>
          <p:cNvSpPr>
            <a:spLocks noGrp="1"/>
          </p:cNvSpPr>
          <p:nvPr>
            <p:ph type="sldNum" sz="quarter" idx="5"/>
          </p:nvPr>
        </p:nvSpPr>
        <p:spPr/>
        <p:txBody>
          <a:bodyPr/>
          <a:lstStyle/>
          <a:p>
            <a:fld id="{E9ABF188-7D54-4E99-8128-414AA62ACE8F}" type="slidenum">
              <a:rPr lang="en-IN" smtClean="0"/>
              <a:t>19</a:t>
            </a:fld>
            <a:endParaRPr lang="en-IN"/>
          </a:p>
        </p:txBody>
      </p:sp>
    </p:spTree>
    <p:extLst>
      <p:ext uri="{BB962C8B-B14F-4D97-AF65-F5344CB8AC3E}">
        <p14:creationId xmlns:p14="http://schemas.microsoft.com/office/powerpoint/2010/main" val="413003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special character keys cant be accessed via  dot operator(x.”item-3”)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21</a:t>
            </a:fld>
            <a:endParaRPr lang="en-IN"/>
          </a:p>
        </p:txBody>
      </p:sp>
    </p:spTree>
    <p:extLst>
      <p:ext uri="{BB962C8B-B14F-4D97-AF65-F5344CB8AC3E}">
        <p14:creationId xmlns:p14="http://schemas.microsoft.com/office/powerpoint/2010/main" val="13446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always points to the current object.</a:t>
            </a:r>
          </a:p>
          <a:p>
            <a:r>
              <a:rPr lang="en-IN" dirty="0"/>
              <a:t>--Never use this keyword while using the arrow function. It will throw error because global error because arrow function already have an inbuilt “this” which points to some global space object and our this points to colour ,when we use this arrow it tries to search colour in global object which doesn’t have the colour properties, hence it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25</a:t>
            </a:fld>
            <a:endParaRPr lang="en-IN"/>
          </a:p>
        </p:txBody>
      </p:sp>
    </p:spTree>
    <p:extLst>
      <p:ext uri="{BB962C8B-B14F-4D97-AF65-F5344CB8AC3E}">
        <p14:creationId xmlns:p14="http://schemas.microsoft.com/office/powerpoint/2010/main" val="361258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Node.j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5FB-A536-498F-80D4-0B88DAA9B6F0}"/>
              </a:ext>
            </a:extLst>
          </p:cNvPr>
          <p:cNvSpPr>
            <a:spLocks noGrp="1"/>
          </p:cNvSpPr>
          <p:nvPr>
            <p:ph type="ctrTitle"/>
          </p:nvPr>
        </p:nvSpPr>
        <p:spPr>
          <a:xfrm>
            <a:off x="1154955" y="594360"/>
            <a:ext cx="8825658" cy="2958737"/>
          </a:xfrm>
        </p:spPr>
        <p:txBody>
          <a:bodyPr/>
          <a:lstStyle/>
          <a:p>
            <a:r>
              <a:rPr lang="en-IN" dirty="0"/>
              <a:t>JAVASCRIPT</a:t>
            </a:r>
          </a:p>
        </p:txBody>
      </p:sp>
      <p:sp>
        <p:nvSpPr>
          <p:cNvPr id="3" name="Subtitle 2">
            <a:extLst>
              <a:ext uri="{FF2B5EF4-FFF2-40B4-BE49-F238E27FC236}">
                <a16:creationId xmlns:a16="http://schemas.microsoft.com/office/drawing/2014/main" id="{6B4A7F6D-81FB-42E3-B5D2-E648F04A0A97}"/>
              </a:ext>
            </a:extLst>
          </p:cNvPr>
          <p:cNvSpPr>
            <a:spLocks noGrp="1"/>
          </p:cNvSpPr>
          <p:nvPr>
            <p:ph type="subTitle" idx="1"/>
          </p:nvPr>
        </p:nvSpPr>
        <p:spPr/>
        <p:txBody>
          <a:bodyPr/>
          <a:lstStyle/>
          <a:p>
            <a:r>
              <a:rPr lang="en-IN" dirty="0"/>
              <a:t>															CHINMAY</a:t>
            </a:r>
          </a:p>
        </p:txBody>
      </p:sp>
    </p:spTree>
    <p:extLst>
      <p:ext uri="{BB962C8B-B14F-4D97-AF65-F5344CB8AC3E}">
        <p14:creationId xmlns:p14="http://schemas.microsoft.com/office/powerpoint/2010/main" val="422266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7F27-63B2-4FA5-BD85-1D4A6DB52E11}"/>
              </a:ext>
            </a:extLst>
          </p:cNvPr>
          <p:cNvSpPr>
            <a:spLocks noGrp="1"/>
          </p:cNvSpPr>
          <p:nvPr>
            <p:ph type="title"/>
          </p:nvPr>
        </p:nvSpPr>
        <p:spPr>
          <a:xfrm>
            <a:off x="646111" y="452718"/>
            <a:ext cx="9404723" cy="849609"/>
          </a:xfrm>
        </p:spPr>
        <p:txBody>
          <a:bodyPr/>
          <a:lstStyle/>
          <a:p>
            <a:r>
              <a:rPr lang="en-US" dirty="0"/>
              <a:t>Conditional Operator</a:t>
            </a:r>
            <a:endParaRPr lang="en-IN" dirty="0"/>
          </a:p>
        </p:txBody>
      </p:sp>
      <p:sp>
        <p:nvSpPr>
          <p:cNvPr id="3" name="Content Placeholder 2">
            <a:extLst>
              <a:ext uri="{FF2B5EF4-FFF2-40B4-BE49-F238E27FC236}">
                <a16:creationId xmlns:a16="http://schemas.microsoft.com/office/drawing/2014/main" id="{C66A4D6F-F249-4C93-8704-AD872140A484}"/>
              </a:ext>
            </a:extLst>
          </p:cNvPr>
          <p:cNvSpPr>
            <a:spLocks noGrp="1"/>
          </p:cNvSpPr>
          <p:nvPr>
            <p:ph sz="half" idx="1"/>
          </p:nvPr>
        </p:nvSpPr>
        <p:spPr>
          <a:xfrm>
            <a:off x="780040" y="1413164"/>
            <a:ext cx="4396339" cy="4838691"/>
          </a:xfrm>
        </p:spPr>
        <p:txBody>
          <a:bodyPr/>
          <a:lstStyle/>
          <a:p>
            <a:r>
              <a:rPr lang="en-US" dirty="0"/>
              <a:t>Truthy &amp; </a:t>
            </a:r>
            <a:r>
              <a:rPr lang="en-US" dirty="0" err="1"/>
              <a:t>Falsy</a:t>
            </a:r>
            <a:endParaRPr lang="en-US" dirty="0"/>
          </a:p>
          <a:p>
            <a:pPr marL="400050" lvl="1" indent="0">
              <a:buNone/>
            </a:pPr>
            <a:r>
              <a:rPr lang="es-ES" sz="2200" b="1" dirty="0" err="1">
                <a:solidFill>
                  <a:srgbClr val="FFFF00"/>
                </a:solidFill>
              </a:rPr>
              <a:t>let</a:t>
            </a:r>
            <a:r>
              <a:rPr lang="es-ES" sz="2200" b="1" dirty="0">
                <a:solidFill>
                  <a:srgbClr val="FFFF00"/>
                </a:solidFill>
              </a:rPr>
              <a:t> x=1,y;</a:t>
            </a:r>
          </a:p>
          <a:p>
            <a:pPr marL="400050" lvl="1" indent="0">
              <a:buNone/>
            </a:pPr>
            <a:r>
              <a:rPr lang="es-ES" sz="2200" b="1" dirty="0" err="1">
                <a:solidFill>
                  <a:srgbClr val="FFFF00"/>
                </a:solidFill>
              </a:rPr>
              <a:t>if</a:t>
            </a:r>
            <a:r>
              <a:rPr lang="es-ES" sz="2200" b="1" dirty="0">
                <a:solidFill>
                  <a:srgbClr val="FFFF00"/>
                </a:solidFill>
              </a:rPr>
              <a:t>(x){</a:t>
            </a:r>
          </a:p>
          <a:p>
            <a:pPr marL="400050" lvl="1" indent="0">
              <a:buNone/>
            </a:pPr>
            <a:r>
              <a:rPr lang="es-ES" sz="2200" b="1" dirty="0">
                <a:solidFill>
                  <a:srgbClr val="FFFF00"/>
                </a:solidFill>
              </a:rPr>
              <a:t>  y=x;</a:t>
            </a:r>
          </a:p>
          <a:p>
            <a:pPr marL="400050" lvl="1" indent="0">
              <a:buNone/>
            </a:pPr>
            <a:r>
              <a:rPr lang="es-ES" sz="2200" b="1" dirty="0">
                <a:solidFill>
                  <a:srgbClr val="FFFF00"/>
                </a:solidFill>
              </a:rPr>
              <a:t>}else{ </a:t>
            </a:r>
          </a:p>
          <a:p>
            <a:pPr marL="400050" lvl="1" indent="0">
              <a:buNone/>
            </a:pPr>
            <a:r>
              <a:rPr lang="es-ES" sz="2200" b="1" dirty="0">
                <a:solidFill>
                  <a:srgbClr val="FFFF00"/>
                </a:solidFill>
              </a:rPr>
              <a:t> y=0;</a:t>
            </a:r>
          </a:p>
          <a:p>
            <a:pPr marL="400050" lvl="1" indent="0">
              <a:buNone/>
            </a:pPr>
            <a:r>
              <a:rPr lang="es-ES" sz="2200" b="1" dirty="0">
                <a:solidFill>
                  <a:srgbClr val="FFFF00"/>
                </a:solidFill>
              </a:rPr>
              <a:t>}</a:t>
            </a:r>
          </a:p>
          <a:p>
            <a:pPr marL="400050" lvl="1" indent="0">
              <a:buNone/>
            </a:pPr>
            <a:r>
              <a:rPr lang="es-ES" sz="2200" b="1" dirty="0">
                <a:solidFill>
                  <a:srgbClr val="FFFF00"/>
                </a:solidFill>
              </a:rPr>
              <a:t>console.log(y)  // Output 1</a:t>
            </a:r>
            <a:endParaRPr lang="en-IN" sz="2200" b="1" dirty="0">
              <a:solidFill>
                <a:srgbClr val="FFFF00"/>
              </a:solidFill>
            </a:endParaRPr>
          </a:p>
        </p:txBody>
      </p:sp>
      <p:sp>
        <p:nvSpPr>
          <p:cNvPr id="4" name="Content Placeholder 3">
            <a:extLst>
              <a:ext uri="{FF2B5EF4-FFF2-40B4-BE49-F238E27FC236}">
                <a16:creationId xmlns:a16="http://schemas.microsoft.com/office/drawing/2014/main" id="{900456D2-A4C6-470B-B166-6DAE46A70ADF}"/>
              </a:ext>
            </a:extLst>
          </p:cNvPr>
          <p:cNvSpPr>
            <a:spLocks noGrp="1"/>
          </p:cNvSpPr>
          <p:nvPr>
            <p:ph sz="half" idx="2"/>
          </p:nvPr>
        </p:nvSpPr>
        <p:spPr>
          <a:xfrm>
            <a:off x="5654493" y="1413164"/>
            <a:ext cx="4396341" cy="4843173"/>
          </a:xfrm>
        </p:spPr>
        <p:txBody>
          <a:bodyPr/>
          <a:lstStyle/>
          <a:p>
            <a:r>
              <a:rPr lang="en-US" dirty="0"/>
              <a:t>Short-Circuits Evaluation</a:t>
            </a:r>
          </a:p>
          <a:p>
            <a:pPr marL="400050" lvl="1" indent="0">
              <a:buNone/>
            </a:pPr>
            <a:r>
              <a:rPr lang="en-IN" sz="2200" b="1" dirty="0">
                <a:solidFill>
                  <a:srgbClr val="FFFF00"/>
                </a:solidFill>
              </a:rPr>
              <a:t>let x =1;</a:t>
            </a:r>
          </a:p>
          <a:p>
            <a:pPr marL="400050" lvl="1" indent="0">
              <a:buNone/>
            </a:pPr>
            <a:r>
              <a:rPr lang="en-IN" sz="2200" b="1" dirty="0">
                <a:solidFill>
                  <a:srgbClr val="FFFF00"/>
                </a:solidFill>
              </a:rPr>
              <a:t>let y = x||1;</a:t>
            </a:r>
          </a:p>
          <a:p>
            <a:pPr marL="400050" lvl="1" indent="0">
              <a:buNone/>
            </a:pPr>
            <a:r>
              <a:rPr lang="en-IN" sz="2200" b="1" dirty="0">
                <a:solidFill>
                  <a:srgbClr val="FFFF00"/>
                </a:solidFill>
              </a:rPr>
              <a:t>console.log(y)</a:t>
            </a:r>
          </a:p>
          <a:p>
            <a:pPr marL="400050" lvl="1" indent="0">
              <a:buNone/>
            </a:pPr>
            <a:endParaRPr lang="en-IN" sz="2200" b="1" dirty="0">
              <a:solidFill>
                <a:srgbClr val="FFFF00"/>
              </a:solidFill>
            </a:endParaRPr>
          </a:p>
          <a:p>
            <a:pPr marL="400050" lvl="1" indent="0">
              <a:buNone/>
            </a:pPr>
            <a:endParaRPr lang="en-US" sz="1800" dirty="0"/>
          </a:p>
          <a:p>
            <a:pPr marL="400050" lvl="1" indent="0">
              <a:buNone/>
            </a:pPr>
            <a:endParaRPr lang="en-IN" sz="2200" b="1" dirty="0">
              <a:solidFill>
                <a:srgbClr val="FFFF00"/>
              </a:solidFill>
            </a:endParaRPr>
          </a:p>
          <a:p>
            <a:pPr marL="400050" lvl="1" indent="0">
              <a:buNone/>
            </a:pPr>
            <a:endParaRPr lang="en-IN" sz="2200" b="1" dirty="0">
              <a:solidFill>
                <a:srgbClr val="FFFF00"/>
              </a:solidFill>
            </a:endParaRPr>
          </a:p>
        </p:txBody>
      </p:sp>
    </p:spTree>
    <p:extLst>
      <p:ext uri="{BB962C8B-B14F-4D97-AF65-F5344CB8AC3E}">
        <p14:creationId xmlns:p14="http://schemas.microsoft.com/office/powerpoint/2010/main" val="24095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Ternary 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IN" b="1" i="1" dirty="0">
                <a:solidFill>
                  <a:srgbClr val="FFFF00"/>
                </a:solidFill>
              </a:rPr>
              <a:t>   </a:t>
            </a:r>
            <a:r>
              <a:rPr lang="en-US" dirty="0"/>
              <a:t>The ternary operator shortens the if/else statement into a single statement</a:t>
            </a:r>
            <a:r>
              <a:rPr lang="en-IN" b="1" i="1" dirty="0">
                <a:solidFill>
                  <a:srgbClr val="FFFF00"/>
                </a:solidFill>
              </a:rPr>
              <a:t>           </a:t>
            </a:r>
          </a:p>
          <a:p>
            <a:pPr marL="0" indent="0">
              <a:buNone/>
            </a:pPr>
            <a:r>
              <a:rPr lang="en-IN" b="1" i="1" dirty="0">
                <a:solidFill>
                  <a:srgbClr val="FFFF00"/>
                </a:solidFill>
              </a:rPr>
              <a:t>    </a:t>
            </a:r>
            <a:r>
              <a:rPr lang="en-IN" b="1" i="1" dirty="0">
                <a:solidFill>
                  <a:schemeClr val="accent2"/>
                </a:solidFill>
              </a:rPr>
              <a:t>condition</a:t>
            </a:r>
            <a:r>
              <a:rPr lang="en-IN" b="1" dirty="0">
                <a:solidFill>
                  <a:schemeClr val="accent2"/>
                </a:solidFill>
              </a:rPr>
              <a:t> ? </a:t>
            </a:r>
            <a:r>
              <a:rPr lang="en-IN" b="1" i="1" dirty="0" err="1">
                <a:solidFill>
                  <a:schemeClr val="accent2"/>
                </a:solidFill>
              </a:rPr>
              <a:t>exprIfTrue</a:t>
            </a:r>
            <a:r>
              <a:rPr lang="en-IN" b="1" dirty="0">
                <a:solidFill>
                  <a:schemeClr val="accent2"/>
                </a:solidFill>
              </a:rPr>
              <a:t> : </a:t>
            </a:r>
            <a:r>
              <a:rPr lang="en-IN" b="1" i="1" dirty="0" err="1">
                <a:solidFill>
                  <a:schemeClr val="accent2"/>
                </a:solidFill>
              </a:rPr>
              <a:t>exprIfFalse</a:t>
            </a:r>
            <a:endParaRPr lang="en-IN" b="1" i="1" dirty="0">
              <a:solidFill>
                <a:schemeClr val="accent2"/>
              </a:solidFill>
            </a:endParaRPr>
          </a:p>
          <a:p>
            <a:pPr marL="0" indent="0">
              <a:buNone/>
            </a:pPr>
            <a:endParaRPr lang="en-IN" b="1" i="1" dirty="0">
              <a:solidFill>
                <a:srgbClr val="FFFF00"/>
              </a:solidFill>
            </a:endParaRPr>
          </a:p>
          <a:p>
            <a:pPr marL="0" indent="0">
              <a:buNone/>
            </a:pPr>
            <a:r>
              <a:rPr lang="es-ES" b="1" i="1" dirty="0">
                <a:solidFill>
                  <a:srgbClr val="FFFF00"/>
                </a:solidFill>
              </a:rPr>
              <a:t>	</a:t>
            </a:r>
            <a:r>
              <a:rPr lang="es-ES" b="1" i="1" dirty="0" err="1">
                <a:solidFill>
                  <a:srgbClr val="FFFF00"/>
                </a:solidFill>
              </a:rPr>
              <a:t>let</a:t>
            </a:r>
            <a:r>
              <a:rPr lang="es-ES" b="1" i="1" dirty="0">
                <a:solidFill>
                  <a:srgbClr val="FFFF00"/>
                </a:solidFill>
              </a:rPr>
              <a:t> x =1,y;</a:t>
            </a:r>
          </a:p>
          <a:p>
            <a:pPr marL="0" indent="0">
              <a:buNone/>
            </a:pPr>
            <a:r>
              <a:rPr lang="es-ES" b="1" i="1" dirty="0">
                <a:solidFill>
                  <a:srgbClr val="FFFF00"/>
                </a:solidFill>
              </a:rPr>
              <a:t>	x ? (y=x,console.log(y)):(y=0,console.log(y));</a:t>
            </a:r>
            <a:endParaRPr lang="en-IN" b="1" i="1" dirty="0">
              <a:solidFill>
                <a:srgbClr val="FFFF00"/>
              </a:solidFill>
            </a:endParaRPr>
          </a:p>
          <a:p>
            <a:pPr marL="0" indent="0">
              <a:buNone/>
            </a:pPr>
            <a:endParaRPr lang="en-IN" b="1" i="1" dirty="0">
              <a:solidFill>
                <a:srgbClr val="FFFF00"/>
              </a:solidFill>
            </a:endParaRPr>
          </a:p>
          <a:p>
            <a:pPr marL="0" indent="0">
              <a:buNone/>
            </a:pPr>
            <a:r>
              <a:rPr lang="en-IN" dirty="0"/>
              <a:t>When using a ternary operator —  or any abbreviation  — consider who will be reading your code. If less-experienced developers may need to understand your program logic, perhaps the use of the ternary operator should be avoided. </a:t>
            </a:r>
            <a:endParaRPr lang="en-US" dirty="0"/>
          </a:p>
          <a:p>
            <a:pPr marL="0" indent="0">
              <a:buNone/>
            </a:pPr>
            <a:endParaRPr lang="en-US" dirty="0"/>
          </a:p>
        </p:txBody>
      </p:sp>
    </p:spTree>
    <p:extLst>
      <p:ext uri="{BB962C8B-B14F-4D97-AF65-F5344CB8AC3E}">
        <p14:creationId xmlns:p14="http://schemas.microsoft.com/office/powerpoint/2010/main" val="260891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A787-C7DD-44D2-9981-6FAF85B239EE}"/>
              </a:ext>
            </a:extLst>
          </p:cNvPr>
          <p:cNvSpPr>
            <a:spLocks noGrp="1"/>
          </p:cNvSpPr>
          <p:nvPr>
            <p:ph type="title"/>
          </p:nvPr>
        </p:nvSpPr>
        <p:spPr>
          <a:xfrm>
            <a:off x="646111" y="452718"/>
            <a:ext cx="9404723" cy="576262"/>
          </a:xfrm>
        </p:spPr>
        <p:txBody>
          <a:bodyPr/>
          <a:lstStyle/>
          <a:p>
            <a:r>
              <a:rPr lang="en-IN" dirty="0"/>
              <a:t>SWITCH Keyword</a:t>
            </a:r>
            <a:br>
              <a:rPr lang="en-IN" dirty="0"/>
            </a:br>
            <a:r>
              <a:rPr lang="en-US" sz="2000" dirty="0">
                <a:solidFill>
                  <a:schemeClr val="tx1"/>
                </a:solidFill>
              </a:rPr>
              <a:t>switch case is an alternate method of if-else statement</a:t>
            </a:r>
            <a:br>
              <a:rPr lang="en-US" dirty="0"/>
            </a:br>
            <a:endParaRPr lang="en-IN" dirty="0"/>
          </a:p>
        </p:txBody>
      </p:sp>
      <p:sp>
        <p:nvSpPr>
          <p:cNvPr id="3" name="Text Placeholder 2">
            <a:extLst>
              <a:ext uri="{FF2B5EF4-FFF2-40B4-BE49-F238E27FC236}">
                <a16:creationId xmlns:a16="http://schemas.microsoft.com/office/drawing/2014/main" id="{32FEDD3C-8579-447A-BE3B-30254F109E35}"/>
              </a:ext>
            </a:extLst>
          </p:cNvPr>
          <p:cNvSpPr>
            <a:spLocks noGrp="1"/>
          </p:cNvSpPr>
          <p:nvPr>
            <p:ph type="body" idx="1"/>
          </p:nvPr>
        </p:nvSpPr>
        <p:spPr>
          <a:xfrm>
            <a:off x="646111" y="1665933"/>
            <a:ext cx="4751506" cy="375371"/>
          </a:xfrm>
        </p:spPr>
        <p:txBody>
          <a:bodyPr/>
          <a:lstStyle/>
          <a:p>
            <a:r>
              <a:rPr lang="en-IN" dirty="0"/>
              <a:t>If-else if- else</a:t>
            </a:r>
          </a:p>
        </p:txBody>
      </p:sp>
      <p:sp>
        <p:nvSpPr>
          <p:cNvPr id="5" name="Text Placeholder 4">
            <a:extLst>
              <a:ext uri="{FF2B5EF4-FFF2-40B4-BE49-F238E27FC236}">
                <a16:creationId xmlns:a16="http://schemas.microsoft.com/office/drawing/2014/main" id="{066F2718-7312-4C00-92FB-D79349508FAC}"/>
              </a:ext>
            </a:extLst>
          </p:cNvPr>
          <p:cNvSpPr>
            <a:spLocks noGrp="1"/>
          </p:cNvSpPr>
          <p:nvPr>
            <p:ph type="body" sz="quarter" idx="3"/>
          </p:nvPr>
        </p:nvSpPr>
        <p:spPr>
          <a:xfrm>
            <a:off x="5654495" y="1491733"/>
            <a:ext cx="4396339" cy="576262"/>
          </a:xfrm>
        </p:spPr>
        <p:txBody>
          <a:bodyPr/>
          <a:lstStyle/>
          <a:p>
            <a:r>
              <a:rPr lang="en-IN" dirty="0"/>
              <a:t>switch</a:t>
            </a:r>
          </a:p>
        </p:txBody>
      </p:sp>
      <p:sp>
        <p:nvSpPr>
          <p:cNvPr id="6" name="Content Placeholder 5">
            <a:extLst>
              <a:ext uri="{FF2B5EF4-FFF2-40B4-BE49-F238E27FC236}">
                <a16:creationId xmlns:a16="http://schemas.microsoft.com/office/drawing/2014/main" id="{83372F51-5CC7-4820-83C3-AB847CAB19B1}"/>
              </a:ext>
            </a:extLst>
          </p:cNvPr>
          <p:cNvSpPr>
            <a:spLocks noGrp="1"/>
          </p:cNvSpPr>
          <p:nvPr>
            <p:ph sz="quarter" idx="4"/>
          </p:nvPr>
        </p:nvSpPr>
        <p:spPr>
          <a:xfrm>
            <a:off x="5654495" y="2242195"/>
            <a:ext cx="4751505" cy="4163087"/>
          </a:xfrm>
        </p:spPr>
        <p:txBody>
          <a:bodyPr/>
          <a:lstStyle/>
          <a:p>
            <a:r>
              <a:rPr lang="en-IN" dirty="0"/>
              <a:t>If we don’t put the break then code will run till default.</a:t>
            </a:r>
          </a:p>
          <a:p>
            <a:pPr marL="0" indent="0">
              <a:buNone/>
            </a:pPr>
            <a:endParaRPr lang="en-IN" dirty="0"/>
          </a:p>
        </p:txBody>
      </p:sp>
      <p:sp>
        <p:nvSpPr>
          <p:cNvPr id="9" name="Content Placeholder 8">
            <a:extLst>
              <a:ext uri="{FF2B5EF4-FFF2-40B4-BE49-F238E27FC236}">
                <a16:creationId xmlns:a16="http://schemas.microsoft.com/office/drawing/2014/main" id="{6F493DB7-75F4-4AC9-93A7-041BBE0D4068}"/>
              </a:ext>
            </a:extLst>
          </p:cNvPr>
          <p:cNvSpPr>
            <a:spLocks noGrp="1"/>
          </p:cNvSpPr>
          <p:nvPr>
            <p:ph sz="half" idx="2"/>
          </p:nvPr>
        </p:nvSpPr>
        <p:spPr>
          <a:xfrm>
            <a:off x="748146" y="2161309"/>
            <a:ext cx="4751505" cy="4530147"/>
          </a:xfrm>
        </p:spPr>
        <p:txBody>
          <a:bodyPr/>
          <a:lstStyle/>
          <a:p>
            <a:r>
              <a:rPr lang="en-IN" dirty="0"/>
              <a:t>The flow will stop when it correct value of x matched otherwise will go till last else statement.</a:t>
            </a:r>
          </a:p>
          <a:p>
            <a:pPr marL="0" indent="0">
              <a:buNone/>
            </a:pPr>
            <a:endParaRPr lang="en-IN" dirty="0"/>
          </a:p>
        </p:txBody>
      </p:sp>
      <p:pic>
        <p:nvPicPr>
          <p:cNvPr id="10" name="Picture 9">
            <a:extLst>
              <a:ext uri="{FF2B5EF4-FFF2-40B4-BE49-F238E27FC236}">
                <a16:creationId xmlns:a16="http://schemas.microsoft.com/office/drawing/2014/main" id="{B2A08A5B-8D18-4B9B-896B-448058A8896B}"/>
              </a:ext>
            </a:extLst>
          </p:cNvPr>
          <p:cNvPicPr>
            <a:picLocks noChangeAspect="1"/>
          </p:cNvPicPr>
          <p:nvPr/>
        </p:nvPicPr>
        <p:blipFill>
          <a:blip r:embed="rId3"/>
          <a:stretch>
            <a:fillRect/>
          </a:stretch>
        </p:blipFill>
        <p:spPr>
          <a:xfrm>
            <a:off x="985535" y="3173633"/>
            <a:ext cx="4276725" cy="3262457"/>
          </a:xfrm>
          <a:prstGeom prst="rect">
            <a:avLst/>
          </a:prstGeom>
        </p:spPr>
      </p:pic>
      <p:pic>
        <p:nvPicPr>
          <p:cNvPr id="12" name="Picture 11">
            <a:extLst>
              <a:ext uri="{FF2B5EF4-FFF2-40B4-BE49-F238E27FC236}">
                <a16:creationId xmlns:a16="http://schemas.microsoft.com/office/drawing/2014/main" id="{35E41823-9FB9-4E65-9D20-0656836974DD}"/>
              </a:ext>
            </a:extLst>
          </p:cNvPr>
          <p:cNvPicPr>
            <a:picLocks noChangeAspect="1"/>
          </p:cNvPicPr>
          <p:nvPr/>
        </p:nvPicPr>
        <p:blipFill>
          <a:blip r:embed="rId4"/>
          <a:stretch>
            <a:fillRect/>
          </a:stretch>
        </p:blipFill>
        <p:spPr>
          <a:xfrm>
            <a:off x="5948300" y="3173633"/>
            <a:ext cx="4457700" cy="3262457"/>
          </a:xfrm>
          <a:prstGeom prst="rect">
            <a:avLst/>
          </a:prstGeom>
        </p:spPr>
      </p:pic>
    </p:spTree>
    <p:extLst>
      <p:ext uri="{BB962C8B-B14F-4D97-AF65-F5344CB8AC3E}">
        <p14:creationId xmlns:p14="http://schemas.microsoft.com/office/powerpoint/2010/main" val="32660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Function</a:t>
            </a:r>
          </a:p>
        </p:txBody>
      </p:sp>
      <p:sp>
        <p:nvSpPr>
          <p:cNvPr id="3" name="Content Placeholder 2"/>
          <p:cNvSpPr>
            <a:spLocks noGrp="1"/>
          </p:cNvSpPr>
          <p:nvPr>
            <p:ph idx="1"/>
          </p:nvPr>
        </p:nvSpPr>
        <p:spPr>
          <a:xfrm>
            <a:off x="646112" y="1409700"/>
            <a:ext cx="9403742" cy="4838699"/>
          </a:xfrm>
        </p:spPr>
        <p:txBody>
          <a:bodyPr/>
          <a:lstStyle/>
          <a:p>
            <a:r>
              <a:rPr lang="en-US" dirty="0"/>
              <a:t>In JavaScript you can declare a function in FOUR ways</a:t>
            </a:r>
          </a:p>
          <a:p>
            <a:pPr marL="0" indent="0">
              <a:buNone/>
            </a:pPr>
            <a:endParaRPr lang="en-US" dirty="0"/>
          </a:p>
          <a:p>
            <a:pPr lvl="1"/>
            <a:r>
              <a:rPr lang="en-US" dirty="0"/>
              <a:t>Normal Function                   </a:t>
            </a:r>
            <a:r>
              <a:rPr lang="en-US" b="1" dirty="0" err="1">
                <a:solidFill>
                  <a:srgbClr val="FFFF00"/>
                </a:solidFill>
              </a:rPr>
              <a:t>function</a:t>
            </a:r>
            <a:r>
              <a:rPr lang="en-US" b="1" dirty="0">
                <a:solidFill>
                  <a:srgbClr val="FFFF00"/>
                </a:solidFill>
              </a:rPr>
              <a:t>  &lt;function name&gt;(){ body}</a:t>
            </a:r>
          </a:p>
          <a:p>
            <a:pPr marL="457200" lvl="1" indent="0">
              <a:buNone/>
            </a:pPr>
            <a:endParaRPr lang="en-US" dirty="0"/>
          </a:p>
          <a:p>
            <a:pPr lvl="1"/>
            <a:r>
              <a:rPr lang="en-US" dirty="0"/>
              <a:t>Function Expression              </a:t>
            </a:r>
            <a:r>
              <a:rPr lang="en-US" b="1" dirty="0">
                <a:solidFill>
                  <a:srgbClr val="FFFF00"/>
                </a:solidFill>
              </a:rPr>
              <a:t>const &lt;name&gt; = function(){ body }</a:t>
            </a:r>
          </a:p>
          <a:p>
            <a:pPr lvl="1"/>
            <a:r>
              <a:rPr lang="en-US" dirty="0"/>
              <a:t>Arrow Function                     </a:t>
            </a:r>
            <a:r>
              <a:rPr lang="en-US" b="1" dirty="0">
                <a:solidFill>
                  <a:srgbClr val="FFFF00"/>
                </a:solidFill>
              </a:rPr>
              <a:t>const &lt;name&gt; = () =&gt; { body }</a:t>
            </a:r>
          </a:p>
          <a:p>
            <a:pPr lvl="1"/>
            <a:r>
              <a:rPr lang="en-US" dirty="0"/>
              <a:t>Concise Arrow Function      </a:t>
            </a:r>
            <a:r>
              <a:rPr lang="en-US" b="1" dirty="0">
                <a:solidFill>
                  <a:srgbClr val="FFFF00"/>
                </a:solidFill>
              </a:rPr>
              <a:t>const &lt;name&gt; = single parameter =&gt; single line</a:t>
            </a:r>
            <a:r>
              <a:rPr lang="en-US" dirty="0"/>
              <a:t> body </a:t>
            </a:r>
          </a:p>
          <a:p>
            <a:pPr marL="457200" lvl="1" indent="0">
              <a:buNone/>
            </a:pPr>
            <a:endParaRPr lang="en-US" dirty="0"/>
          </a:p>
          <a:p>
            <a:pPr marL="457200" lvl="1" indent="0">
              <a:buNone/>
            </a:pPr>
            <a:r>
              <a:rPr lang="en-US" dirty="0"/>
              <a:t>Basically arrow function method is the advanced version of Function expression and Concise Arrow is the special condition of arrow function where you have a single parameter and one line return statement/function body.</a:t>
            </a:r>
          </a:p>
        </p:txBody>
      </p:sp>
    </p:spTree>
    <p:extLst>
      <p:ext uri="{BB962C8B-B14F-4D97-AF65-F5344CB8AC3E}">
        <p14:creationId xmlns:p14="http://schemas.microsoft.com/office/powerpoint/2010/main" val="175043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63600" y="825500"/>
            <a:ext cx="8775700" cy="5283200"/>
          </a:xfrm>
          <a:prstGeom prst="rect">
            <a:avLst/>
          </a:prstGeom>
        </p:spPr>
      </p:pic>
    </p:spTree>
    <p:extLst>
      <p:ext uri="{BB962C8B-B14F-4D97-AF65-F5344CB8AC3E}">
        <p14:creationId xmlns:p14="http://schemas.microsoft.com/office/powerpoint/2010/main" val="232103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9482"/>
          </a:xfrm>
        </p:spPr>
        <p:txBody>
          <a:bodyPr/>
          <a:lstStyle/>
          <a:p>
            <a:r>
              <a:rPr lang="en-US" dirty="0"/>
              <a:t>Arrays</a:t>
            </a:r>
          </a:p>
        </p:txBody>
      </p:sp>
      <p:sp>
        <p:nvSpPr>
          <p:cNvPr id="3" name="Content Placeholder 2"/>
          <p:cNvSpPr>
            <a:spLocks noGrp="1"/>
          </p:cNvSpPr>
          <p:nvPr>
            <p:ph idx="1"/>
          </p:nvPr>
        </p:nvSpPr>
        <p:spPr>
          <a:xfrm>
            <a:off x="546100" y="1371600"/>
            <a:ext cx="9503753" cy="4876799"/>
          </a:xfrm>
        </p:spPr>
        <p:txBody>
          <a:bodyPr/>
          <a:lstStyle/>
          <a:p>
            <a:r>
              <a:rPr lang="en-US" dirty="0"/>
              <a:t>Arrays are the JS ways of creating list.</a:t>
            </a:r>
          </a:p>
          <a:p>
            <a:r>
              <a:rPr lang="en-US" dirty="0"/>
              <a:t>Arrays can store any datatype .</a:t>
            </a:r>
          </a:p>
          <a:p>
            <a:r>
              <a:rPr lang="en-US" dirty="0"/>
              <a:t>You can declare an array using either </a:t>
            </a:r>
            <a:r>
              <a:rPr lang="en-US" dirty="0">
                <a:solidFill>
                  <a:srgbClr val="FFFF00"/>
                </a:solidFill>
              </a:rPr>
              <a:t>const </a:t>
            </a:r>
            <a:r>
              <a:rPr lang="en-US" dirty="0"/>
              <a:t>or </a:t>
            </a:r>
            <a:r>
              <a:rPr lang="en-US" dirty="0">
                <a:solidFill>
                  <a:srgbClr val="FFFF00"/>
                </a:solidFill>
              </a:rPr>
              <a:t>let</a:t>
            </a:r>
            <a:r>
              <a:rPr lang="en-US" dirty="0"/>
              <a:t> but therein const although you can replace the elements of array you can’t create a new array with same name.</a:t>
            </a:r>
          </a:p>
          <a:p>
            <a:endParaRPr lang="en-US" dirty="0"/>
          </a:p>
        </p:txBody>
      </p:sp>
      <p:pic>
        <p:nvPicPr>
          <p:cNvPr id="4" name="Picture 3"/>
          <p:cNvPicPr/>
          <p:nvPr/>
        </p:nvPicPr>
        <p:blipFill>
          <a:blip r:embed="rId3"/>
          <a:stretch>
            <a:fillRect/>
          </a:stretch>
        </p:blipFill>
        <p:spPr>
          <a:xfrm>
            <a:off x="1003300" y="3543301"/>
            <a:ext cx="6985000" cy="2705098"/>
          </a:xfrm>
          <a:prstGeom prst="rect">
            <a:avLst/>
          </a:prstGeom>
        </p:spPr>
      </p:pic>
    </p:spTree>
    <p:extLst>
      <p:ext uri="{BB962C8B-B14F-4D97-AF65-F5344CB8AC3E}">
        <p14:creationId xmlns:p14="http://schemas.microsoft.com/office/powerpoint/2010/main" val="298694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Methods on Array</a:t>
            </a:r>
          </a:p>
        </p:txBody>
      </p:sp>
      <p:sp>
        <p:nvSpPr>
          <p:cNvPr id="3" name="Content Placeholder 2"/>
          <p:cNvSpPr>
            <a:spLocks noGrp="1"/>
          </p:cNvSpPr>
          <p:nvPr>
            <p:ph idx="1"/>
          </p:nvPr>
        </p:nvSpPr>
        <p:spPr>
          <a:xfrm>
            <a:off x="646112" y="1384300"/>
            <a:ext cx="9403742" cy="4864099"/>
          </a:xfrm>
        </p:spPr>
        <p:txBody>
          <a:bodyPr/>
          <a:lstStyle/>
          <a:p>
            <a:r>
              <a:rPr lang="en-US" dirty="0" err="1"/>
              <a:t>Arraylength</a:t>
            </a:r>
            <a:r>
              <a:rPr lang="en-US" dirty="0"/>
              <a:t> = &lt;arrayname&gt;.length</a:t>
            </a:r>
          </a:p>
          <a:p>
            <a:r>
              <a:rPr lang="en-US" dirty="0"/>
              <a:t>push = &lt;arrayname&gt;.push()</a:t>
            </a:r>
          </a:p>
          <a:p>
            <a:r>
              <a:rPr lang="en-US" dirty="0"/>
              <a:t>pop = &lt;arrayname&gt;.pop()</a:t>
            </a:r>
          </a:p>
          <a:p>
            <a:r>
              <a:rPr lang="en-US" dirty="0"/>
              <a:t>Array Slicing = &lt;arrayname&gt;.slice(begin, end) </a:t>
            </a:r>
          </a:p>
          <a:p>
            <a:endParaRPr lang="en-US" dirty="0"/>
          </a:p>
        </p:txBody>
      </p:sp>
      <p:pic>
        <p:nvPicPr>
          <p:cNvPr id="4" name="Picture 3"/>
          <p:cNvPicPr/>
          <p:nvPr/>
        </p:nvPicPr>
        <p:blipFill>
          <a:blip r:embed="rId3"/>
          <a:stretch>
            <a:fillRect/>
          </a:stretch>
        </p:blipFill>
        <p:spPr>
          <a:xfrm>
            <a:off x="990600" y="3467100"/>
            <a:ext cx="7543800" cy="2362200"/>
          </a:xfrm>
          <a:prstGeom prst="rect">
            <a:avLst/>
          </a:prstGeom>
        </p:spPr>
      </p:pic>
      <p:pic>
        <p:nvPicPr>
          <p:cNvPr id="5" name="Picture 4"/>
          <p:cNvPicPr>
            <a:picLocks noChangeAspect="1"/>
          </p:cNvPicPr>
          <p:nvPr/>
        </p:nvPicPr>
        <p:blipFill>
          <a:blip r:embed="rId4"/>
          <a:stretch>
            <a:fillRect/>
          </a:stretch>
        </p:blipFill>
        <p:spPr>
          <a:xfrm>
            <a:off x="6375399" y="1384300"/>
            <a:ext cx="4787901" cy="1247775"/>
          </a:xfrm>
          <a:prstGeom prst="rect">
            <a:avLst/>
          </a:prstGeom>
        </p:spPr>
      </p:pic>
    </p:spTree>
    <p:extLst>
      <p:ext uri="{BB962C8B-B14F-4D97-AF65-F5344CB8AC3E}">
        <p14:creationId xmlns:p14="http://schemas.microsoft.com/office/powerpoint/2010/main" val="37465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F30D-5EC0-464A-B64B-B52B72DA9C4C}"/>
              </a:ext>
            </a:extLst>
          </p:cNvPr>
          <p:cNvSpPr>
            <a:spLocks noGrp="1"/>
          </p:cNvSpPr>
          <p:nvPr>
            <p:ph type="title"/>
          </p:nvPr>
        </p:nvSpPr>
        <p:spPr>
          <a:xfrm>
            <a:off x="646111" y="452718"/>
            <a:ext cx="9404723" cy="711064"/>
          </a:xfrm>
        </p:spPr>
        <p:txBody>
          <a:bodyPr/>
          <a:lstStyle/>
          <a:p>
            <a:r>
              <a:rPr lang="en-IN" dirty="0"/>
              <a:t>Iterators</a:t>
            </a:r>
          </a:p>
        </p:txBody>
      </p:sp>
      <p:sp>
        <p:nvSpPr>
          <p:cNvPr id="3" name="Content Placeholder 2">
            <a:extLst>
              <a:ext uri="{FF2B5EF4-FFF2-40B4-BE49-F238E27FC236}">
                <a16:creationId xmlns:a16="http://schemas.microsoft.com/office/drawing/2014/main" id="{D0D44FF2-F54B-4B14-9FD3-EDC2506164BE}"/>
              </a:ext>
            </a:extLst>
          </p:cNvPr>
          <p:cNvSpPr>
            <a:spLocks noGrp="1"/>
          </p:cNvSpPr>
          <p:nvPr>
            <p:ph idx="1"/>
          </p:nvPr>
        </p:nvSpPr>
        <p:spPr>
          <a:xfrm>
            <a:off x="645130" y="1283856"/>
            <a:ext cx="9404723" cy="4964544"/>
          </a:xfrm>
        </p:spPr>
        <p:txBody>
          <a:bodyPr/>
          <a:lstStyle/>
          <a:p>
            <a:r>
              <a:rPr lang="en-IN" dirty="0"/>
              <a:t>Iterators are built in JavaScript array methods that helps in iterating over the array element.</a:t>
            </a:r>
          </a:p>
          <a:p>
            <a:pPr lvl="1"/>
            <a:r>
              <a:rPr lang="en-IN" dirty="0"/>
              <a:t>forEach()  : Returns undefined</a:t>
            </a:r>
          </a:p>
          <a:p>
            <a:pPr lvl="1"/>
            <a:r>
              <a:rPr lang="en-IN" dirty="0"/>
              <a:t>Map()       : Returns a new array</a:t>
            </a:r>
          </a:p>
          <a:p>
            <a:pPr lvl="1"/>
            <a:r>
              <a:rPr lang="en-IN" dirty="0"/>
              <a:t>filter()        : Returns a new array</a:t>
            </a:r>
          </a:p>
          <a:p>
            <a:pPr lvl="1"/>
            <a:endParaRPr lang="en-IN" dirty="0"/>
          </a:p>
          <a:p>
            <a:pPr marL="457200" lvl="1" indent="0">
              <a:buNone/>
            </a:pPr>
            <a:r>
              <a:rPr lang="en-IN" dirty="0"/>
              <a:t>All above methods always takes a callback function as an argument.</a:t>
            </a:r>
          </a:p>
          <a:p>
            <a:pPr marL="457200" lvl="1" indent="0">
              <a:buNone/>
            </a:pPr>
            <a:endParaRPr lang="en-IN" dirty="0"/>
          </a:p>
          <a:p>
            <a:pPr marL="457200" lvl="1" indent="0">
              <a:buNone/>
            </a:pPr>
            <a:r>
              <a:rPr lang="en-IN" dirty="0"/>
              <a:t>P.S :- callback function is a function which is passed as an argument to another function.</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22839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15EE-5513-424B-8A00-0505B4F95F10}"/>
              </a:ext>
            </a:extLst>
          </p:cNvPr>
          <p:cNvSpPr>
            <a:spLocks noGrp="1"/>
          </p:cNvSpPr>
          <p:nvPr>
            <p:ph type="title"/>
          </p:nvPr>
        </p:nvSpPr>
        <p:spPr>
          <a:xfrm>
            <a:off x="646111" y="452718"/>
            <a:ext cx="9404723" cy="683355"/>
          </a:xfrm>
        </p:spPr>
        <p:txBody>
          <a:bodyPr/>
          <a:lstStyle/>
          <a:p>
            <a:r>
              <a:rPr lang="en-IN" dirty="0"/>
              <a:t>forEach</a:t>
            </a:r>
          </a:p>
        </p:txBody>
      </p:sp>
      <p:pic>
        <p:nvPicPr>
          <p:cNvPr id="9" name="Content Placeholder 8">
            <a:extLst>
              <a:ext uri="{FF2B5EF4-FFF2-40B4-BE49-F238E27FC236}">
                <a16:creationId xmlns:a16="http://schemas.microsoft.com/office/drawing/2014/main" id="{A8251C31-0112-4529-8994-7D466FDDBBF0}"/>
              </a:ext>
            </a:extLst>
          </p:cNvPr>
          <p:cNvPicPr>
            <a:picLocks noGrp="1" noChangeAspect="1"/>
          </p:cNvPicPr>
          <p:nvPr>
            <p:ph idx="1"/>
          </p:nvPr>
        </p:nvPicPr>
        <p:blipFill>
          <a:blip r:embed="rId2"/>
          <a:stretch>
            <a:fillRect/>
          </a:stretch>
        </p:blipFill>
        <p:spPr>
          <a:xfrm>
            <a:off x="6700044" y="3052184"/>
            <a:ext cx="2238375" cy="1704975"/>
          </a:xfrm>
          <a:prstGeom prst="rect">
            <a:avLst/>
          </a:prstGeom>
        </p:spPr>
      </p:pic>
      <p:pic>
        <p:nvPicPr>
          <p:cNvPr id="8" name="Picture 7">
            <a:extLst>
              <a:ext uri="{FF2B5EF4-FFF2-40B4-BE49-F238E27FC236}">
                <a16:creationId xmlns:a16="http://schemas.microsoft.com/office/drawing/2014/main" id="{069CC8A6-26FF-4239-B7B2-03B782DD5A61}"/>
              </a:ext>
            </a:extLst>
          </p:cNvPr>
          <p:cNvPicPr>
            <a:picLocks noChangeAspect="1"/>
          </p:cNvPicPr>
          <p:nvPr/>
        </p:nvPicPr>
        <p:blipFill>
          <a:blip r:embed="rId3"/>
          <a:stretch>
            <a:fillRect/>
          </a:stretch>
        </p:blipFill>
        <p:spPr>
          <a:xfrm>
            <a:off x="646111" y="1858955"/>
            <a:ext cx="5268191" cy="2971663"/>
          </a:xfrm>
          <a:prstGeom prst="rect">
            <a:avLst/>
          </a:prstGeom>
        </p:spPr>
      </p:pic>
    </p:spTree>
    <p:extLst>
      <p:ext uri="{BB962C8B-B14F-4D97-AF65-F5344CB8AC3E}">
        <p14:creationId xmlns:p14="http://schemas.microsoft.com/office/powerpoint/2010/main" val="73444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BFA2-C6C3-4BD8-939F-6B07E1329398}"/>
              </a:ext>
            </a:extLst>
          </p:cNvPr>
          <p:cNvSpPr>
            <a:spLocks noGrp="1"/>
          </p:cNvSpPr>
          <p:nvPr>
            <p:ph type="title"/>
          </p:nvPr>
        </p:nvSpPr>
        <p:spPr>
          <a:xfrm>
            <a:off x="646111" y="452718"/>
            <a:ext cx="9404723" cy="627937"/>
          </a:xfrm>
        </p:spPr>
        <p:txBody>
          <a:bodyPr/>
          <a:lstStyle/>
          <a:p>
            <a:r>
              <a:rPr lang="en-IN" dirty="0"/>
              <a:t>.map &amp; .filter</a:t>
            </a:r>
          </a:p>
        </p:txBody>
      </p:sp>
      <p:sp>
        <p:nvSpPr>
          <p:cNvPr id="3" name="Content Placeholder 2">
            <a:extLst>
              <a:ext uri="{FF2B5EF4-FFF2-40B4-BE49-F238E27FC236}">
                <a16:creationId xmlns:a16="http://schemas.microsoft.com/office/drawing/2014/main" id="{9733B3F7-1DF3-4F9B-9737-D78A0A0675F9}"/>
              </a:ext>
            </a:extLst>
          </p:cNvPr>
          <p:cNvSpPr>
            <a:spLocks noGrp="1"/>
          </p:cNvSpPr>
          <p:nvPr>
            <p:ph sz="half" idx="1"/>
          </p:nvPr>
        </p:nvSpPr>
        <p:spPr>
          <a:xfrm>
            <a:off x="757382" y="1717965"/>
            <a:ext cx="4742269" cy="4538374"/>
          </a:xfrm>
        </p:spPr>
        <p:txBody>
          <a:bodyPr/>
          <a:lstStyle/>
          <a:p>
            <a:r>
              <a:rPr lang="en-IN" dirty="0"/>
              <a:t>Map always use return statement</a:t>
            </a:r>
          </a:p>
          <a:p>
            <a:endParaRPr lang="en-IN" dirty="0"/>
          </a:p>
        </p:txBody>
      </p:sp>
      <p:sp>
        <p:nvSpPr>
          <p:cNvPr id="4" name="Content Placeholder 3">
            <a:extLst>
              <a:ext uri="{FF2B5EF4-FFF2-40B4-BE49-F238E27FC236}">
                <a16:creationId xmlns:a16="http://schemas.microsoft.com/office/drawing/2014/main" id="{7E9A95FD-4668-450F-9415-31DE78A74113}"/>
              </a:ext>
            </a:extLst>
          </p:cNvPr>
          <p:cNvSpPr>
            <a:spLocks noGrp="1"/>
          </p:cNvSpPr>
          <p:nvPr>
            <p:ph sz="half" idx="2"/>
          </p:nvPr>
        </p:nvSpPr>
        <p:spPr>
          <a:xfrm>
            <a:off x="5654493" y="1717964"/>
            <a:ext cx="4644052" cy="4538374"/>
          </a:xfrm>
        </p:spPr>
        <p:txBody>
          <a:bodyPr/>
          <a:lstStyle/>
          <a:p>
            <a:r>
              <a:rPr lang="en-IN" dirty="0"/>
              <a:t>Returns a new array only if given condition met for each element.</a:t>
            </a:r>
          </a:p>
        </p:txBody>
      </p:sp>
      <p:pic>
        <p:nvPicPr>
          <p:cNvPr id="5" name="Picture 4">
            <a:extLst>
              <a:ext uri="{FF2B5EF4-FFF2-40B4-BE49-F238E27FC236}">
                <a16:creationId xmlns:a16="http://schemas.microsoft.com/office/drawing/2014/main" id="{43F764D7-7461-4A61-97EE-96CF9A28D950}"/>
              </a:ext>
            </a:extLst>
          </p:cNvPr>
          <p:cNvPicPr>
            <a:picLocks noChangeAspect="1"/>
          </p:cNvPicPr>
          <p:nvPr/>
        </p:nvPicPr>
        <p:blipFill>
          <a:blip r:embed="rId3"/>
          <a:stretch>
            <a:fillRect/>
          </a:stretch>
        </p:blipFill>
        <p:spPr>
          <a:xfrm>
            <a:off x="942543" y="2524125"/>
            <a:ext cx="4128222" cy="1809750"/>
          </a:xfrm>
          <a:prstGeom prst="rect">
            <a:avLst/>
          </a:prstGeom>
        </p:spPr>
      </p:pic>
      <p:pic>
        <p:nvPicPr>
          <p:cNvPr id="6" name="Picture 5">
            <a:extLst>
              <a:ext uri="{FF2B5EF4-FFF2-40B4-BE49-F238E27FC236}">
                <a16:creationId xmlns:a16="http://schemas.microsoft.com/office/drawing/2014/main" id="{BBDEDBE2-AF15-4823-9D3E-835EE7ABF6E0}"/>
              </a:ext>
            </a:extLst>
          </p:cNvPr>
          <p:cNvPicPr>
            <a:picLocks noChangeAspect="1"/>
          </p:cNvPicPr>
          <p:nvPr/>
        </p:nvPicPr>
        <p:blipFill>
          <a:blip r:embed="rId4"/>
          <a:stretch>
            <a:fillRect/>
          </a:stretch>
        </p:blipFill>
        <p:spPr>
          <a:xfrm>
            <a:off x="942543" y="4859555"/>
            <a:ext cx="3629025" cy="857250"/>
          </a:xfrm>
          <a:prstGeom prst="rect">
            <a:avLst/>
          </a:prstGeom>
        </p:spPr>
      </p:pic>
      <p:pic>
        <p:nvPicPr>
          <p:cNvPr id="7" name="Picture 6">
            <a:extLst>
              <a:ext uri="{FF2B5EF4-FFF2-40B4-BE49-F238E27FC236}">
                <a16:creationId xmlns:a16="http://schemas.microsoft.com/office/drawing/2014/main" id="{5211FCAE-D41E-489B-89E8-4F0F18312C30}"/>
              </a:ext>
            </a:extLst>
          </p:cNvPr>
          <p:cNvPicPr>
            <a:picLocks noChangeAspect="1"/>
          </p:cNvPicPr>
          <p:nvPr/>
        </p:nvPicPr>
        <p:blipFill>
          <a:blip r:embed="rId5"/>
          <a:stretch>
            <a:fillRect/>
          </a:stretch>
        </p:blipFill>
        <p:spPr>
          <a:xfrm>
            <a:off x="5824594" y="2524126"/>
            <a:ext cx="4226240" cy="1809749"/>
          </a:xfrm>
          <a:prstGeom prst="rect">
            <a:avLst/>
          </a:prstGeom>
        </p:spPr>
      </p:pic>
      <p:pic>
        <p:nvPicPr>
          <p:cNvPr id="8" name="Picture 7">
            <a:extLst>
              <a:ext uri="{FF2B5EF4-FFF2-40B4-BE49-F238E27FC236}">
                <a16:creationId xmlns:a16="http://schemas.microsoft.com/office/drawing/2014/main" id="{406ECAC2-06F7-4FF7-84F5-B58191F2986F}"/>
              </a:ext>
            </a:extLst>
          </p:cNvPr>
          <p:cNvPicPr>
            <a:picLocks noChangeAspect="1"/>
          </p:cNvPicPr>
          <p:nvPr/>
        </p:nvPicPr>
        <p:blipFill>
          <a:blip r:embed="rId6"/>
          <a:stretch>
            <a:fillRect/>
          </a:stretch>
        </p:blipFill>
        <p:spPr>
          <a:xfrm>
            <a:off x="5902324" y="4866481"/>
            <a:ext cx="3694258" cy="857250"/>
          </a:xfrm>
          <a:prstGeom prst="rect">
            <a:avLst/>
          </a:prstGeom>
        </p:spPr>
      </p:pic>
    </p:spTree>
    <p:extLst>
      <p:ext uri="{BB962C8B-B14F-4D97-AF65-F5344CB8AC3E}">
        <p14:creationId xmlns:p14="http://schemas.microsoft.com/office/powerpoint/2010/main" val="284203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4C22-E571-44B1-86F4-C4F0250F4F2B}"/>
              </a:ext>
            </a:extLst>
          </p:cNvPr>
          <p:cNvSpPr>
            <a:spLocks noGrp="1"/>
          </p:cNvSpPr>
          <p:nvPr>
            <p:ph type="title"/>
          </p:nvPr>
        </p:nvSpPr>
        <p:spPr/>
        <p:txBody>
          <a:bodyPr/>
          <a:lstStyle/>
          <a:p>
            <a:r>
              <a:rPr lang="en-IN" dirty="0"/>
              <a:t>JS History</a:t>
            </a:r>
          </a:p>
        </p:txBody>
      </p:sp>
      <p:sp>
        <p:nvSpPr>
          <p:cNvPr id="3" name="Content Placeholder 2">
            <a:extLst>
              <a:ext uri="{FF2B5EF4-FFF2-40B4-BE49-F238E27FC236}">
                <a16:creationId xmlns:a16="http://schemas.microsoft.com/office/drawing/2014/main" id="{61FC4E31-6A55-41B1-89DF-569D855AD4BD}"/>
              </a:ext>
            </a:extLst>
          </p:cNvPr>
          <p:cNvSpPr>
            <a:spLocks noGrp="1"/>
          </p:cNvSpPr>
          <p:nvPr>
            <p:ph idx="1"/>
          </p:nvPr>
        </p:nvSpPr>
        <p:spPr>
          <a:xfrm>
            <a:off x="645132" y="2052918"/>
            <a:ext cx="9404722" cy="4195481"/>
          </a:xfrm>
        </p:spPr>
        <p:txBody>
          <a:bodyPr/>
          <a:lstStyle/>
          <a:p>
            <a:r>
              <a:rPr lang="en-IN" dirty="0"/>
              <a:t>Beginnings at Netscape   (Mocha&gt;LiveScript&gt;JavaScript)</a:t>
            </a:r>
          </a:p>
          <a:p>
            <a:pPr marL="0" indent="0">
              <a:buNone/>
            </a:pPr>
            <a:r>
              <a:rPr lang="en-US" dirty="0"/>
              <a:t>	</a:t>
            </a:r>
            <a:r>
              <a:rPr lang="en-US" sz="2400" b="1" dirty="0">
                <a:solidFill>
                  <a:srgbClr val="FFC000"/>
                </a:solidFill>
              </a:rPr>
              <a:t>“Java is to JavaScript what Car is to Carpet.”</a:t>
            </a:r>
            <a:endParaRPr lang="en-IN" sz="2400" b="1" dirty="0">
              <a:solidFill>
                <a:srgbClr val="FFC000"/>
              </a:solidFill>
            </a:endParaRPr>
          </a:p>
          <a:p>
            <a:r>
              <a:rPr lang="en-US" dirty="0"/>
              <a:t>Since mid 2000 server-side implementation introduced(  </a:t>
            </a:r>
            <a:r>
              <a:rPr lang="en-US" dirty="0">
                <a:hlinkClick r:id="rId2" tooltip="Node.js"/>
              </a:rPr>
              <a:t>Node.js</a:t>
            </a:r>
            <a:r>
              <a:rPr lang="en-US" dirty="0"/>
              <a:t> in 2009.)</a:t>
            </a:r>
          </a:p>
          <a:p>
            <a:r>
              <a:rPr lang="en-IN" dirty="0"/>
              <a:t>Adoption by Microsoft (Browser War)</a:t>
            </a:r>
          </a:p>
          <a:p>
            <a:r>
              <a:rPr lang="en-IN" dirty="0"/>
              <a:t>Standardization</a:t>
            </a:r>
          </a:p>
          <a:p>
            <a:r>
              <a:rPr lang="en-IN" dirty="0"/>
              <a:t>Latest Versions </a:t>
            </a:r>
          </a:p>
          <a:p>
            <a:pPr lvl="1"/>
            <a:r>
              <a:rPr lang="en-IN" dirty="0"/>
              <a:t>ECMA Script 2016 (Commonly used)</a:t>
            </a:r>
          </a:p>
          <a:p>
            <a:pPr lvl="1"/>
            <a:r>
              <a:rPr lang="en-IN" dirty="0"/>
              <a:t>ECMA Script 2017</a:t>
            </a:r>
          </a:p>
          <a:p>
            <a:endParaRPr lang="en-IN" dirty="0"/>
          </a:p>
          <a:p>
            <a:endParaRPr lang="en-IN" b="1" dirty="0"/>
          </a:p>
          <a:p>
            <a:endParaRPr lang="en-IN" dirty="0"/>
          </a:p>
        </p:txBody>
      </p:sp>
    </p:spTree>
    <p:extLst>
      <p:ext uri="{BB962C8B-B14F-4D97-AF65-F5344CB8AC3E}">
        <p14:creationId xmlns:p14="http://schemas.microsoft.com/office/powerpoint/2010/main" val="38573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Objects</a:t>
            </a:r>
          </a:p>
        </p:txBody>
      </p:sp>
      <p:sp>
        <p:nvSpPr>
          <p:cNvPr id="3" name="Content Placeholder 2"/>
          <p:cNvSpPr>
            <a:spLocks noGrp="1"/>
          </p:cNvSpPr>
          <p:nvPr>
            <p:ph idx="1"/>
          </p:nvPr>
        </p:nvSpPr>
        <p:spPr>
          <a:xfrm>
            <a:off x="646112" y="1574800"/>
            <a:ext cx="9403742" cy="4673599"/>
          </a:xfrm>
        </p:spPr>
        <p:txBody>
          <a:bodyPr/>
          <a:lstStyle/>
          <a:p>
            <a:pPr lvl="1"/>
            <a:r>
              <a:rPr lang="en-US" dirty="0"/>
              <a:t>There are 7 fundamental data types in JS and Object is one type.</a:t>
            </a:r>
          </a:p>
          <a:p>
            <a:pPr lvl="1"/>
            <a:r>
              <a:rPr lang="en-US" dirty="0"/>
              <a:t>JavaScript objects are containers storing related data and functionality, but that deceptively simple task is extremely powerful in practice. </a:t>
            </a:r>
          </a:p>
          <a:p>
            <a:pPr lvl="1"/>
            <a:r>
              <a:rPr lang="en-US" dirty="0"/>
              <a:t>Object Literal:-</a:t>
            </a:r>
          </a:p>
          <a:p>
            <a:pPr marL="457200" lvl="1" indent="0">
              <a:buNone/>
            </a:pPr>
            <a:r>
              <a:rPr lang="en-US" dirty="0"/>
              <a:t>	let &lt;</a:t>
            </a:r>
            <a:r>
              <a:rPr lang="en-US" dirty="0" err="1"/>
              <a:t>objectname</a:t>
            </a:r>
            <a:r>
              <a:rPr lang="en-US" dirty="0"/>
              <a:t>&gt; = { };</a:t>
            </a:r>
          </a:p>
          <a:p>
            <a:pPr marL="457200" lvl="1" indent="0">
              <a:buNone/>
            </a:pPr>
            <a:r>
              <a:rPr lang="en-US" dirty="0"/>
              <a:t>	ex:- let spaceship = { </a:t>
            </a:r>
            <a:r>
              <a:rPr lang="en-US" dirty="0">
                <a:solidFill>
                  <a:srgbClr val="FFC000"/>
                </a:solidFill>
              </a:rPr>
              <a:t>color</a:t>
            </a:r>
            <a:r>
              <a:rPr lang="en-US" dirty="0"/>
              <a:t> : ”Silver”, “fuel type” : “diesel”};</a:t>
            </a:r>
          </a:p>
          <a:p>
            <a:pPr marL="457200" lvl="1" indent="0">
              <a:buNone/>
            </a:pPr>
            <a:endParaRPr lang="en-US" dirty="0"/>
          </a:p>
          <a:p>
            <a:pPr marL="457200" lvl="1" indent="0">
              <a:buNone/>
            </a:pPr>
            <a:r>
              <a:rPr lang="en-US" dirty="0"/>
              <a:t>Its holds key-pair. If any key does not hold any special character we can declare them without any quotation mark like color we did in above.</a:t>
            </a:r>
          </a:p>
        </p:txBody>
      </p:sp>
    </p:spTree>
    <p:extLst>
      <p:ext uri="{BB962C8B-B14F-4D97-AF65-F5344CB8AC3E}">
        <p14:creationId xmlns:p14="http://schemas.microsoft.com/office/powerpoint/2010/main" val="60017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Properties</a:t>
            </a:r>
          </a:p>
        </p:txBody>
      </p:sp>
      <p:sp>
        <p:nvSpPr>
          <p:cNvPr id="3" name="Content Placeholder 2"/>
          <p:cNvSpPr>
            <a:spLocks noGrp="1"/>
          </p:cNvSpPr>
          <p:nvPr>
            <p:ph idx="1"/>
          </p:nvPr>
        </p:nvSpPr>
        <p:spPr>
          <a:xfrm>
            <a:off x="749300" y="1473200"/>
            <a:ext cx="10136187" cy="4775199"/>
          </a:xfrm>
        </p:spPr>
        <p:txBody>
          <a:bodyPr/>
          <a:lstStyle/>
          <a:p>
            <a:r>
              <a:rPr lang="en-US" dirty="0"/>
              <a:t>There are two ways to access an object properties</a:t>
            </a:r>
          </a:p>
          <a:p>
            <a:pPr lvl="1"/>
            <a:r>
              <a:rPr lang="en-US" dirty="0"/>
              <a:t>Dot( </a:t>
            </a:r>
            <a:r>
              <a:rPr lang="en-US" sz="2000" b="1" dirty="0">
                <a:solidFill>
                  <a:srgbClr val="FF0000"/>
                </a:solidFill>
              </a:rPr>
              <a:t>.</a:t>
            </a:r>
            <a:r>
              <a:rPr lang="en-US" sz="2000" dirty="0">
                <a:solidFill>
                  <a:srgbClr val="FF0000"/>
                </a:solidFill>
              </a:rPr>
              <a:t> </a:t>
            </a:r>
            <a:r>
              <a:rPr lang="en-US" dirty="0"/>
              <a:t>) operator :- spaceship.color</a:t>
            </a:r>
          </a:p>
          <a:p>
            <a:pPr marL="457200" lvl="1" indent="0">
              <a:buNone/>
            </a:pPr>
            <a:endParaRPr lang="en-US" dirty="0"/>
          </a:p>
          <a:p>
            <a:pPr lvl="1"/>
            <a:r>
              <a:rPr lang="en-US" dirty="0"/>
              <a:t>Bracket( </a:t>
            </a:r>
            <a:r>
              <a:rPr lang="en-US" sz="2000" b="1" dirty="0">
                <a:solidFill>
                  <a:srgbClr val="FF0000"/>
                </a:solidFill>
              </a:rPr>
              <a:t>[ ] </a:t>
            </a:r>
            <a:r>
              <a:rPr lang="en-US" dirty="0"/>
              <a:t>) operator :- spaceship[“color”]</a:t>
            </a:r>
          </a:p>
          <a:p>
            <a:pPr marL="400050"/>
            <a:endParaRPr lang="en-US" dirty="0"/>
          </a:p>
          <a:p>
            <a:pPr marL="400050"/>
            <a:r>
              <a:rPr lang="en-US" dirty="0"/>
              <a:t>Changing/Assigning Object Property</a:t>
            </a:r>
          </a:p>
          <a:p>
            <a:pPr marL="800100" lvl="1"/>
            <a:r>
              <a:rPr lang="en-US" dirty="0"/>
              <a:t>Only accept . Operator for </a:t>
            </a:r>
          </a:p>
          <a:p>
            <a:pPr marL="514350" lvl="1" indent="0">
              <a:buNone/>
            </a:pPr>
            <a:endParaRPr lang="en-US" dirty="0"/>
          </a:p>
          <a:p>
            <a:pPr marL="514350" lvl="1" indent="0">
              <a:buNone/>
            </a:pPr>
            <a:endParaRPr lang="en-US" dirty="0"/>
          </a:p>
        </p:txBody>
      </p:sp>
      <p:pic>
        <p:nvPicPr>
          <p:cNvPr id="4" name="Picture 3"/>
          <p:cNvPicPr>
            <a:picLocks noChangeAspect="1"/>
          </p:cNvPicPr>
          <p:nvPr/>
        </p:nvPicPr>
        <p:blipFill>
          <a:blip r:embed="rId3"/>
          <a:stretch>
            <a:fillRect/>
          </a:stretch>
        </p:blipFill>
        <p:spPr>
          <a:xfrm>
            <a:off x="6589712" y="1930401"/>
            <a:ext cx="4295775" cy="1173162"/>
          </a:xfrm>
          <a:prstGeom prst="rect">
            <a:avLst/>
          </a:prstGeom>
        </p:spPr>
      </p:pic>
      <p:pic>
        <p:nvPicPr>
          <p:cNvPr id="5" name="Picture 4"/>
          <p:cNvPicPr>
            <a:picLocks noChangeAspect="1"/>
          </p:cNvPicPr>
          <p:nvPr/>
        </p:nvPicPr>
        <p:blipFill>
          <a:blip r:embed="rId4"/>
          <a:stretch>
            <a:fillRect/>
          </a:stretch>
        </p:blipFill>
        <p:spPr>
          <a:xfrm>
            <a:off x="1281297" y="4889499"/>
            <a:ext cx="8134350" cy="1358899"/>
          </a:xfrm>
          <a:prstGeom prst="rect">
            <a:avLst/>
          </a:prstGeom>
        </p:spPr>
      </p:pic>
    </p:spTree>
    <p:extLst>
      <p:ext uri="{BB962C8B-B14F-4D97-AF65-F5344CB8AC3E}">
        <p14:creationId xmlns:p14="http://schemas.microsoft.com/office/powerpoint/2010/main" val="266958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Method</a:t>
            </a:r>
          </a:p>
        </p:txBody>
      </p:sp>
      <p:sp>
        <p:nvSpPr>
          <p:cNvPr id="3" name="Content Placeholder 2"/>
          <p:cNvSpPr>
            <a:spLocks noGrp="1"/>
          </p:cNvSpPr>
          <p:nvPr>
            <p:ph idx="1"/>
          </p:nvPr>
        </p:nvSpPr>
        <p:spPr>
          <a:xfrm>
            <a:off x="762000" y="1600200"/>
            <a:ext cx="9287853" cy="4648199"/>
          </a:xfrm>
        </p:spPr>
        <p:txBody>
          <a:bodyPr/>
          <a:lstStyle/>
          <a:p>
            <a:r>
              <a:rPr lang="en-US" dirty="0"/>
              <a:t>In object we can insert the functions like any other data. These functions called the methods of the object.</a:t>
            </a:r>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1193800" y="2794951"/>
            <a:ext cx="7315200" cy="2945449"/>
          </a:xfrm>
          <a:prstGeom prst="rect">
            <a:avLst/>
          </a:prstGeom>
        </p:spPr>
      </p:pic>
    </p:spTree>
    <p:extLst>
      <p:ext uri="{BB962C8B-B14F-4D97-AF65-F5344CB8AC3E}">
        <p14:creationId xmlns:p14="http://schemas.microsoft.com/office/powerpoint/2010/main" val="213746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Nested Object</a:t>
            </a:r>
          </a:p>
        </p:txBody>
      </p:sp>
      <p:sp>
        <p:nvSpPr>
          <p:cNvPr id="3" name="Content Placeholder 2"/>
          <p:cNvSpPr>
            <a:spLocks noGrp="1"/>
          </p:cNvSpPr>
          <p:nvPr>
            <p:ph idx="1"/>
          </p:nvPr>
        </p:nvSpPr>
        <p:spPr>
          <a:xfrm>
            <a:off x="646112" y="1612900"/>
            <a:ext cx="9403742" cy="4635499"/>
          </a:xfrm>
        </p:spPr>
        <p:txBody>
          <a:bodyPr/>
          <a:lstStyle/>
          <a:p>
            <a:r>
              <a:rPr lang="en-US" dirty="0"/>
              <a:t>In real world applications you will find many objects are holding another objects as there element. Those are called nested objects. Its basically a JSON data.</a:t>
            </a:r>
          </a:p>
        </p:txBody>
      </p:sp>
      <p:pic>
        <p:nvPicPr>
          <p:cNvPr id="4" name="Picture 3"/>
          <p:cNvPicPr/>
          <p:nvPr/>
        </p:nvPicPr>
        <p:blipFill>
          <a:blip r:embed="rId2"/>
          <a:stretch>
            <a:fillRect/>
          </a:stretch>
        </p:blipFill>
        <p:spPr>
          <a:xfrm>
            <a:off x="1104900" y="2819399"/>
            <a:ext cx="7658100" cy="3543301"/>
          </a:xfrm>
          <a:prstGeom prst="rect">
            <a:avLst/>
          </a:prstGeom>
        </p:spPr>
      </p:pic>
    </p:spTree>
    <p:extLst>
      <p:ext uri="{BB962C8B-B14F-4D97-AF65-F5344CB8AC3E}">
        <p14:creationId xmlns:p14="http://schemas.microsoft.com/office/powerpoint/2010/main" val="108762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7582"/>
          </a:xfrm>
        </p:spPr>
        <p:txBody>
          <a:bodyPr/>
          <a:lstStyle/>
          <a:p>
            <a:r>
              <a:rPr lang="en-US" dirty="0"/>
              <a:t>Looping through Objects</a:t>
            </a:r>
          </a:p>
        </p:txBody>
      </p:sp>
      <p:sp>
        <p:nvSpPr>
          <p:cNvPr id="3" name="Content Placeholder 2"/>
          <p:cNvSpPr>
            <a:spLocks noGrp="1"/>
          </p:cNvSpPr>
          <p:nvPr>
            <p:ph idx="1"/>
          </p:nvPr>
        </p:nvSpPr>
        <p:spPr>
          <a:xfrm>
            <a:off x="508000" y="1320800"/>
            <a:ext cx="10477500" cy="4927599"/>
          </a:xfrm>
        </p:spPr>
        <p:txBody>
          <a:bodyPr/>
          <a:lstStyle/>
          <a:p>
            <a:r>
              <a:rPr lang="en-US" dirty="0"/>
              <a:t>In array we loop through the elements using indexes but in case of Object we will use for loop</a:t>
            </a:r>
          </a:p>
          <a:p>
            <a:r>
              <a:rPr lang="en-US" dirty="0"/>
              <a:t>Object key-value pairs are accessed in random order unlike Array.</a:t>
            </a:r>
          </a:p>
          <a:p>
            <a:endParaRPr lang="en-US" dirty="0"/>
          </a:p>
        </p:txBody>
      </p:sp>
      <p:pic>
        <p:nvPicPr>
          <p:cNvPr id="5" name="Picture 4"/>
          <p:cNvPicPr>
            <a:picLocks noChangeAspect="1"/>
          </p:cNvPicPr>
          <p:nvPr/>
        </p:nvPicPr>
        <p:blipFill>
          <a:blip r:embed="rId2"/>
          <a:stretch>
            <a:fillRect/>
          </a:stretch>
        </p:blipFill>
        <p:spPr>
          <a:xfrm>
            <a:off x="4750289" y="3962399"/>
            <a:ext cx="3517411" cy="1778001"/>
          </a:xfrm>
          <a:prstGeom prst="rect">
            <a:avLst/>
          </a:prstGeom>
        </p:spPr>
      </p:pic>
      <p:pic>
        <p:nvPicPr>
          <p:cNvPr id="6" name="Picture 5"/>
          <p:cNvPicPr>
            <a:picLocks noChangeAspect="1"/>
          </p:cNvPicPr>
          <p:nvPr/>
        </p:nvPicPr>
        <p:blipFill>
          <a:blip r:embed="rId3"/>
          <a:stretch>
            <a:fillRect/>
          </a:stretch>
        </p:blipFill>
        <p:spPr>
          <a:xfrm>
            <a:off x="8596312" y="4008436"/>
            <a:ext cx="2236788" cy="1685925"/>
          </a:xfrm>
          <a:prstGeom prst="rect">
            <a:avLst/>
          </a:prstGeom>
        </p:spPr>
      </p:pic>
      <p:pic>
        <p:nvPicPr>
          <p:cNvPr id="7" name="Picture 6"/>
          <p:cNvPicPr>
            <a:picLocks noChangeAspect="1"/>
          </p:cNvPicPr>
          <p:nvPr/>
        </p:nvPicPr>
        <p:blipFill>
          <a:blip r:embed="rId4"/>
          <a:stretch>
            <a:fillRect/>
          </a:stretch>
        </p:blipFill>
        <p:spPr>
          <a:xfrm>
            <a:off x="611677" y="2857501"/>
            <a:ext cx="3917156" cy="3581398"/>
          </a:xfrm>
          <a:prstGeom prst="rect">
            <a:avLst/>
          </a:prstGeom>
        </p:spPr>
      </p:pic>
    </p:spTree>
    <p:extLst>
      <p:ext uri="{BB962C8B-B14F-4D97-AF65-F5344CB8AC3E}">
        <p14:creationId xmlns:p14="http://schemas.microsoft.com/office/powerpoint/2010/main" val="153102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1D32-8789-47ED-8BF0-5B1CB40F478F}"/>
              </a:ext>
            </a:extLst>
          </p:cNvPr>
          <p:cNvSpPr>
            <a:spLocks noGrp="1"/>
          </p:cNvSpPr>
          <p:nvPr>
            <p:ph type="title"/>
          </p:nvPr>
        </p:nvSpPr>
        <p:spPr/>
        <p:txBody>
          <a:bodyPr/>
          <a:lstStyle/>
          <a:p>
            <a:r>
              <a:rPr lang="en-IN" sz="4000" dirty="0"/>
              <a:t>Advance Object</a:t>
            </a:r>
          </a:p>
        </p:txBody>
      </p:sp>
      <p:sp>
        <p:nvSpPr>
          <p:cNvPr id="3" name="Content Placeholder 2">
            <a:extLst>
              <a:ext uri="{FF2B5EF4-FFF2-40B4-BE49-F238E27FC236}">
                <a16:creationId xmlns:a16="http://schemas.microsoft.com/office/drawing/2014/main" id="{13B53DFA-8C1C-44E9-B196-062A9A49B7EF}"/>
              </a:ext>
            </a:extLst>
          </p:cNvPr>
          <p:cNvSpPr>
            <a:spLocks noGrp="1"/>
          </p:cNvSpPr>
          <p:nvPr>
            <p:ph idx="1"/>
          </p:nvPr>
        </p:nvSpPr>
        <p:spPr>
          <a:xfrm>
            <a:off x="645130" y="1275908"/>
            <a:ext cx="9404723" cy="4972492"/>
          </a:xfrm>
        </p:spPr>
        <p:txBody>
          <a:bodyPr/>
          <a:lstStyle/>
          <a:p>
            <a:r>
              <a:rPr lang="en-IN" dirty="0"/>
              <a:t>The </a:t>
            </a:r>
            <a:r>
              <a:rPr lang="en-IN" b="1" dirty="0">
                <a:solidFill>
                  <a:srgbClr val="00B0F0"/>
                </a:solidFill>
              </a:rPr>
              <a:t>this</a:t>
            </a:r>
            <a:r>
              <a:rPr lang="en-IN" dirty="0"/>
              <a:t> keyword  :- Always points to calling object</a:t>
            </a:r>
          </a:p>
          <a:p>
            <a:endParaRPr lang="en-IN" dirty="0"/>
          </a:p>
          <a:p>
            <a:pPr marL="0" indent="0">
              <a:buNone/>
            </a:pPr>
            <a:endParaRPr lang="en-IN" dirty="0"/>
          </a:p>
        </p:txBody>
      </p:sp>
      <p:pic>
        <p:nvPicPr>
          <p:cNvPr id="7" name="Picture 6">
            <a:extLst>
              <a:ext uri="{FF2B5EF4-FFF2-40B4-BE49-F238E27FC236}">
                <a16:creationId xmlns:a16="http://schemas.microsoft.com/office/drawing/2014/main" id="{86029795-4E86-4680-8973-5F926455489A}"/>
              </a:ext>
            </a:extLst>
          </p:cNvPr>
          <p:cNvPicPr>
            <a:picLocks noChangeAspect="1"/>
          </p:cNvPicPr>
          <p:nvPr/>
        </p:nvPicPr>
        <p:blipFill>
          <a:blip r:embed="rId3"/>
          <a:stretch>
            <a:fillRect/>
          </a:stretch>
        </p:blipFill>
        <p:spPr>
          <a:xfrm>
            <a:off x="1158950" y="1913631"/>
            <a:ext cx="9303488" cy="1775859"/>
          </a:xfrm>
          <a:prstGeom prst="rect">
            <a:avLst/>
          </a:prstGeom>
        </p:spPr>
      </p:pic>
      <p:pic>
        <p:nvPicPr>
          <p:cNvPr id="8" name="Picture 7">
            <a:extLst>
              <a:ext uri="{FF2B5EF4-FFF2-40B4-BE49-F238E27FC236}">
                <a16:creationId xmlns:a16="http://schemas.microsoft.com/office/drawing/2014/main" id="{502E2242-EF21-4911-82A4-B135D87DA443}"/>
              </a:ext>
            </a:extLst>
          </p:cNvPr>
          <p:cNvPicPr>
            <a:picLocks noChangeAspect="1"/>
          </p:cNvPicPr>
          <p:nvPr/>
        </p:nvPicPr>
        <p:blipFill>
          <a:blip r:embed="rId4"/>
          <a:stretch>
            <a:fillRect/>
          </a:stretch>
        </p:blipFill>
        <p:spPr>
          <a:xfrm>
            <a:off x="1158950" y="4001163"/>
            <a:ext cx="9315450" cy="1775859"/>
          </a:xfrm>
          <a:prstGeom prst="rect">
            <a:avLst/>
          </a:prstGeom>
        </p:spPr>
      </p:pic>
    </p:spTree>
    <p:extLst>
      <p:ext uri="{BB962C8B-B14F-4D97-AF65-F5344CB8AC3E}">
        <p14:creationId xmlns:p14="http://schemas.microsoft.com/office/powerpoint/2010/main" val="3829908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83EE-CED1-4206-9D5E-0D8A91C50B27}"/>
              </a:ext>
            </a:extLst>
          </p:cNvPr>
          <p:cNvSpPr>
            <a:spLocks noGrp="1"/>
          </p:cNvSpPr>
          <p:nvPr>
            <p:ph type="title"/>
          </p:nvPr>
        </p:nvSpPr>
        <p:spPr>
          <a:xfrm>
            <a:off x="646111" y="452718"/>
            <a:ext cx="9404723" cy="1067738"/>
          </a:xfrm>
        </p:spPr>
        <p:txBody>
          <a:bodyPr/>
          <a:lstStyle/>
          <a:p>
            <a:r>
              <a:rPr lang="en-IN" sz="4000" dirty="0"/>
              <a:t>Factory</a:t>
            </a:r>
            <a:r>
              <a:rPr lang="en-IN" dirty="0"/>
              <a:t> Function</a:t>
            </a:r>
          </a:p>
        </p:txBody>
      </p:sp>
      <p:sp>
        <p:nvSpPr>
          <p:cNvPr id="6" name="Content Placeholder 5">
            <a:extLst>
              <a:ext uri="{FF2B5EF4-FFF2-40B4-BE49-F238E27FC236}">
                <a16:creationId xmlns:a16="http://schemas.microsoft.com/office/drawing/2014/main" id="{5C6935E5-E45B-4B11-9A49-658C0DDDBA6A}"/>
              </a:ext>
            </a:extLst>
          </p:cNvPr>
          <p:cNvSpPr>
            <a:spLocks noGrp="1"/>
          </p:cNvSpPr>
          <p:nvPr>
            <p:ph idx="1"/>
          </p:nvPr>
        </p:nvSpPr>
        <p:spPr>
          <a:xfrm>
            <a:off x="1103312" y="1520456"/>
            <a:ext cx="8946541" cy="4727943"/>
          </a:xfrm>
        </p:spPr>
        <p:txBody>
          <a:bodyPr/>
          <a:lstStyle/>
          <a:p>
            <a:r>
              <a:rPr lang="en-IN" dirty="0"/>
              <a:t>Factory Function provides a template to create multiple objects .</a:t>
            </a:r>
          </a:p>
          <a:p>
            <a:endParaRPr lang="en-IN" dirty="0"/>
          </a:p>
        </p:txBody>
      </p:sp>
      <p:pic>
        <p:nvPicPr>
          <p:cNvPr id="7" name="Picture 6">
            <a:extLst>
              <a:ext uri="{FF2B5EF4-FFF2-40B4-BE49-F238E27FC236}">
                <a16:creationId xmlns:a16="http://schemas.microsoft.com/office/drawing/2014/main" id="{4CFD30C8-EAD9-48EB-A5CB-6E52831D447D}"/>
              </a:ext>
            </a:extLst>
          </p:cNvPr>
          <p:cNvPicPr>
            <a:picLocks noChangeAspect="1"/>
          </p:cNvPicPr>
          <p:nvPr/>
        </p:nvPicPr>
        <p:blipFill>
          <a:blip r:embed="rId2"/>
          <a:stretch>
            <a:fillRect/>
          </a:stretch>
        </p:blipFill>
        <p:spPr>
          <a:xfrm>
            <a:off x="1201479" y="2286000"/>
            <a:ext cx="8848374" cy="3962399"/>
          </a:xfrm>
          <a:prstGeom prst="rect">
            <a:avLst/>
          </a:prstGeom>
        </p:spPr>
      </p:pic>
    </p:spTree>
    <p:extLst>
      <p:ext uri="{BB962C8B-B14F-4D97-AF65-F5344CB8AC3E}">
        <p14:creationId xmlns:p14="http://schemas.microsoft.com/office/powerpoint/2010/main" val="728735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F8FC-E66E-450A-B1AD-0AD89F532AD4}"/>
              </a:ext>
            </a:extLst>
          </p:cNvPr>
          <p:cNvSpPr>
            <a:spLocks noGrp="1"/>
          </p:cNvSpPr>
          <p:nvPr>
            <p:ph type="title"/>
          </p:nvPr>
        </p:nvSpPr>
        <p:spPr>
          <a:xfrm>
            <a:off x="646111" y="452718"/>
            <a:ext cx="9404723" cy="1089003"/>
          </a:xfrm>
        </p:spPr>
        <p:txBody>
          <a:bodyPr/>
          <a:lstStyle/>
          <a:p>
            <a:r>
              <a:rPr lang="en-IN" dirty="0"/>
              <a:t>DOM (Document Object Model)</a:t>
            </a:r>
          </a:p>
        </p:txBody>
      </p:sp>
      <p:sp>
        <p:nvSpPr>
          <p:cNvPr id="3" name="Content Placeholder 2">
            <a:extLst>
              <a:ext uri="{FF2B5EF4-FFF2-40B4-BE49-F238E27FC236}">
                <a16:creationId xmlns:a16="http://schemas.microsoft.com/office/drawing/2014/main" id="{1FCD4BED-5881-42F6-A032-1BE28B957B21}"/>
              </a:ext>
            </a:extLst>
          </p:cNvPr>
          <p:cNvSpPr>
            <a:spLocks noGrp="1"/>
          </p:cNvSpPr>
          <p:nvPr>
            <p:ph idx="1"/>
          </p:nvPr>
        </p:nvSpPr>
        <p:spPr>
          <a:xfrm>
            <a:off x="765544" y="1541722"/>
            <a:ext cx="9284309" cy="4706678"/>
          </a:xfrm>
        </p:spPr>
        <p:txBody>
          <a:bodyPr/>
          <a:lstStyle/>
          <a:p>
            <a:r>
              <a:rPr lang="en-IN" dirty="0"/>
              <a:t>What is DOM ?</a:t>
            </a:r>
          </a:p>
          <a:p>
            <a:pPr marL="457200" lvl="1" indent="0">
              <a:buNone/>
            </a:pPr>
            <a:r>
              <a:rPr lang="en-US" i="1" dirty="0">
                <a:solidFill>
                  <a:srgbClr val="FFFF00"/>
                </a:solidFill>
              </a:rPr>
              <a:t>“The W3C Document Object Model (DOM) is a platform and language-neutral interface that allows programs and scripts to dynamically access and update the content, structure, and style of a document."</a:t>
            </a:r>
            <a:endParaRPr lang="en-IN" dirty="0">
              <a:solidFill>
                <a:srgbClr val="FFFF00"/>
              </a:solidFill>
            </a:endParaRPr>
          </a:p>
          <a:p>
            <a:pPr lvl="1"/>
            <a:endParaRPr lang="en-IN" dirty="0"/>
          </a:p>
          <a:p>
            <a:r>
              <a:rPr lang="en-US" dirty="0"/>
              <a:t> W3C DOM standards separated into 3 parts</a:t>
            </a:r>
            <a:endParaRPr lang="en-IN" dirty="0"/>
          </a:p>
          <a:p>
            <a:pPr lvl="1"/>
            <a:r>
              <a:rPr lang="en-US" dirty="0"/>
              <a:t>Core DOM: - Standard model for all document type</a:t>
            </a:r>
            <a:endParaRPr lang="en-IN" dirty="0"/>
          </a:p>
          <a:p>
            <a:pPr lvl="1"/>
            <a:r>
              <a:rPr lang="en-US" dirty="0"/>
              <a:t>XML DOM: - Standard model for XML document type</a:t>
            </a:r>
            <a:endParaRPr lang="en-IN" dirty="0"/>
          </a:p>
          <a:p>
            <a:pPr lvl="1"/>
            <a:r>
              <a:rPr lang="en-US" dirty="0">
                <a:solidFill>
                  <a:schemeClr val="accent3">
                    <a:lumMod val="40000"/>
                    <a:lumOff val="60000"/>
                  </a:schemeClr>
                </a:solidFill>
              </a:rPr>
              <a:t>HTML DOM: - Standard model for HTML document type</a:t>
            </a:r>
            <a:endParaRPr lang="en-IN" dirty="0">
              <a:solidFill>
                <a:schemeClr val="accent3">
                  <a:lumMod val="40000"/>
                  <a:lumOff val="60000"/>
                </a:schemeClr>
              </a:solidFill>
            </a:endParaRPr>
          </a:p>
          <a:p>
            <a:pPr marL="457200" lvl="1" indent="0">
              <a:buNone/>
            </a:pPr>
            <a:endParaRPr lang="en-IN" dirty="0"/>
          </a:p>
        </p:txBody>
      </p:sp>
    </p:spTree>
    <p:extLst>
      <p:ext uri="{BB962C8B-B14F-4D97-AF65-F5344CB8AC3E}">
        <p14:creationId xmlns:p14="http://schemas.microsoft.com/office/powerpoint/2010/main" val="375286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6885-0801-458C-AB2B-77E1AF40801B}"/>
              </a:ext>
            </a:extLst>
          </p:cNvPr>
          <p:cNvSpPr>
            <a:spLocks noGrp="1"/>
          </p:cNvSpPr>
          <p:nvPr>
            <p:ph type="title"/>
          </p:nvPr>
        </p:nvSpPr>
        <p:spPr>
          <a:xfrm>
            <a:off x="645130" y="367657"/>
            <a:ext cx="9404723" cy="1046473"/>
          </a:xfrm>
        </p:spPr>
        <p:txBody>
          <a:bodyPr/>
          <a:lstStyle/>
          <a:p>
            <a:r>
              <a:rPr lang="en-IN" sz="4000" dirty="0"/>
              <a:t>JavaScript</a:t>
            </a:r>
            <a:r>
              <a:rPr lang="en-IN" dirty="0"/>
              <a:t> HTML DOM</a:t>
            </a:r>
          </a:p>
        </p:txBody>
      </p:sp>
      <p:sp>
        <p:nvSpPr>
          <p:cNvPr id="3" name="Content Placeholder 2">
            <a:extLst>
              <a:ext uri="{FF2B5EF4-FFF2-40B4-BE49-F238E27FC236}">
                <a16:creationId xmlns:a16="http://schemas.microsoft.com/office/drawing/2014/main" id="{CCC00158-89C6-4D0F-ACC1-0FDFF7E78961}"/>
              </a:ext>
            </a:extLst>
          </p:cNvPr>
          <p:cNvSpPr>
            <a:spLocks noGrp="1"/>
          </p:cNvSpPr>
          <p:nvPr>
            <p:ph idx="1"/>
          </p:nvPr>
        </p:nvSpPr>
        <p:spPr>
          <a:xfrm>
            <a:off x="733648" y="1414130"/>
            <a:ext cx="10579394" cy="4834270"/>
          </a:xfrm>
        </p:spPr>
        <p:txBody>
          <a:bodyPr/>
          <a:lstStyle/>
          <a:p>
            <a:r>
              <a:rPr lang="en-US" dirty="0"/>
              <a:t>The HTML DOM is a standard for how to get, change, add, or delete HTML elements.</a:t>
            </a:r>
            <a:endParaRPr lang="en-IN" dirty="0"/>
          </a:p>
          <a:p>
            <a:r>
              <a:rPr lang="en-US" dirty="0"/>
              <a:t>The HTML DOM model is constructed as a tree of </a:t>
            </a:r>
            <a:r>
              <a:rPr lang="en-US" b="1" dirty="0"/>
              <a:t>Objects</a:t>
            </a:r>
          </a:p>
          <a:p>
            <a:r>
              <a:rPr lang="en-US" dirty="0"/>
              <a:t>using this DOM, JavaScript gets all the power it needs to create the dynamic webpage.</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B306955-ECA7-4FBE-836A-0520F039AF92}"/>
              </a:ext>
            </a:extLst>
          </p:cNvPr>
          <p:cNvPicPr/>
          <p:nvPr/>
        </p:nvPicPr>
        <p:blipFill>
          <a:blip r:embed="rId3"/>
          <a:stretch>
            <a:fillRect/>
          </a:stretch>
        </p:blipFill>
        <p:spPr>
          <a:xfrm>
            <a:off x="4321028" y="3288340"/>
            <a:ext cx="5314950" cy="3067050"/>
          </a:xfrm>
          <a:prstGeom prst="rect">
            <a:avLst/>
          </a:prstGeom>
        </p:spPr>
      </p:pic>
    </p:spTree>
    <p:extLst>
      <p:ext uri="{BB962C8B-B14F-4D97-AF65-F5344CB8AC3E}">
        <p14:creationId xmlns:p14="http://schemas.microsoft.com/office/powerpoint/2010/main" val="28702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F6E4-1708-4AAD-B719-51A4FAA24BA5}"/>
              </a:ext>
            </a:extLst>
          </p:cNvPr>
          <p:cNvSpPr>
            <a:spLocks noGrp="1"/>
          </p:cNvSpPr>
          <p:nvPr>
            <p:ph type="title"/>
          </p:nvPr>
        </p:nvSpPr>
        <p:spPr>
          <a:xfrm>
            <a:off x="646111" y="452718"/>
            <a:ext cx="9404723" cy="1163431"/>
          </a:xfrm>
        </p:spPr>
        <p:txBody>
          <a:bodyPr/>
          <a:lstStyle/>
          <a:p>
            <a:r>
              <a:rPr lang="en-IN" dirty="0"/>
              <a:t>HTML DOM Methods &amp; Properties</a:t>
            </a:r>
          </a:p>
        </p:txBody>
      </p:sp>
      <p:sp>
        <p:nvSpPr>
          <p:cNvPr id="3" name="Content Placeholder 2">
            <a:extLst>
              <a:ext uri="{FF2B5EF4-FFF2-40B4-BE49-F238E27FC236}">
                <a16:creationId xmlns:a16="http://schemas.microsoft.com/office/drawing/2014/main" id="{012CBA03-7381-47E8-8162-AB4AED215DA1}"/>
              </a:ext>
            </a:extLst>
          </p:cNvPr>
          <p:cNvSpPr>
            <a:spLocks noGrp="1"/>
          </p:cNvSpPr>
          <p:nvPr>
            <p:ph idx="1"/>
          </p:nvPr>
        </p:nvSpPr>
        <p:spPr>
          <a:xfrm>
            <a:off x="777158" y="1616149"/>
            <a:ext cx="10461456" cy="4632250"/>
          </a:xfrm>
        </p:spPr>
        <p:txBody>
          <a:bodyPr/>
          <a:lstStyle/>
          <a:p>
            <a:r>
              <a:rPr lang="en-US" dirty="0"/>
              <a:t>Methods: - Actions performed on HTML element</a:t>
            </a:r>
            <a:endParaRPr lang="en-IN" dirty="0"/>
          </a:p>
          <a:p>
            <a:r>
              <a:rPr lang="en-US" dirty="0"/>
              <a:t>Properties: - Values you can set or get from HTML element</a:t>
            </a:r>
            <a:endParaRPr lang="en-IN" dirty="0"/>
          </a:p>
          <a:p>
            <a:r>
              <a:rPr lang="en-US" dirty="0"/>
              <a:t>Most common HTML DOM method  &amp; Property you will come across is </a:t>
            </a:r>
            <a:r>
              <a:rPr lang="en-US" dirty="0" err="1">
                <a:solidFill>
                  <a:schemeClr val="accent3">
                    <a:lumMod val="40000"/>
                    <a:lumOff val="60000"/>
                  </a:schemeClr>
                </a:solidFill>
              </a:rPr>
              <a:t>getElementById</a:t>
            </a:r>
            <a:r>
              <a:rPr lang="en-US" dirty="0">
                <a:solidFill>
                  <a:schemeClr val="accent3">
                    <a:lumMod val="40000"/>
                    <a:lumOff val="60000"/>
                  </a:schemeClr>
                </a:solidFill>
              </a:rPr>
              <a:t>() and </a:t>
            </a:r>
            <a:r>
              <a:rPr lang="en-US" dirty="0" err="1">
                <a:solidFill>
                  <a:schemeClr val="accent3">
                    <a:lumMod val="40000"/>
                    <a:lumOff val="60000"/>
                  </a:schemeClr>
                </a:solidFill>
              </a:rPr>
              <a:t>innerHTML</a:t>
            </a:r>
            <a:endParaRPr lang="en-US" dirty="0">
              <a:solidFill>
                <a:schemeClr val="accent3">
                  <a:lumMod val="40000"/>
                  <a:lumOff val="60000"/>
                </a:schemeClr>
              </a:solidFill>
            </a:endParaRPr>
          </a:p>
          <a:p>
            <a:endParaRPr lang="en-IN" dirty="0">
              <a:solidFill>
                <a:schemeClr val="accent3">
                  <a:lumMod val="40000"/>
                  <a:lumOff val="60000"/>
                </a:schemeClr>
              </a:solidFill>
            </a:endParaRPr>
          </a:p>
          <a:p>
            <a:endParaRPr lang="en-IN" dirty="0"/>
          </a:p>
        </p:txBody>
      </p:sp>
      <p:pic>
        <p:nvPicPr>
          <p:cNvPr id="4" name="Picture 3">
            <a:extLst>
              <a:ext uri="{FF2B5EF4-FFF2-40B4-BE49-F238E27FC236}">
                <a16:creationId xmlns:a16="http://schemas.microsoft.com/office/drawing/2014/main" id="{FA761A01-E03E-4C18-BF2F-8AB4B9A47995}"/>
              </a:ext>
            </a:extLst>
          </p:cNvPr>
          <p:cNvPicPr/>
          <p:nvPr/>
        </p:nvPicPr>
        <p:blipFill>
          <a:blip r:embed="rId3"/>
          <a:stretch>
            <a:fillRect/>
          </a:stretch>
        </p:blipFill>
        <p:spPr>
          <a:xfrm>
            <a:off x="1295399" y="3731761"/>
            <a:ext cx="5943600" cy="2265001"/>
          </a:xfrm>
          <a:prstGeom prst="rect">
            <a:avLst/>
          </a:prstGeom>
        </p:spPr>
      </p:pic>
      <p:pic>
        <p:nvPicPr>
          <p:cNvPr id="5" name="Picture 4">
            <a:extLst>
              <a:ext uri="{FF2B5EF4-FFF2-40B4-BE49-F238E27FC236}">
                <a16:creationId xmlns:a16="http://schemas.microsoft.com/office/drawing/2014/main" id="{4396E473-359B-44A0-ABBB-30F21771B991}"/>
              </a:ext>
            </a:extLst>
          </p:cNvPr>
          <p:cNvPicPr/>
          <p:nvPr/>
        </p:nvPicPr>
        <p:blipFill>
          <a:blip r:embed="rId4"/>
          <a:stretch>
            <a:fillRect/>
          </a:stretch>
        </p:blipFill>
        <p:spPr>
          <a:xfrm>
            <a:off x="7851479" y="4306186"/>
            <a:ext cx="2919302" cy="1682025"/>
          </a:xfrm>
          <a:prstGeom prst="rect">
            <a:avLst/>
          </a:prstGeom>
        </p:spPr>
      </p:pic>
    </p:spTree>
    <p:extLst>
      <p:ext uri="{BB962C8B-B14F-4D97-AF65-F5344CB8AC3E}">
        <p14:creationId xmlns:p14="http://schemas.microsoft.com/office/powerpoint/2010/main" val="178020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EBC3-14E3-4330-BB08-C5EFE80D354B}"/>
              </a:ext>
            </a:extLst>
          </p:cNvPr>
          <p:cNvSpPr>
            <a:spLocks noGrp="1"/>
          </p:cNvSpPr>
          <p:nvPr>
            <p:ph type="title"/>
          </p:nvPr>
        </p:nvSpPr>
        <p:spPr/>
        <p:txBody>
          <a:bodyPr/>
          <a:lstStyle/>
          <a:p>
            <a:r>
              <a:rPr lang="en-IN" dirty="0"/>
              <a:t>HTML CSS &amp; JS</a:t>
            </a:r>
          </a:p>
        </p:txBody>
      </p:sp>
      <p:sp>
        <p:nvSpPr>
          <p:cNvPr id="3" name="Content Placeholder 2">
            <a:extLst>
              <a:ext uri="{FF2B5EF4-FFF2-40B4-BE49-F238E27FC236}">
                <a16:creationId xmlns:a16="http://schemas.microsoft.com/office/drawing/2014/main" id="{39F28357-4ADC-4E8E-972A-D037BE17766D}"/>
              </a:ext>
            </a:extLst>
          </p:cNvPr>
          <p:cNvSpPr>
            <a:spLocks noGrp="1"/>
          </p:cNvSpPr>
          <p:nvPr>
            <p:ph idx="1"/>
          </p:nvPr>
        </p:nvSpPr>
        <p:spPr>
          <a:xfrm>
            <a:off x="646111" y="1331259"/>
            <a:ext cx="8946541" cy="4195481"/>
          </a:xfrm>
        </p:spPr>
        <p:txBody>
          <a:bodyPr/>
          <a:lstStyle/>
          <a:p>
            <a:r>
              <a:rPr lang="en-US" dirty="0"/>
              <a:t>HTML, or </a:t>
            </a:r>
            <a:r>
              <a:rPr lang="en-US" dirty="0" err="1"/>
              <a:t>HyperText</a:t>
            </a:r>
            <a:r>
              <a:rPr lang="en-US" dirty="0"/>
              <a:t> Markup Language, is used to create the basic structure and content of a webpage.</a:t>
            </a:r>
          </a:p>
          <a:p>
            <a:r>
              <a:rPr lang="en-US" dirty="0"/>
              <a:t>CSS, or Cascading Style Sheets, is used for the design of a webpage – where everything is placed and how it looks</a:t>
            </a:r>
          </a:p>
          <a:p>
            <a:r>
              <a:rPr lang="en-US" dirty="0"/>
              <a:t>JavaScript is used to define the interactive elements of a webpage that help to engage users</a:t>
            </a:r>
          </a:p>
          <a:p>
            <a:endParaRPr lang="en-IN" dirty="0"/>
          </a:p>
        </p:txBody>
      </p:sp>
      <p:pic>
        <p:nvPicPr>
          <p:cNvPr id="5" name="Picture 4">
            <a:extLst>
              <a:ext uri="{FF2B5EF4-FFF2-40B4-BE49-F238E27FC236}">
                <a16:creationId xmlns:a16="http://schemas.microsoft.com/office/drawing/2014/main" id="{2A14372C-C7AC-4153-9B94-4191393470EA}"/>
              </a:ext>
            </a:extLst>
          </p:cNvPr>
          <p:cNvPicPr>
            <a:picLocks noChangeAspect="1"/>
          </p:cNvPicPr>
          <p:nvPr/>
        </p:nvPicPr>
        <p:blipFill>
          <a:blip r:embed="rId2"/>
          <a:stretch>
            <a:fillRect/>
          </a:stretch>
        </p:blipFill>
        <p:spPr>
          <a:xfrm>
            <a:off x="4689182" y="3365990"/>
            <a:ext cx="4903470" cy="3039291"/>
          </a:xfrm>
          <a:prstGeom prst="rect">
            <a:avLst/>
          </a:prstGeom>
        </p:spPr>
      </p:pic>
    </p:spTree>
    <p:extLst>
      <p:ext uri="{BB962C8B-B14F-4D97-AF65-F5344CB8AC3E}">
        <p14:creationId xmlns:p14="http://schemas.microsoft.com/office/powerpoint/2010/main" val="262420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Node.JS</a:t>
            </a:r>
          </a:p>
        </p:txBody>
      </p:sp>
      <p:sp>
        <p:nvSpPr>
          <p:cNvPr id="3" name="Content Placeholder 2"/>
          <p:cNvSpPr>
            <a:spLocks noGrp="1"/>
          </p:cNvSpPr>
          <p:nvPr>
            <p:ph idx="1"/>
          </p:nvPr>
        </p:nvSpPr>
        <p:spPr>
          <a:xfrm>
            <a:off x="646112" y="1457740"/>
            <a:ext cx="9403742" cy="4790660"/>
          </a:xfrm>
        </p:spPr>
        <p:txBody>
          <a:bodyPr/>
          <a:lstStyle/>
          <a:p>
            <a:r>
              <a:rPr lang="en-US" dirty="0"/>
              <a:t>It’s a server side platform to run JS code.</a:t>
            </a:r>
          </a:p>
          <a:p>
            <a:r>
              <a:rPr lang="en-US" dirty="0"/>
              <a:t>Its designed on top of the Chrome browser’s JS engine V8.</a:t>
            </a:r>
          </a:p>
          <a:p>
            <a:r>
              <a:rPr lang="en-US" dirty="0"/>
              <a:t>It was developed by  Ryan Dahl in 2009 &amp; its latest version is 10.16.3</a:t>
            </a:r>
          </a:p>
          <a:p>
            <a:r>
              <a:rPr lang="en-US" dirty="0"/>
              <a:t>The platform written in C,C++ and JavaScript</a:t>
            </a:r>
          </a:p>
          <a:p>
            <a:r>
              <a:rPr lang="en-US" dirty="0"/>
              <a:t>Node.js uses an event driven </a:t>
            </a:r>
            <a:r>
              <a:rPr lang="en-US" b="1" dirty="0">
                <a:solidFill>
                  <a:srgbClr val="FFC000"/>
                </a:solidFill>
              </a:rPr>
              <a:t>non-blocking I/O model</a:t>
            </a:r>
          </a:p>
          <a:p>
            <a:r>
              <a:rPr lang="en-US" dirty="0"/>
              <a:t>It’s light weight and efficient .Perfect for the data intensive real time applications like chatroom.</a:t>
            </a:r>
          </a:p>
        </p:txBody>
      </p:sp>
    </p:spTree>
    <p:extLst>
      <p:ext uri="{BB962C8B-B14F-4D97-AF65-F5344CB8AC3E}">
        <p14:creationId xmlns:p14="http://schemas.microsoft.com/office/powerpoint/2010/main" val="2227638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004"/>
          </a:xfrm>
        </p:spPr>
        <p:txBody>
          <a:bodyPr/>
          <a:lstStyle/>
          <a:p>
            <a:r>
              <a:rPr lang="en-US" sz="4000" dirty="0"/>
              <a:t>Install &amp; Setup</a:t>
            </a:r>
          </a:p>
        </p:txBody>
      </p:sp>
      <p:sp>
        <p:nvSpPr>
          <p:cNvPr id="3" name="Content Placeholder 2"/>
          <p:cNvSpPr>
            <a:spLocks noGrp="1"/>
          </p:cNvSpPr>
          <p:nvPr>
            <p:ph idx="1"/>
          </p:nvPr>
        </p:nvSpPr>
        <p:spPr>
          <a:xfrm>
            <a:off x="646112" y="1351722"/>
            <a:ext cx="10899222" cy="5314950"/>
          </a:xfrm>
        </p:spPr>
        <p:txBody>
          <a:bodyPr/>
          <a:lstStyle/>
          <a:p>
            <a:r>
              <a:rPr lang="en-US" dirty="0"/>
              <a:t>Node is an open source platform hence we can download and install it free.</a:t>
            </a:r>
          </a:p>
          <a:p>
            <a:r>
              <a:rPr lang="en-US" b="1" dirty="0">
                <a:solidFill>
                  <a:srgbClr val="FFC000"/>
                </a:solidFill>
                <a:hlinkClick r:id="rId2"/>
              </a:rPr>
              <a:t>Download link:- https://nodejs.org/en/</a:t>
            </a:r>
            <a:endParaRPr lang="en-US" b="1" dirty="0">
              <a:solidFill>
                <a:srgbClr val="FFC000"/>
              </a:solidFill>
            </a:endParaRPr>
          </a:p>
          <a:p>
            <a:r>
              <a:rPr lang="en-US" dirty="0"/>
              <a:t>Node run with </a:t>
            </a:r>
            <a:r>
              <a:rPr lang="en-US" b="1" dirty="0" err="1">
                <a:solidFill>
                  <a:srgbClr val="FF0000"/>
                </a:solidFill>
              </a:rPr>
              <a:t>npm</a:t>
            </a:r>
            <a:r>
              <a:rPr lang="en-US" b="1" dirty="0">
                <a:solidFill>
                  <a:srgbClr val="FF0000"/>
                </a:solidFill>
              </a:rPr>
              <a:t> </a:t>
            </a:r>
            <a:r>
              <a:rPr lang="en-US" dirty="0"/>
              <a:t>(Node Package Manager)</a:t>
            </a:r>
          </a:p>
          <a:p>
            <a:r>
              <a:rPr lang="en-US" dirty="0" err="1"/>
              <a:t>npm</a:t>
            </a:r>
            <a:r>
              <a:rPr lang="en-US" dirty="0"/>
              <a:t> is bundled with Node.js installation file so no need to install it separately.</a:t>
            </a:r>
          </a:p>
          <a:p>
            <a:r>
              <a:rPr lang="en-US" dirty="0"/>
              <a:t>You have to initialize it from command/terminal for using the Node</a:t>
            </a:r>
          </a:p>
          <a:p>
            <a:endParaRPr lang="en-US" dirty="0"/>
          </a:p>
          <a:p>
            <a:r>
              <a:rPr lang="en-US" dirty="0"/>
              <a:t>Command : </a:t>
            </a:r>
            <a:r>
              <a:rPr lang="en-US" dirty="0" err="1"/>
              <a:t>npm</a:t>
            </a:r>
            <a:r>
              <a:rPr lang="en-US" dirty="0"/>
              <a:t> </a:t>
            </a:r>
            <a:r>
              <a:rPr lang="en-US" dirty="0" err="1"/>
              <a:t>init</a:t>
            </a:r>
            <a:endParaRPr lang="en-US" dirty="0"/>
          </a:p>
        </p:txBody>
      </p:sp>
      <p:pic>
        <p:nvPicPr>
          <p:cNvPr id="5" name="Picture 4"/>
          <p:cNvPicPr>
            <a:picLocks noChangeAspect="1"/>
          </p:cNvPicPr>
          <p:nvPr/>
        </p:nvPicPr>
        <p:blipFill>
          <a:blip r:embed="rId3"/>
          <a:stretch>
            <a:fillRect/>
          </a:stretch>
        </p:blipFill>
        <p:spPr>
          <a:xfrm>
            <a:off x="5708981" y="3504372"/>
            <a:ext cx="4829175" cy="3162300"/>
          </a:xfrm>
          <a:prstGeom prst="rect">
            <a:avLst/>
          </a:prstGeom>
        </p:spPr>
      </p:pic>
    </p:spTree>
    <p:extLst>
      <p:ext uri="{BB962C8B-B14F-4D97-AF65-F5344CB8AC3E}">
        <p14:creationId xmlns:p14="http://schemas.microsoft.com/office/powerpoint/2010/main" val="2565719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1525"/>
          </a:xfrm>
        </p:spPr>
        <p:txBody>
          <a:bodyPr/>
          <a:lstStyle/>
          <a:p>
            <a:r>
              <a:rPr lang="en-US" sz="4000" dirty="0"/>
              <a:t>Module &amp; Exports</a:t>
            </a:r>
          </a:p>
        </p:txBody>
      </p:sp>
      <p:sp>
        <p:nvSpPr>
          <p:cNvPr id="3" name="Content Placeholder 2"/>
          <p:cNvSpPr>
            <a:spLocks noGrp="1"/>
          </p:cNvSpPr>
          <p:nvPr>
            <p:ph idx="1"/>
          </p:nvPr>
        </p:nvSpPr>
        <p:spPr>
          <a:xfrm>
            <a:off x="646112" y="1656522"/>
            <a:ext cx="9403742" cy="4591877"/>
          </a:xfrm>
        </p:spPr>
        <p:txBody>
          <a:bodyPr/>
          <a:lstStyle/>
          <a:p>
            <a:r>
              <a:rPr lang="en-US" dirty="0"/>
              <a:t>Usually developers segregate the functionality of the application in separate JS files called events and node look them as modules.</a:t>
            </a:r>
          </a:p>
          <a:p>
            <a:r>
              <a:rPr lang="en-US" dirty="0"/>
              <a:t>We call those events from the main.js file which is called entry/master file.</a:t>
            </a:r>
          </a:p>
          <a:p>
            <a:r>
              <a:rPr lang="en-US" dirty="0"/>
              <a:t>We call them custom modules but node also have a lot of inbuilt modules like http, path,fs..</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594019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37543"/>
          </a:xfrm>
        </p:spPr>
        <p:txBody>
          <a:bodyPr/>
          <a:lstStyle/>
          <a:p>
            <a:r>
              <a:rPr lang="en-US" sz="4000" dirty="0"/>
              <a:t>Use of require, module &amp; Exports</a:t>
            </a:r>
          </a:p>
        </p:txBody>
      </p:sp>
      <p:pic>
        <p:nvPicPr>
          <p:cNvPr id="4" name="Content Placeholder 3"/>
          <p:cNvPicPr>
            <a:picLocks noGrp="1" noChangeAspect="1"/>
          </p:cNvPicPr>
          <p:nvPr>
            <p:ph idx="1"/>
          </p:nvPr>
        </p:nvPicPr>
        <p:blipFill>
          <a:blip r:embed="rId2"/>
          <a:stretch>
            <a:fillRect/>
          </a:stretch>
        </p:blipFill>
        <p:spPr>
          <a:xfrm>
            <a:off x="834680" y="2071998"/>
            <a:ext cx="9382745" cy="2354228"/>
          </a:xfrm>
          <a:prstGeom prst="rect">
            <a:avLst/>
          </a:prstGeom>
        </p:spPr>
      </p:pic>
      <p:pic>
        <p:nvPicPr>
          <p:cNvPr id="5" name="Picture 4"/>
          <p:cNvPicPr>
            <a:picLocks noChangeAspect="1"/>
          </p:cNvPicPr>
          <p:nvPr/>
        </p:nvPicPr>
        <p:blipFill>
          <a:blip r:embed="rId3"/>
          <a:stretch>
            <a:fillRect/>
          </a:stretch>
        </p:blipFill>
        <p:spPr>
          <a:xfrm>
            <a:off x="2822713" y="4907963"/>
            <a:ext cx="5049078" cy="1280802"/>
          </a:xfrm>
          <a:prstGeom prst="rect">
            <a:avLst/>
          </a:prstGeom>
        </p:spPr>
      </p:pic>
    </p:spTree>
    <p:extLst>
      <p:ext uri="{BB962C8B-B14F-4D97-AF65-F5344CB8AC3E}">
        <p14:creationId xmlns:p14="http://schemas.microsoft.com/office/powerpoint/2010/main" val="385357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sz="4000" dirty="0"/>
              <a:t>Creating a Server</a:t>
            </a:r>
          </a:p>
        </p:txBody>
      </p:sp>
      <p:sp>
        <p:nvSpPr>
          <p:cNvPr id="3" name="Content Placeholder 2"/>
          <p:cNvSpPr>
            <a:spLocks noGrp="1"/>
          </p:cNvSpPr>
          <p:nvPr>
            <p:ph sz="half" idx="1"/>
          </p:nvPr>
        </p:nvSpPr>
        <p:spPr>
          <a:xfrm>
            <a:off x="821636" y="1643271"/>
            <a:ext cx="4678016" cy="4613068"/>
          </a:xfrm>
        </p:spPr>
        <p:txBody>
          <a:bodyPr/>
          <a:lstStyle/>
          <a:p>
            <a:endParaRPr lang="en-US" dirty="0"/>
          </a:p>
        </p:txBody>
      </p:sp>
      <p:pic>
        <p:nvPicPr>
          <p:cNvPr id="5" name="Content Placeholder 4"/>
          <p:cNvPicPr>
            <a:picLocks noGrp="1" noChangeAspect="1"/>
          </p:cNvPicPr>
          <p:nvPr>
            <p:ph sz="half" idx="2"/>
          </p:nvPr>
        </p:nvPicPr>
        <p:blipFill>
          <a:blip r:embed="rId2"/>
          <a:stretch>
            <a:fillRect/>
          </a:stretch>
        </p:blipFill>
        <p:spPr>
          <a:xfrm>
            <a:off x="821636" y="1643271"/>
            <a:ext cx="4678016" cy="4613068"/>
          </a:xfrm>
          <a:prstGeom prst="rect">
            <a:avLst/>
          </a:prstGeom>
        </p:spPr>
      </p:pic>
      <p:pic>
        <p:nvPicPr>
          <p:cNvPr id="6" name="Picture 5"/>
          <p:cNvPicPr>
            <a:picLocks noChangeAspect="1"/>
          </p:cNvPicPr>
          <p:nvPr/>
        </p:nvPicPr>
        <p:blipFill>
          <a:blip r:embed="rId3"/>
          <a:stretch>
            <a:fillRect/>
          </a:stretch>
        </p:blipFill>
        <p:spPr>
          <a:xfrm>
            <a:off x="5499652" y="2364063"/>
            <a:ext cx="6485719" cy="2447925"/>
          </a:xfrm>
          <a:prstGeom prst="rect">
            <a:avLst/>
          </a:prstGeom>
        </p:spPr>
      </p:pic>
    </p:spTree>
    <p:extLst>
      <p:ext uri="{BB962C8B-B14F-4D97-AF65-F5344CB8AC3E}">
        <p14:creationId xmlns:p14="http://schemas.microsoft.com/office/powerpoint/2010/main" val="636593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dirty="0"/>
              <a:t>Popular Node.JS Apps</a:t>
            </a:r>
          </a:p>
        </p:txBody>
      </p:sp>
      <p:sp>
        <p:nvSpPr>
          <p:cNvPr id="3" name="Content Placeholder 2"/>
          <p:cNvSpPr>
            <a:spLocks noGrp="1"/>
          </p:cNvSpPr>
          <p:nvPr>
            <p:ph idx="1"/>
          </p:nvPr>
        </p:nvSpPr>
        <p:spPr>
          <a:xfrm>
            <a:off x="755374" y="1417984"/>
            <a:ext cx="10031896" cy="4830416"/>
          </a:xfrm>
        </p:spPr>
        <p:txBody>
          <a:bodyPr/>
          <a:lstStyle/>
          <a:p>
            <a:r>
              <a:rPr lang="en-US" b="1" dirty="0"/>
              <a:t>Twitter Lite </a:t>
            </a:r>
            <a:r>
              <a:rPr lang="en-US" dirty="0"/>
              <a:t>:- Designed for slow Internet connection</a:t>
            </a:r>
          </a:p>
          <a:p>
            <a:r>
              <a:rPr lang="en-US" b="1" dirty="0"/>
              <a:t>GoDaddy</a:t>
            </a:r>
            <a:r>
              <a:rPr lang="en-US" dirty="0"/>
              <a:t> :- </a:t>
            </a:r>
            <a:r>
              <a:rPr lang="en-US" dirty="0">
                <a:solidFill>
                  <a:srgbClr val="FFC000"/>
                </a:solidFill>
              </a:rPr>
              <a:t>4x</a:t>
            </a:r>
            <a:r>
              <a:rPr lang="en-US" dirty="0"/>
              <a:t> performance improvement after change in      						node based micro service architecture.</a:t>
            </a:r>
          </a:p>
          <a:p>
            <a:r>
              <a:rPr lang="en-US" b="1" dirty="0"/>
              <a:t>Netflix</a:t>
            </a:r>
            <a:r>
              <a:rPr lang="en-US" dirty="0"/>
              <a:t> :- Node application in JS payload &amp; server/client rendering 				reduced load time </a:t>
            </a:r>
            <a:r>
              <a:rPr lang="en-US" dirty="0">
                <a:solidFill>
                  <a:srgbClr val="FFC000"/>
                </a:solidFill>
              </a:rPr>
              <a:t>70% </a:t>
            </a:r>
            <a:r>
              <a:rPr lang="en-US" dirty="0"/>
              <a:t>.</a:t>
            </a:r>
          </a:p>
          <a:p>
            <a:r>
              <a:rPr lang="en-US" b="1" dirty="0"/>
              <a:t>Uber</a:t>
            </a:r>
            <a:r>
              <a:rPr lang="en-US" dirty="0"/>
              <a:t> :- Node.js and Python are main software stack of Uber.  Company’s  			    dispatch system and API interface designed in node.</a:t>
            </a:r>
          </a:p>
          <a:p>
            <a:r>
              <a:rPr lang="en-US" b="1" dirty="0" err="1"/>
              <a:t>Linkedln</a:t>
            </a:r>
            <a:r>
              <a:rPr lang="en-US" dirty="0"/>
              <a:t> :- Node.js is the principal technology used to support the mobile app 			 backend .</a:t>
            </a:r>
            <a:r>
              <a:rPr lang="en-US" dirty="0">
                <a:solidFill>
                  <a:srgbClr val="FFC000"/>
                </a:solidFill>
              </a:rPr>
              <a:t>20x</a:t>
            </a:r>
            <a:r>
              <a:rPr lang="en-US" dirty="0"/>
              <a:t> increase in performance.</a:t>
            </a:r>
          </a:p>
        </p:txBody>
      </p:sp>
    </p:spTree>
    <p:extLst>
      <p:ext uri="{BB962C8B-B14F-4D97-AF65-F5344CB8AC3E}">
        <p14:creationId xmlns:p14="http://schemas.microsoft.com/office/powerpoint/2010/main" val="396471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B2DC-4EEE-4C5C-80B9-957BFC21AB1A}"/>
              </a:ext>
            </a:extLst>
          </p:cNvPr>
          <p:cNvSpPr>
            <a:spLocks noGrp="1"/>
          </p:cNvSpPr>
          <p:nvPr>
            <p:ph type="title"/>
          </p:nvPr>
        </p:nvSpPr>
        <p:spPr>
          <a:xfrm>
            <a:off x="1943283" y="1786270"/>
            <a:ext cx="9404723" cy="2945219"/>
          </a:xfrm>
        </p:spPr>
        <p:txBody>
          <a:bodyPr/>
          <a:lstStyle/>
          <a:p>
            <a:r>
              <a:rPr lang="en-US" b="1" dirty="0">
                <a:solidFill>
                  <a:srgbClr val="FFC000"/>
                </a:solidFill>
              </a:rPr>
              <a:t>First do it</a:t>
            </a:r>
            <a:r>
              <a:rPr lang="en-US" b="1" dirty="0">
                <a:solidFill>
                  <a:srgbClr val="92D050"/>
                </a:solidFill>
              </a:rPr>
              <a:t>,</a:t>
            </a:r>
            <a:br>
              <a:rPr lang="en-US" b="1" dirty="0">
                <a:solidFill>
                  <a:srgbClr val="92D050"/>
                </a:solidFill>
              </a:rPr>
            </a:br>
            <a:r>
              <a:rPr lang="en-US" b="1" dirty="0">
                <a:solidFill>
                  <a:srgbClr val="92D050"/>
                </a:solidFill>
              </a:rPr>
              <a:t>		Then do it right</a:t>
            </a:r>
            <a:r>
              <a:rPr lang="en-US" dirty="0"/>
              <a:t>,</a:t>
            </a:r>
            <a:br>
              <a:rPr lang="en-US" dirty="0"/>
            </a:br>
            <a:r>
              <a:rPr lang="en-US" b="1" dirty="0">
                <a:solidFill>
                  <a:schemeClr val="bg2">
                    <a:lumMod val="60000"/>
                    <a:lumOff val="40000"/>
                  </a:schemeClr>
                </a:solidFill>
              </a:rPr>
              <a:t>				Then do it better</a:t>
            </a:r>
            <a:r>
              <a:rPr lang="en-US" dirty="0"/>
              <a:t>.</a:t>
            </a:r>
            <a:br>
              <a:rPr lang="en-US" dirty="0"/>
            </a:br>
            <a:br>
              <a:rPr lang="en-US" dirty="0"/>
            </a:br>
            <a:r>
              <a:rPr lang="en-US" dirty="0"/>
              <a:t>					</a:t>
            </a:r>
            <a:r>
              <a:rPr lang="en-US" sz="6000" dirty="0"/>
              <a:t>THANK YOU</a:t>
            </a:r>
            <a:endParaRPr lang="en-IN" sz="3200" dirty="0"/>
          </a:p>
        </p:txBody>
      </p:sp>
    </p:spTree>
    <p:extLst>
      <p:ext uri="{BB962C8B-B14F-4D97-AF65-F5344CB8AC3E}">
        <p14:creationId xmlns:p14="http://schemas.microsoft.com/office/powerpoint/2010/main" val="421497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23C6-AD0E-42B2-8DDE-3BB25FD36865}"/>
              </a:ext>
            </a:extLst>
          </p:cNvPr>
          <p:cNvSpPr>
            <a:spLocks noGrp="1"/>
          </p:cNvSpPr>
          <p:nvPr>
            <p:ph type="title"/>
          </p:nvPr>
        </p:nvSpPr>
        <p:spPr>
          <a:xfrm>
            <a:off x="646111" y="452718"/>
            <a:ext cx="9404723" cy="975488"/>
          </a:xfrm>
        </p:spPr>
        <p:txBody>
          <a:bodyPr/>
          <a:lstStyle/>
          <a:p>
            <a:r>
              <a:rPr lang="en-IN" dirty="0"/>
              <a:t>JS Style</a:t>
            </a:r>
          </a:p>
        </p:txBody>
      </p:sp>
      <p:sp>
        <p:nvSpPr>
          <p:cNvPr id="3" name="Content Placeholder 2">
            <a:extLst>
              <a:ext uri="{FF2B5EF4-FFF2-40B4-BE49-F238E27FC236}">
                <a16:creationId xmlns:a16="http://schemas.microsoft.com/office/drawing/2014/main" id="{5A66274A-4820-4530-802C-E80B06CB7289}"/>
              </a:ext>
            </a:extLst>
          </p:cNvPr>
          <p:cNvSpPr>
            <a:spLocks noGrp="1"/>
          </p:cNvSpPr>
          <p:nvPr>
            <p:ph sz="half" idx="1"/>
          </p:nvPr>
        </p:nvSpPr>
        <p:spPr/>
        <p:txBody>
          <a:bodyPr/>
          <a:lstStyle/>
          <a:p>
            <a:r>
              <a:rPr lang="en-IN" dirty="0"/>
              <a:t>How JS Looks ?</a:t>
            </a:r>
          </a:p>
          <a:p>
            <a:endParaRPr lang="en-IN" dirty="0"/>
          </a:p>
        </p:txBody>
      </p:sp>
      <p:sp>
        <p:nvSpPr>
          <p:cNvPr id="4" name="Content Placeholder 3">
            <a:extLst>
              <a:ext uri="{FF2B5EF4-FFF2-40B4-BE49-F238E27FC236}">
                <a16:creationId xmlns:a16="http://schemas.microsoft.com/office/drawing/2014/main" id="{2CEB8610-17A2-4100-907B-3974551A926D}"/>
              </a:ext>
            </a:extLst>
          </p:cNvPr>
          <p:cNvSpPr>
            <a:spLocks noGrp="1"/>
          </p:cNvSpPr>
          <p:nvPr>
            <p:ph sz="half" idx="2"/>
          </p:nvPr>
        </p:nvSpPr>
        <p:spPr/>
        <p:txBody>
          <a:bodyPr/>
          <a:lstStyle/>
          <a:p>
            <a:r>
              <a:rPr lang="en-IN" dirty="0"/>
              <a:t>How JS embedded in HTML ?</a:t>
            </a:r>
          </a:p>
        </p:txBody>
      </p:sp>
      <p:pic>
        <p:nvPicPr>
          <p:cNvPr id="5" name="Content Placeholder 3">
            <a:extLst>
              <a:ext uri="{FF2B5EF4-FFF2-40B4-BE49-F238E27FC236}">
                <a16:creationId xmlns:a16="http://schemas.microsoft.com/office/drawing/2014/main" id="{598C02A6-B7DC-42BC-8D98-5E7D868A85F6}"/>
              </a:ext>
            </a:extLst>
          </p:cNvPr>
          <p:cNvPicPr>
            <a:picLocks noChangeAspect="1"/>
          </p:cNvPicPr>
          <p:nvPr/>
        </p:nvPicPr>
        <p:blipFill>
          <a:blip r:embed="rId2"/>
          <a:stretch>
            <a:fillRect/>
          </a:stretch>
        </p:blipFill>
        <p:spPr>
          <a:xfrm>
            <a:off x="1193074" y="2453232"/>
            <a:ext cx="3535680" cy="3642768"/>
          </a:xfrm>
          <a:prstGeom prst="rect">
            <a:avLst/>
          </a:prstGeom>
        </p:spPr>
      </p:pic>
      <p:pic>
        <p:nvPicPr>
          <p:cNvPr id="6" name="Picture 5">
            <a:extLst>
              <a:ext uri="{FF2B5EF4-FFF2-40B4-BE49-F238E27FC236}">
                <a16:creationId xmlns:a16="http://schemas.microsoft.com/office/drawing/2014/main" id="{9EDE9D29-7785-4B23-85B8-56266557B2C6}"/>
              </a:ext>
            </a:extLst>
          </p:cNvPr>
          <p:cNvPicPr>
            <a:picLocks noChangeAspect="1"/>
          </p:cNvPicPr>
          <p:nvPr/>
        </p:nvPicPr>
        <p:blipFill>
          <a:blip r:embed="rId3"/>
          <a:stretch>
            <a:fillRect/>
          </a:stretch>
        </p:blipFill>
        <p:spPr>
          <a:xfrm>
            <a:off x="5755413" y="2587262"/>
            <a:ext cx="4396341" cy="1962150"/>
          </a:xfrm>
          <a:prstGeom prst="rect">
            <a:avLst/>
          </a:prstGeom>
        </p:spPr>
      </p:pic>
    </p:spTree>
    <p:extLst>
      <p:ext uri="{BB962C8B-B14F-4D97-AF65-F5344CB8AC3E}">
        <p14:creationId xmlns:p14="http://schemas.microsoft.com/office/powerpoint/2010/main" val="10960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F84D-7B56-45B7-BF40-16AE2770E145}"/>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E487FCA9-EC21-42D4-ACB8-F6C835C7B591}"/>
              </a:ext>
            </a:extLst>
          </p:cNvPr>
          <p:cNvSpPr>
            <a:spLocks noGrp="1"/>
          </p:cNvSpPr>
          <p:nvPr>
            <p:ph sz="half" idx="1"/>
          </p:nvPr>
        </p:nvSpPr>
        <p:spPr>
          <a:xfrm>
            <a:off x="646112" y="2060575"/>
            <a:ext cx="4853540" cy="4195763"/>
          </a:xfrm>
        </p:spPr>
        <p:txBody>
          <a:bodyPr/>
          <a:lstStyle/>
          <a:p>
            <a:r>
              <a:rPr lang="en-IN" dirty="0"/>
              <a:t>Console(Your Browser is a JS Console)</a:t>
            </a:r>
          </a:p>
          <a:p>
            <a:r>
              <a:rPr lang="en-IN" dirty="0"/>
              <a:t>Settings&gt;More Tools&gt;Developer Tools</a:t>
            </a:r>
          </a:p>
        </p:txBody>
      </p:sp>
      <p:sp>
        <p:nvSpPr>
          <p:cNvPr id="4" name="Content Placeholder 3">
            <a:extLst>
              <a:ext uri="{FF2B5EF4-FFF2-40B4-BE49-F238E27FC236}">
                <a16:creationId xmlns:a16="http://schemas.microsoft.com/office/drawing/2014/main" id="{9FF95E9D-A54F-4BD4-B630-7DA5E03E5CDE}"/>
              </a:ext>
            </a:extLst>
          </p:cNvPr>
          <p:cNvSpPr>
            <a:spLocks noGrp="1"/>
          </p:cNvSpPr>
          <p:nvPr>
            <p:ph sz="half" idx="2"/>
          </p:nvPr>
        </p:nvSpPr>
        <p:spPr/>
        <p:txBody>
          <a:bodyPr/>
          <a:lstStyle/>
          <a:p>
            <a:r>
              <a:rPr lang="en-IN" dirty="0"/>
              <a:t>With HTML Page</a:t>
            </a:r>
          </a:p>
        </p:txBody>
      </p:sp>
      <p:pic>
        <p:nvPicPr>
          <p:cNvPr id="5" name="Picture 4">
            <a:extLst>
              <a:ext uri="{FF2B5EF4-FFF2-40B4-BE49-F238E27FC236}">
                <a16:creationId xmlns:a16="http://schemas.microsoft.com/office/drawing/2014/main" id="{A9F81249-58B6-4F4F-9144-3E6FF7F6FC7D}"/>
              </a:ext>
            </a:extLst>
          </p:cNvPr>
          <p:cNvPicPr>
            <a:picLocks noChangeAspect="1"/>
          </p:cNvPicPr>
          <p:nvPr/>
        </p:nvPicPr>
        <p:blipFill>
          <a:blip r:embed="rId2"/>
          <a:stretch>
            <a:fillRect/>
          </a:stretch>
        </p:blipFill>
        <p:spPr>
          <a:xfrm>
            <a:off x="646111" y="3001606"/>
            <a:ext cx="4779329" cy="3457575"/>
          </a:xfrm>
          <a:prstGeom prst="rect">
            <a:avLst/>
          </a:prstGeom>
        </p:spPr>
      </p:pic>
      <p:pic>
        <p:nvPicPr>
          <p:cNvPr id="6" name="Picture 5">
            <a:extLst>
              <a:ext uri="{FF2B5EF4-FFF2-40B4-BE49-F238E27FC236}">
                <a16:creationId xmlns:a16="http://schemas.microsoft.com/office/drawing/2014/main" id="{32A4BF5E-72F8-4CA6-AE72-7051AAE05ED2}"/>
              </a:ext>
            </a:extLst>
          </p:cNvPr>
          <p:cNvPicPr>
            <a:picLocks noChangeAspect="1"/>
          </p:cNvPicPr>
          <p:nvPr/>
        </p:nvPicPr>
        <p:blipFill>
          <a:blip r:embed="rId3"/>
          <a:stretch>
            <a:fillRect/>
          </a:stretch>
        </p:blipFill>
        <p:spPr>
          <a:xfrm>
            <a:off x="5654494" y="3985932"/>
            <a:ext cx="4853540" cy="2419350"/>
          </a:xfrm>
          <a:prstGeom prst="rect">
            <a:avLst/>
          </a:prstGeom>
        </p:spPr>
      </p:pic>
    </p:spTree>
    <p:extLst>
      <p:ext uri="{BB962C8B-B14F-4D97-AF65-F5344CB8AC3E}">
        <p14:creationId xmlns:p14="http://schemas.microsoft.com/office/powerpoint/2010/main" val="5066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JS Data Types</a:t>
            </a:r>
          </a:p>
        </p:txBody>
      </p:sp>
      <p:sp>
        <p:nvSpPr>
          <p:cNvPr id="3" name="Content Placeholder 2"/>
          <p:cNvSpPr>
            <a:spLocks noGrp="1"/>
          </p:cNvSpPr>
          <p:nvPr>
            <p:ph idx="1"/>
          </p:nvPr>
        </p:nvSpPr>
        <p:spPr>
          <a:xfrm>
            <a:off x="762000" y="1549400"/>
            <a:ext cx="9287853" cy="4698999"/>
          </a:xfrm>
        </p:spPr>
        <p:txBody>
          <a:bodyPr/>
          <a:lstStyle/>
          <a:p>
            <a:r>
              <a:rPr lang="en-US" dirty="0"/>
              <a:t>JS supports total SEVEN data types</a:t>
            </a:r>
          </a:p>
          <a:p>
            <a:r>
              <a:rPr lang="en-US" dirty="0"/>
              <a:t>FOUR primitive data types</a:t>
            </a:r>
          </a:p>
          <a:p>
            <a:pPr lvl="1"/>
            <a:r>
              <a:rPr lang="en-US" dirty="0"/>
              <a:t>Numbers 	:- 10,123.45 (No Integer &amp; Float)</a:t>
            </a:r>
          </a:p>
          <a:p>
            <a:pPr lvl="1"/>
            <a:r>
              <a:rPr lang="en-US" dirty="0"/>
              <a:t>Strings 	:- “Hello JS”</a:t>
            </a:r>
          </a:p>
          <a:p>
            <a:pPr lvl="1"/>
            <a:r>
              <a:rPr lang="en-US" dirty="0"/>
              <a:t>Boolean	:- true, false</a:t>
            </a:r>
          </a:p>
          <a:p>
            <a:pPr lvl="1"/>
            <a:r>
              <a:rPr lang="en-US" dirty="0"/>
              <a:t>symbol</a:t>
            </a:r>
          </a:p>
          <a:p>
            <a:r>
              <a:rPr lang="en-US" dirty="0"/>
              <a:t>TWO trivial data types </a:t>
            </a:r>
          </a:p>
          <a:p>
            <a:pPr lvl="1"/>
            <a:r>
              <a:rPr lang="en-US" dirty="0"/>
              <a:t>Null 			</a:t>
            </a:r>
            <a:r>
              <a:rPr lang="en-US" dirty="0">
                <a:solidFill>
                  <a:srgbClr val="FFFF00"/>
                </a:solidFill>
              </a:rPr>
              <a:t>: Points to an non existent object</a:t>
            </a:r>
          </a:p>
          <a:p>
            <a:pPr lvl="1"/>
            <a:r>
              <a:rPr lang="en-US" dirty="0"/>
              <a:t>Undefined 	</a:t>
            </a:r>
            <a:r>
              <a:rPr lang="en-US" dirty="0">
                <a:solidFill>
                  <a:srgbClr val="FFFF00"/>
                </a:solidFill>
              </a:rPr>
              <a:t>: Returns NAN for any arithmetic operation</a:t>
            </a:r>
          </a:p>
          <a:p>
            <a:r>
              <a:rPr lang="en-US" dirty="0"/>
              <a:t>ONE composite data type</a:t>
            </a:r>
          </a:p>
          <a:p>
            <a:pPr lvl="1"/>
            <a:r>
              <a:rPr lang="en-US" dirty="0"/>
              <a:t>Object</a:t>
            </a:r>
          </a:p>
          <a:p>
            <a:pPr lvl="1"/>
            <a:endParaRPr lang="en-US" dirty="0"/>
          </a:p>
          <a:p>
            <a:pPr lvl="1"/>
            <a:endParaRPr lang="en-US" dirty="0"/>
          </a:p>
        </p:txBody>
      </p:sp>
    </p:spTree>
    <p:extLst>
      <p:ext uri="{BB962C8B-B14F-4D97-AF65-F5344CB8AC3E}">
        <p14:creationId xmlns:p14="http://schemas.microsoft.com/office/powerpoint/2010/main" val="386828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Variable Selection</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r>
              <a:rPr lang="en-IN" dirty="0"/>
              <a:t>In JS there three types of variable : var , let &amp; </a:t>
            </a:r>
            <a:r>
              <a:rPr lang="en-IN" dirty="0" err="1"/>
              <a:t>const</a:t>
            </a:r>
            <a:endParaRPr lang="en-IN" dirty="0"/>
          </a:p>
          <a:p>
            <a:r>
              <a:rPr lang="en-IN" dirty="0"/>
              <a:t>var &amp; let allows to change the value later in script</a:t>
            </a:r>
          </a:p>
          <a:p>
            <a:pPr marL="0" indent="0">
              <a:buNone/>
            </a:pPr>
            <a:endParaRPr lang="en-IN" dirty="0"/>
          </a:p>
          <a:p>
            <a:endParaRPr lang="en-IN" dirty="0"/>
          </a:p>
          <a:p>
            <a:endParaRPr lang="en-IN" dirty="0"/>
          </a:p>
          <a:p>
            <a:endParaRPr lang="en-IN" dirty="0"/>
          </a:p>
          <a:p>
            <a:r>
              <a:rPr lang="en-IN" dirty="0"/>
              <a:t>In var &amp; let you can initialise later </a:t>
            </a:r>
          </a:p>
          <a:p>
            <a:r>
              <a:rPr lang="en-IN" dirty="0"/>
              <a:t>‘let’ is scoped </a:t>
            </a:r>
          </a:p>
          <a:p>
            <a:pPr marL="2743200" lvl="6"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2E4F0A9D-5ECA-4576-B559-C39C3D455A31}"/>
              </a:ext>
            </a:extLst>
          </p:cNvPr>
          <p:cNvPicPr>
            <a:picLocks noChangeAspect="1"/>
          </p:cNvPicPr>
          <p:nvPr/>
        </p:nvPicPr>
        <p:blipFill>
          <a:blip r:embed="rId2"/>
          <a:stretch>
            <a:fillRect/>
          </a:stretch>
        </p:blipFill>
        <p:spPr>
          <a:xfrm>
            <a:off x="1259887" y="2328453"/>
            <a:ext cx="6055314" cy="1198519"/>
          </a:xfrm>
          <a:prstGeom prst="rect">
            <a:avLst/>
          </a:prstGeom>
        </p:spPr>
      </p:pic>
    </p:spTree>
    <p:extLst>
      <p:ext uri="{BB962C8B-B14F-4D97-AF65-F5344CB8AC3E}">
        <p14:creationId xmlns:p14="http://schemas.microsoft.com/office/powerpoint/2010/main" val="409398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US" dirty="0"/>
              <a:t>JavaScript supports the following types of operators.</a:t>
            </a:r>
          </a:p>
          <a:p>
            <a:r>
              <a:rPr lang="en-US" dirty="0"/>
              <a:t>Arithmetic Operators</a:t>
            </a:r>
          </a:p>
          <a:p>
            <a:r>
              <a:rPr lang="en-US" dirty="0"/>
              <a:t>Comparison Operators (== and ===)</a:t>
            </a:r>
          </a:p>
          <a:p>
            <a:r>
              <a:rPr lang="en-US" dirty="0"/>
              <a:t>Logical (or Relational) Operators </a:t>
            </a:r>
            <a:r>
              <a:rPr lang="en-US" b="1" dirty="0"/>
              <a:t>( </a:t>
            </a:r>
            <a:r>
              <a:rPr lang="en-US" b="1" dirty="0">
                <a:solidFill>
                  <a:srgbClr val="FF0000"/>
                </a:solidFill>
              </a:rPr>
              <a:t>&amp;&amp;</a:t>
            </a:r>
            <a:r>
              <a:rPr lang="en-US" dirty="0"/>
              <a:t> &gt; AND </a:t>
            </a:r>
            <a:r>
              <a:rPr lang="en-US" b="1" dirty="0"/>
              <a:t>, </a:t>
            </a:r>
            <a:r>
              <a:rPr lang="en-US" b="1" dirty="0">
                <a:solidFill>
                  <a:srgbClr val="FF0000"/>
                </a:solidFill>
              </a:rPr>
              <a:t>||</a:t>
            </a:r>
            <a:r>
              <a:rPr lang="en-US" b="1" dirty="0"/>
              <a:t>&gt;</a:t>
            </a:r>
            <a:r>
              <a:rPr lang="en-US" dirty="0"/>
              <a:t> OR</a:t>
            </a:r>
            <a:r>
              <a:rPr lang="en-US" b="1" dirty="0">
                <a:solidFill>
                  <a:srgbClr val="FF0000"/>
                </a:solidFill>
              </a:rPr>
              <a:t>, !&gt;</a:t>
            </a:r>
            <a:r>
              <a:rPr lang="en-US" dirty="0"/>
              <a:t>NOT )</a:t>
            </a:r>
          </a:p>
          <a:p>
            <a:r>
              <a:rPr lang="en-US" dirty="0"/>
              <a:t>Assignment Operators</a:t>
            </a:r>
          </a:p>
          <a:p>
            <a:r>
              <a:rPr lang="en-US" dirty="0"/>
              <a:t>Conditional (or ternary) Operators </a:t>
            </a:r>
          </a:p>
          <a:p>
            <a:endParaRPr lang="en-US" dirty="0"/>
          </a:p>
          <a:p>
            <a:pPr marL="3200400" lvl="7" indent="0">
              <a:buNone/>
            </a:pPr>
            <a:endParaRPr lang="en-US" dirty="0"/>
          </a:p>
          <a:p>
            <a:pPr marL="0" indent="0">
              <a:buNone/>
            </a:pPr>
            <a:endParaRPr lang="en-US" dirty="0"/>
          </a:p>
        </p:txBody>
      </p:sp>
    </p:spTree>
    <p:extLst>
      <p:ext uri="{BB962C8B-B14F-4D97-AF65-F5344CB8AC3E}">
        <p14:creationId xmlns:p14="http://schemas.microsoft.com/office/powerpoint/2010/main" val="75211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Comparison operator</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normAutofit/>
          </a:bodyPr>
          <a:lstStyle/>
          <a:p>
            <a:r>
              <a:rPr lang="en-US" dirty="0"/>
              <a:t>=== and !== are called strict comparison operator</a:t>
            </a:r>
          </a:p>
          <a:p>
            <a:r>
              <a:rPr lang="en-US" dirty="0"/>
              <a:t>Two strings are strictly equal when they have the </a:t>
            </a:r>
            <a:r>
              <a:rPr lang="en-US" dirty="0">
                <a:solidFill>
                  <a:srgbClr val="FF0000"/>
                </a:solidFill>
              </a:rPr>
              <a:t>same sequence of characters, same length, and same characters in corresponding positions.</a:t>
            </a:r>
          </a:p>
          <a:p>
            <a:r>
              <a:rPr lang="en-US" dirty="0"/>
              <a:t>Two numbers are strictly equal when they are numerically equal (have the same number value). </a:t>
            </a:r>
          </a:p>
          <a:p>
            <a:r>
              <a:rPr lang="en-US" dirty="0"/>
              <a:t>Two Boolean operands are strictly equal if both are true or both are false.</a:t>
            </a:r>
          </a:p>
          <a:p>
            <a:r>
              <a:rPr lang="en-IN" dirty="0"/>
              <a:t>Two objects are strictly equal if they refer to the same Object.</a:t>
            </a:r>
          </a:p>
          <a:p>
            <a:r>
              <a:rPr lang="en-IN" dirty="0"/>
              <a:t>Null and Undefined types are == (but not ===). [I.e. (Null==Undefined) is true but (Null===Undefined) is false]</a:t>
            </a:r>
          </a:p>
          <a:p>
            <a:pPr marL="0" indent="0">
              <a:buNone/>
            </a:pPr>
            <a:endParaRPr lang="en-US" dirty="0"/>
          </a:p>
          <a:p>
            <a:pPr lvl="7"/>
            <a:r>
              <a:rPr lang="en-US" dirty="0"/>
              <a:t>Demo </a:t>
            </a:r>
          </a:p>
          <a:p>
            <a:pPr marL="0" indent="0">
              <a:buNone/>
            </a:pPr>
            <a:endParaRPr lang="en-US" dirty="0"/>
          </a:p>
        </p:txBody>
      </p:sp>
    </p:spTree>
    <p:extLst>
      <p:ext uri="{BB962C8B-B14F-4D97-AF65-F5344CB8AC3E}">
        <p14:creationId xmlns:p14="http://schemas.microsoft.com/office/powerpoint/2010/main" val="163185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7583</TotalTime>
  <Words>1556</Words>
  <Application>Microsoft Office PowerPoint</Application>
  <PresentationFormat>Widescreen</PresentationFormat>
  <Paragraphs>226</Paragraphs>
  <Slides>36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Wingdings 3</vt:lpstr>
      <vt:lpstr>Ion</vt:lpstr>
      <vt:lpstr>JAVASCRIPT</vt:lpstr>
      <vt:lpstr>JS History</vt:lpstr>
      <vt:lpstr>HTML CSS &amp; JS</vt:lpstr>
      <vt:lpstr>JS Style</vt:lpstr>
      <vt:lpstr>Hello World</vt:lpstr>
      <vt:lpstr>JS Data Types</vt:lpstr>
      <vt:lpstr>Variable Selection</vt:lpstr>
      <vt:lpstr>operators</vt:lpstr>
      <vt:lpstr>Comparison operator</vt:lpstr>
      <vt:lpstr>Conditional Operator</vt:lpstr>
      <vt:lpstr>Ternary operators</vt:lpstr>
      <vt:lpstr>SWITCH Keyword switch case is an alternate method of if-else statement </vt:lpstr>
      <vt:lpstr>Function</vt:lpstr>
      <vt:lpstr>PowerPoint Presentation</vt:lpstr>
      <vt:lpstr>Arrays</vt:lpstr>
      <vt:lpstr>Methods on Array</vt:lpstr>
      <vt:lpstr>Iterators</vt:lpstr>
      <vt:lpstr>forEach</vt:lpstr>
      <vt:lpstr>.map &amp; .filter</vt:lpstr>
      <vt:lpstr>Objects</vt:lpstr>
      <vt:lpstr>Object Properties</vt:lpstr>
      <vt:lpstr>Object Method</vt:lpstr>
      <vt:lpstr>Nested Object</vt:lpstr>
      <vt:lpstr>Looping through Objects</vt:lpstr>
      <vt:lpstr>Advance Object</vt:lpstr>
      <vt:lpstr>Factory Function</vt:lpstr>
      <vt:lpstr>DOM (Document Object Model)</vt:lpstr>
      <vt:lpstr>JavaScript HTML DOM</vt:lpstr>
      <vt:lpstr>HTML DOM Methods &amp; Properties</vt:lpstr>
      <vt:lpstr>Node.JS</vt:lpstr>
      <vt:lpstr>Install &amp; Setup</vt:lpstr>
      <vt:lpstr>Module &amp; Exports</vt:lpstr>
      <vt:lpstr>Use of require, module &amp; Exports</vt:lpstr>
      <vt:lpstr>Creating a Server</vt:lpstr>
      <vt:lpstr>Popular Node.JS Apps</vt:lpstr>
      <vt:lpstr>First do it,   Then do it right,     Then do it better.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JAVASCRITP</dc:title>
  <dc:creator>Chinmay Nayak</dc:creator>
  <cp:lastModifiedBy>Chinmay Nayak</cp:lastModifiedBy>
  <cp:revision>94</cp:revision>
  <dcterms:created xsi:type="dcterms:W3CDTF">2019-06-01T05:49:22Z</dcterms:created>
  <dcterms:modified xsi:type="dcterms:W3CDTF">2019-09-20T06:41:23Z</dcterms:modified>
</cp:coreProperties>
</file>