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93" r:id="rId28"/>
    <p:sldId id="294" r:id="rId29"/>
    <p:sldId id="295" r:id="rId30"/>
    <p:sldId id="284" r:id="rId31"/>
    <p:sldId id="285" r:id="rId32"/>
    <p:sldId id="286" r:id="rId33"/>
    <p:sldId id="287" r:id="rId34"/>
    <p:sldId id="288" r:id="rId35"/>
    <p:sldId id="296" r:id="rId36"/>
    <p:sldId id="289"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0" d="100"/>
          <a:sy n="60"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24-09-2019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DOM is a World Wide Web Consortium standard for accessing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webpage is loaded, the browser creates a DOM of that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27</a:t>
            </a:fld>
            <a:endParaRPr lang="en-IN"/>
          </a:p>
        </p:txBody>
      </p:sp>
    </p:spTree>
    <p:extLst>
      <p:ext uri="{BB962C8B-B14F-4D97-AF65-F5344CB8AC3E}">
        <p14:creationId xmlns:p14="http://schemas.microsoft.com/office/powerpoint/2010/main" val="35156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this DOM, JavaScript gets all the power it needs to create the dynamic webpage.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elements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attributes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CSS styles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remove existing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add new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react to all existing HTML events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create new HTML events in the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28</a:t>
            </a:fld>
            <a:endParaRPr lang="en-IN"/>
          </a:p>
        </p:txBody>
      </p:sp>
    </p:spTree>
    <p:extLst>
      <p:ext uri="{BB962C8B-B14F-4D97-AF65-F5344CB8AC3E}">
        <p14:creationId xmlns:p14="http://schemas.microsoft.com/office/powerpoint/2010/main" val="100775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29</a:t>
            </a:fld>
            <a:endParaRPr lang="en-IN"/>
          </a:p>
        </p:txBody>
      </p:sp>
    </p:spTree>
    <p:extLst>
      <p:ext uri="{BB962C8B-B14F-4D97-AF65-F5344CB8AC3E}">
        <p14:creationId xmlns:p14="http://schemas.microsoft.com/office/powerpoint/2010/main" val="38600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a:p>
            <a:r>
              <a:rPr lang="en-IN" dirty="0"/>
              <a:t>-</a:t>
            </a:r>
            <a:r>
              <a:rPr lang="en-US" sz="1200" b="0" i="0" kern="1200" dirty="0">
                <a:solidFill>
                  <a:schemeClr val="tx1"/>
                </a:solidFill>
                <a:effectLst/>
                <a:latin typeface="+mn-lt"/>
                <a:ea typeface="+mn-ea"/>
                <a:cs typeface="+mn-cs"/>
              </a:rPr>
              <a:t>The above two do exactly the same. There is no need to use </a:t>
            </a:r>
            <a:r>
              <a:rPr lang="en-US" dirty="0"/>
              <a:t>new Array()</a:t>
            </a:r>
            <a:r>
              <a:rPr lang="en-US" sz="1200" b="0" i="0" kern="1200" dirty="0">
                <a:solidFill>
                  <a:schemeClr val="tx1"/>
                </a:solidFill>
                <a:effectLst/>
                <a:latin typeface="+mn-lt"/>
                <a:ea typeface="+mn-ea"/>
                <a:cs typeface="+mn-cs"/>
              </a:rPr>
              <a:t>.For simplicity, readability and execution speed, use the first one (the array literal method).</a:t>
            </a:r>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10555288"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pPr marL="0" indent="0">
              <a:buNone/>
            </a:pPr>
            <a:r>
              <a:rPr lang="en-US" dirty="0"/>
              <a:t>	</a:t>
            </a:r>
            <a:r>
              <a:rPr lang="en-US" sz="2400" b="1" dirty="0">
                <a:solidFill>
                  <a:srgbClr val="FFC000"/>
                </a:solidFill>
              </a:rPr>
              <a:t>“Java is to JavaScript what Car is to Carpet.”</a:t>
            </a:r>
            <a:endParaRPr lang="en-IN" sz="2400" b="1" dirty="0">
              <a:solidFill>
                <a:srgbClr val="FFC000"/>
              </a:solidFill>
            </a:endParaRP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8FC-E66E-450A-B1AD-0AD89F532AD4}"/>
              </a:ext>
            </a:extLst>
          </p:cNvPr>
          <p:cNvSpPr>
            <a:spLocks noGrp="1"/>
          </p:cNvSpPr>
          <p:nvPr>
            <p:ph type="title"/>
          </p:nvPr>
        </p:nvSpPr>
        <p:spPr>
          <a:xfrm>
            <a:off x="646111" y="452718"/>
            <a:ext cx="9404723" cy="1089003"/>
          </a:xfrm>
        </p:spPr>
        <p:txBody>
          <a:bodyPr/>
          <a:lstStyle/>
          <a:p>
            <a:r>
              <a:rPr lang="en-IN" dirty="0"/>
              <a:t>DOM (Document Object Model)</a:t>
            </a:r>
          </a:p>
        </p:txBody>
      </p:sp>
      <p:sp>
        <p:nvSpPr>
          <p:cNvPr id="3" name="Content Placeholder 2">
            <a:extLst>
              <a:ext uri="{FF2B5EF4-FFF2-40B4-BE49-F238E27FC236}">
                <a16:creationId xmlns:a16="http://schemas.microsoft.com/office/drawing/2014/main" id="{1FCD4BED-5881-42F6-A032-1BE28B957B21}"/>
              </a:ext>
            </a:extLst>
          </p:cNvPr>
          <p:cNvSpPr>
            <a:spLocks noGrp="1"/>
          </p:cNvSpPr>
          <p:nvPr>
            <p:ph idx="1"/>
          </p:nvPr>
        </p:nvSpPr>
        <p:spPr>
          <a:xfrm>
            <a:off x="765544" y="1541722"/>
            <a:ext cx="9284309" cy="4706678"/>
          </a:xfrm>
        </p:spPr>
        <p:txBody>
          <a:bodyPr/>
          <a:lstStyle/>
          <a:p>
            <a:r>
              <a:rPr lang="en-IN" dirty="0"/>
              <a:t>What is DOM ?</a:t>
            </a:r>
          </a:p>
          <a:p>
            <a:pPr marL="457200" lvl="1" indent="0">
              <a:buNone/>
            </a:pPr>
            <a:r>
              <a:rPr lang="en-US" i="1" dirty="0">
                <a:solidFill>
                  <a:srgbClr val="FFFF00"/>
                </a:solidFill>
              </a:rPr>
              <a:t>“The W3C Document Object Model (DOM) is a platform and language-neutral interface that allows programs and scripts to dynamically access and update the content, structure, and style of a document."</a:t>
            </a:r>
            <a:endParaRPr lang="en-IN" dirty="0">
              <a:solidFill>
                <a:srgbClr val="FFFF00"/>
              </a:solidFill>
            </a:endParaRPr>
          </a:p>
          <a:p>
            <a:pPr lvl="1"/>
            <a:endParaRPr lang="en-IN" dirty="0"/>
          </a:p>
          <a:p>
            <a:r>
              <a:rPr lang="en-US" dirty="0"/>
              <a:t> W3C DOM standards separated into 3 parts</a:t>
            </a:r>
            <a:endParaRPr lang="en-IN" dirty="0"/>
          </a:p>
          <a:p>
            <a:pPr lvl="1"/>
            <a:r>
              <a:rPr lang="en-US" dirty="0"/>
              <a:t>Core DOM: - Standard model for all document type</a:t>
            </a:r>
            <a:endParaRPr lang="en-IN" dirty="0"/>
          </a:p>
          <a:p>
            <a:pPr lvl="1"/>
            <a:r>
              <a:rPr lang="en-US" dirty="0"/>
              <a:t>XML DOM: - Standard model for XML document type</a:t>
            </a:r>
            <a:endParaRPr lang="en-IN" dirty="0"/>
          </a:p>
          <a:p>
            <a:pPr lvl="1"/>
            <a:r>
              <a:rPr lang="en-US" dirty="0">
                <a:solidFill>
                  <a:schemeClr val="accent3">
                    <a:lumMod val="40000"/>
                    <a:lumOff val="60000"/>
                  </a:schemeClr>
                </a:solidFill>
              </a:rPr>
              <a:t>HTML DOM: - Standard model for HTML document type</a:t>
            </a:r>
            <a:endParaRPr lang="en-IN" dirty="0">
              <a:solidFill>
                <a:schemeClr val="accent3">
                  <a:lumMod val="40000"/>
                  <a:lumOff val="60000"/>
                </a:schemeClr>
              </a:solidFill>
            </a:endParaRPr>
          </a:p>
          <a:p>
            <a:pPr marL="457200" lvl="1" indent="0">
              <a:buNone/>
            </a:pPr>
            <a:endParaRPr lang="en-IN" dirty="0"/>
          </a:p>
        </p:txBody>
      </p:sp>
    </p:spTree>
    <p:extLst>
      <p:ext uri="{BB962C8B-B14F-4D97-AF65-F5344CB8AC3E}">
        <p14:creationId xmlns:p14="http://schemas.microsoft.com/office/powerpoint/2010/main" val="375286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6885-0801-458C-AB2B-77E1AF40801B}"/>
              </a:ext>
            </a:extLst>
          </p:cNvPr>
          <p:cNvSpPr>
            <a:spLocks noGrp="1"/>
          </p:cNvSpPr>
          <p:nvPr>
            <p:ph type="title"/>
          </p:nvPr>
        </p:nvSpPr>
        <p:spPr>
          <a:xfrm>
            <a:off x="645130" y="367657"/>
            <a:ext cx="9404723" cy="1046473"/>
          </a:xfrm>
        </p:spPr>
        <p:txBody>
          <a:bodyPr/>
          <a:lstStyle/>
          <a:p>
            <a:r>
              <a:rPr lang="en-IN" sz="4000" dirty="0"/>
              <a:t>JavaScript</a:t>
            </a:r>
            <a:r>
              <a:rPr lang="en-IN" dirty="0"/>
              <a:t> HTML DOM</a:t>
            </a:r>
          </a:p>
        </p:txBody>
      </p:sp>
      <p:sp>
        <p:nvSpPr>
          <p:cNvPr id="3" name="Content Placeholder 2">
            <a:extLst>
              <a:ext uri="{FF2B5EF4-FFF2-40B4-BE49-F238E27FC236}">
                <a16:creationId xmlns:a16="http://schemas.microsoft.com/office/drawing/2014/main" id="{CCC00158-89C6-4D0F-ACC1-0FDFF7E78961}"/>
              </a:ext>
            </a:extLst>
          </p:cNvPr>
          <p:cNvSpPr>
            <a:spLocks noGrp="1"/>
          </p:cNvSpPr>
          <p:nvPr>
            <p:ph idx="1"/>
          </p:nvPr>
        </p:nvSpPr>
        <p:spPr>
          <a:xfrm>
            <a:off x="733648" y="1414130"/>
            <a:ext cx="10579394" cy="4834270"/>
          </a:xfrm>
        </p:spPr>
        <p:txBody>
          <a:bodyPr/>
          <a:lstStyle/>
          <a:p>
            <a:r>
              <a:rPr lang="en-US" dirty="0"/>
              <a:t>The HTML DOM is a standard for how to get, change, add, or delete HTML elements.</a:t>
            </a:r>
            <a:endParaRPr lang="en-IN" dirty="0"/>
          </a:p>
          <a:p>
            <a:r>
              <a:rPr lang="en-US" dirty="0"/>
              <a:t>The HTML DOM model is constructed as a tree of </a:t>
            </a:r>
            <a:r>
              <a:rPr lang="en-US" b="1" dirty="0"/>
              <a:t>Objects</a:t>
            </a:r>
          </a:p>
          <a:p>
            <a:r>
              <a:rPr lang="en-US" dirty="0"/>
              <a:t>using this DOM, JavaScript gets all the power it needs to create the dynamic webpage.</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B306955-ECA7-4FBE-836A-0520F039AF92}"/>
              </a:ext>
            </a:extLst>
          </p:cNvPr>
          <p:cNvPicPr/>
          <p:nvPr/>
        </p:nvPicPr>
        <p:blipFill>
          <a:blip r:embed="rId3"/>
          <a:stretch>
            <a:fillRect/>
          </a:stretch>
        </p:blipFill>
        <p:spPr>
          <a:xfrm>
            <a:off x="4321028" y="3288340"/>
            <a:ext cx="5314950" cy="3067050"/>
          </a:xfrm>
          <a:prstGeom prst="rect">
            <a:avLst/>
          </a:prstGeom>
        </p:spPr>
      </p:pic>
    </p:spTree>
    <p:extLst>
      <p:ext uri="{BB962C8B-B14F-4D97-AF65-F5344CB8AC3E}">
        <p14:creationId xmlns:p14="http://schemas.microsoft.com/office/powerpoint/2010/main" val="28702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F6E4-1708-4AAD-B719-51A4FAA24BA5}"/>
              </a:ext>
            </a:extLst>
          </p:cNvPr>
          <p:cNvSpPr>
            <a:spLocks noGrp="1"/>
          </p:cNvSpPr>
          <p:nvPr>
            <p:ph type="title"/>
          </p:nvPr>
        </p:nvSpPr>
        <p:spPr>
          <a:xfrm>
            <a:off x="646111" y="452718"/>
            <a:ext cx="9404723" cy="1163431"/>
          </a:xfrm>
        </p:spPr>
        <p:txBody>
          <a:bodyPr/>
          <a:lstStyle/>
          <a:p>
            <a:r>
              <a:rPr lang="en-IN" dirty="0"/>
              <a:t>HTML DOM Methods &amp; Properties</a:t>
            </a:r>
          </a:p>
        </p:txBody>
      </p:sp>
      <p:sp>
        <p:nvSpPr>
          <p:cNvPr id="3" name="Content Placeholder 2">
            <a:extLst>
              <a:ext uri="{FF2B5EF4-FFF2-40B4-BE49-F238E27FC236}">
                <a16:creationId xmlns:a16="http://schemas.microsoft.com/office/drawing/2014/main" id="{012CBA03-7381-47E8-8162-AB4AED215DA1}"/>
              </a:ext>
            </a:extLst>
          </p:cNvPr>
          <p:cNvSpPr>
            <a:spLocks noGrp="1"/>
          </p:cNvSpPr>
          <p:nvPr>
            <p:ph idx="1"/>
          </p:nvPr>
        </p:nvSpPr>
        <p:spPr>
          <a:xfrm>
            <a:off x="777158" y="1616149"/>
            <a:ext cx="10461456" cy="4632250"/>
          </a:xfrm>
        </p:spPr>
        <p:txBody>
          <a:bodyPr/>
          <a:lstStyle/>
          <a:p>
            <a:r>
              <a:rPr lang="en-US" dirty="0"/>
              <a:t>Methods: - Actions performed on HTML element</a:t>
            </a:r>
            <a:endParaRPr lang="en-IN" dirty="0"/>
          </a:p>
          <a:p>
            <a:r>
              <a:rPr lang="en-US" dirty="0"/>
              <a:t>Properties: - Values you can set or get from HTML element</a:t>
            </a:r>
            <a:endParaRPr lang="en-IN" dirty="0"/>
          </a:p>
          <a:p>
            <a:r>
              <a:rPr lang="en-US" dirty="0"/>
              <a:t>Most common HTML DOM method  &amp; Property you will come across is </a:t>
            </a:r>
            <a:r>
              <a:rPr lang="en-US" dirty="0" err="1">
                <a:solidFill>
                  <a:schemeClr val="accent3">
                    <a:lumMod val="40000"/>
                    <a:lumOff val="60000"/>
                  </a:schemeClr>
                </a:solidFill>
              </a:rPr>
              <a:t>getElementById</a:t>
            </a:r>
            <a:r>
              <a:rPr lang="en-US" dirty="0">
                <a:solidFill>
                  <a:schemeClr val="accent3">
                    <a:lumMod val="40000"/>
                    <a:lumOff val="60000"/>
                  </a:schemeClr>
                </a:solidFill>
              </a:rPr>
              <a:t>() and </a:t>
            </a:r>
            <a:r>
              <a:rPr lang="en-US" dirty="0" err="1">
                <a:solidFill>
                  <a:schemeClr val="accent3">
                    <a:lumMod val="40000"/>
                    <a:lumOff val="60000"/>
                  </a:schemeClr>
                </a:solidFill>
              </a:rPr>
              <a:t>innerHTML</a:t>
            </a:r>
            <a:endParaRPr lang="en-US" dirty="0">
              <a:solidFill>
                <a:schemeClr val="accent3">
                  <a:lumMod val="40000"/>
                  <a:lumOff val="60000"/>
                </a:schemeClr>
              </a:solidFill>
            </a:endParaRPr>
          </a:p>
          <a:p>
            <a:endParaRPr lang="en-IN" dirty="0">
              <a:solidFill>
                <a:schemeClr val="accent3">
                  <a:lumMod val="40000"/>
                  <a:lumOff val="60000"/>
                </a:schemeClr>
              </a:solidFill>
            </a:endParaRPr>
          </a:p>
          <a:p>
            <a:endParaRPr lang="en-IN" dirty="0"/>
          </a:p>
        </p:txBody>
      </p:sp>
      <p:pic>
        <p:nvPicPr>
          <p:cNvPr id="4" name="Picture 3">
            <a:extLst>
              <a:ext uri="{FF2B5EF4-FFF2-40B4-BE49-F238E27FC236}">
                <a16:creationId xmlns:a16="http://schemas.microsoft.com/office/drawing/2014/main" id="{FA761A01-E03E-4C18-BF2F-8AB4B9A47995}"/>
              </a:ext>
            </a:extLst>
          </p:cNvPr>
          <p:cNvPicPr/>
          <p:nvPr/>
        </p:nvPicPr>
        <p:blipFill>
          <a:blip r:embed="rId3"/>
          <a:stretch>
            <a:fillRect/>
          </a:stretch>
        </p:blipFill>
        <p:spPr>
          <a:xfrm>
            <a:off x="1295399" y="3731761"/>
            <a:ext cx="5943600" cy="2265001"/>
          </a:xfrm>
          <a:prstGeom prst="rect">
            <a:avLst/>
          </a:prstGeom>
        </p:spPr>
      </p:pic>
      <p:pic>
        <p:nvPicPr>
          <p:cNvPr id="6" name="Picture 5"/>
          <p:cNvPicPr>
            <a:picLocks noChangeAspect="1"/>
          </p:cNvPicPr>
          <p:nvPr/>
        </p:nvPicPr>
        <p:blipFill>
          <a:blip r:embed="rId4"/>
          <a:stretch>
            <a:fillRect/>
          </a:stretch>
        </p:blipFill>
        <p:spPr>
          <a:xfrm>
            <a:off x="7900987" y="4670474"/>
            <a:ext cx="2706053" cy="1326288"/>
          </a:xfrm>
          <a:prstGeom prst="rect">
            <a:avLst/>
          </a:prstGeom>
        </p:spPr>
      </p:pic>
    </p:spTree>
    <p:extLst>
      <p:ext uri="{BB962C8B-B14F-4D97-AF65-F5344CB8AC3E}">
        <p14:creationId xmlns:p14="http://schemas.microsoft.com/office/powerpoint/2010/main" val="17802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D599-E1B1-4650-A749-BEEC83F40C87}"/>
              </a:ext>
            </a:extLst>
          </p:cNvPr>
          <p:cNvSpPr>
            <a:spLocks noGrp="1"/>
          </p:cNvSpPr>
          <p:nvPr>
            <p:ph type="title"/>
          </p:nvPr>
        </p:nvSpPr>
        <p:spPr>
          <a:xfrm>
            <a:off x="646111" y="452718"/>
            <a:ext cx="9404723" cy="993310"/>
          </a:xfrm>
        </p:spPr>
        <p:txBody>
          <a:bodyPr/>
          <a:lstStyle/>
          <a:p>
            <a:r>
              <a:rPr lang="en-IN" sz="4000" dirty="0"/>
              <a:t> JS Library &amp; Frameworks</a:t>
            </a:r>
          </a:p>
        </p:txBody>
      </p:sp>
      <p:sp>
        <p:nvSpPr>
          <p:cNvPr id="3" name="Content Placeholder 2">
            <a:extLst>
              <a:ext uri="{FF2B5EF4-FFF2-40B4-BE49-F238E27FC236}">
                <a16:creationId xmlns:a16="http://schemas.microsoft.com/office/drawing/2014/main" id="{3C6076C1-A1AA-42F8-BB28-93826A27A47C}"/>
              </a:ext>
            </a:extLst>
          </p:cNvPr>
          <p:cNvSpPr>
            <a:spLocks noGrp="1"/>
          </p:cNvSpPr>
          <p:nvPr>
            <p:ph idx="1"/>
          </p:nvPr>
        </p:nvSpPr>
        <p:spPr>
          <a:xfrm>
            <a:off x="744280" y="1446028"/>
            <a:ext cx="9305574" cy="4802371"/>
          </a:xfrm>
        </p:spPr>
        <p:txBody>
          <a:bodyPr/>
          <a:lstStyle/>
          <a:p>
            <a:r>
              <a:rPr lang="en-IN" b="1" dirty="0"/>
              <a:t>Vanilla JS :- </a:t>
            </a:r>
            <a:r>
              <a:rPr lang="en-US" dirty="0"/>
              <a:t>JS in its pure form called vanilla JS.</a:t>
            </a:r>
          </a:p>
          <a:p>
            <a:r>
              <a:rPr lang="en-IN" b="1" dirty="0"/>
              <a:t>jQuery :- </a:t>
            </a:r>
            <a:r>
              <a:rPr lang="en-US" dirty="0"/>
              <a:t>jQuery is a JavaScript library designed to simplify HTML DOM tree traversal and manipulation.</a:t>
            </a:r>
          </a:p>
          <a:p>
            <a:r>
              <a:rPr lang="en-US" dirty="0"/>
              <a:t>React :- React is a JavaScript library for building user interfaces. </a:t>
            </a:r>
          </a:p>
          <a:p>
            <a:r>
              <a:rPr lang="en-IN" b="1" dirty="0"/>
              <a:t>Angular JS :- </a:t>
            </a:r>
            <a:r>
              <a:rPr lang="en-US" dirty="0"/>
              <a:t>AngularJS is a JavaScript-based open-source front-end web framework.</a:t>
            </a:r>
          </a:p>
          <a:p>
            <a:r>
              <a:rPr lang="en-IN" b="1" dirty="0"/>
              <a:t>Vue JS :- </a:t>
            </a:r>
            <a:r>
              <a:rPr lang="en-US" dirty="0"/>
              <a:t>Vue.js is an open-source JavaScript framework for building user interfaces and single-page applications.</a:t>
            </a:r>
          </a:p>
          <a:p>
            <a:r>
              <a:rPr lang="en-IN" b="1" dirty="0" err="1"/>
              <a:t>Bootstarp</a:t>
            </a:r>
            <a:r>
              <a:rPr lang="en-IN" b="1" dirty="0"/>
              <a:t> :- </a:t>
            </a:r>
            <a:r>
              <a:rPr lang="en-US" dirty="0"/>
              <a:t>Bootstrap is a open-source CSS framework directed at responsive, mobile-first front-end web development. It contains CSS- and (optionally) JavaScript-based design templates.</a:t>
            </a:r>
          </a:p>
          <a:p>
            <a:endParaRPr lang="en-IN" b="1" dirty="0"/>
          </a:p>
          <a:p>
            <a:endParaRPr lang="en-IN" b="1" dirty="0"/>
          </a:p>
          <a:p>
            <a:endParaRPr lang="en-IN" dirty="0"/>
          </a:p>
        </p:txBody>
      </p:sp>
    </p:spTree>
    <p:extLst>
      <p:ext uri="{BB962C8B-B14F-4D97-AF65-F5344CB8AC3E}">
        <p14:creationId xmlns:p14="http://schemas.microsoft.com/office/powerpoint/2010/main" val="4015342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B2DC-4EEE-4C5C-80B9-957BFC21AB1A}"/>
              </a:ext>
            </a:extLst>
          </p:cNvPr>
          <p:cNvSpPr>
            <a:spLocks noGrp="1"/>
          </p:cNvSpPr>
          <p:nvPr>
            <p:ph type="title"/>
          </p:nvPr>
        </p:nvSpPr>
        <p:spPr>
          <a:xfrm>
            <a:off x="1943283" y="1786270"/>
            <a:ext cx="9404723" cy="2945219"/>
          </a:xfrm>
        </p:spPr>
        <p:txBody>
          <a:bodyPr/>
          <a:lstStyle/>
          <a:p>
            <a:r>
              <a:rPr lang="en-US" b="1" dirty="0">
                <a:solidFill>
                  <a:srgbClr val="FFC000"/>
                </a:solidFill>
              </a:rPr>
              <a:t>First do it</a:t>
            </a:r>
            <a:r>
              <a:rPr lang="en-US" b="1" dirty="0">
                <a:solidFill>
                  <a:srgbClr val="92D050"/>
                </a:solidFill>
              </a:rPr>
              <a:t>,</a:t>
            </a:r>
            <a:br>
              <a:rPr lang="en-US" b="1" dirty="0">
                <a:solidFill>
                  <a:srgbClr val="92D050"/>
                </a:solidFill>
              </a:rPr>
            </a:br>
            <a:r>
              <a:rPr lang="en-US" b="1" dirty="0">
                <a:solidFill>
                  <a:srgbClr val="92D050"/>
                </a:solidFill>
              </a:rPr>
              <a:t>		Then do it right</a:t>
            </a:r>
            <a:r>
              <a:rPr lang="en-US" dirty="0"/>
              <a:t>,</a:t>
            </a:r>
            <a:br>
              <a:rPr lang="en-US" dirty="0"/>
            </a:br>
            <a:r>
              <a:rPr lang="en-US" b="1" dirty="0">
                <a:solidFill>
                  <a:schemeClr val="bg2">
                    <a:lumMod val="60000"/>
                    <a:lumOff val="40000"/>
                  </a:schemeClr>
                </a:solidFill>
              </a:rPr>
              <a:t>				Then do it better</a:t>
            </a:r>
            <a:r>
              <a:rPr lang="en-US" dirty="0"/>
              <a:t>.</a:t>
            </a:r>
            <a:br>
              <a:rPr lang="en-US" dirty="0"/>
            </a:br>
            <a:br>
              <a:rPr lang="en-US" dirty="0"/>
            </a:br>
            <a:r>
              <a:rPr lang="en-US" dirty="0"/>
              <a:t>					</a:t>
            </a:r>
            <a:r>
              <a:rPr lang="en-US" sz="6000" dirty="0"/>
              <a:t>THANK YOU</a:t>
            </a:r>
            <a:endParaRPr lang="en-IN" sz="3200" dirty="0"/>
          </a:p>
        </p:txBody>
      </p:sp>
    </p:spTree>
    <p:extLst>
      <p:ext uri="{BB962C8B-B14F-4D97-AF65-F5344CB8AC3E}">
        <p14:creationId xmlns:p14="http://schemas.microsoft.com/office/powerpoint/2010/main" val="42149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7626</TotalTime>
  <Words>1608</Words>
  <Application>Microsoft Office PowerPoint</Application>
  <PresentationFormat>Widescreen</PresentationFormat>
  <Paragraphs>234</Paragraphs>
  <Slides>37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DOM (Document Object Model)</vt:lpstr>
      <vt:lpstr>JavaScript HTML DOM</vt:lpstr>
      <vt:lpstr>HTML DOM Methods &amp; Properties</vt:lpstr>
      <vt:lpstr>Node.JS</vt:lpstr>
      <vt:lpstr>Install &amp; Setup</vt:lpstr>
      <vt:lpstr>Module &amp; Exports</vt:lpstr>
      <vt:lpstr>Use of require, module &amp; Exports</vt:lpstr>
      <vt:lpstr>Creating a Server</vt:lpstr>
      <vt:lpstr> JS Library &amp; Frameworks</vt:lpstr>
      <vt:lpstr>Popular Node.JS Apps</vt:lpstr>
      <vt:lpstr>First do it,   Then do it right,     Then do it better.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Chinmay Nayak</cp:lastModifiedBy>
  <cp:revision>97</cp:revision>
  <dcterms:created xsi:type="dcterms:W3CDTF">2019-06-01T05:49:22Z</dcterms:created>
  <dcterms:modified xsi:type="dcterms:W3CDTF">2019-09-24T06:32:01Z</dcterms:modified>
</cp:coreProperties>
</file>