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83" r:id="rId7"/>
    <p:sldId id="262" r:id="rId8"/>
    <p:sldId id="264" r:id="rId9"/>
    <p:sldId id="266" r:id="rId10"/>
    <p:sldId id="268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9" autoAdjust="0"/>
    <p:restoredTop sz="94660"/>
  </p:normalViewPr>
  <p:slideViewPr>
    <p:cSldViewPr snapToGrid="0">
      <p:cViewPr varScale="1">
        <p:scale>
          <a:sx n="75" d="100"/>
          <a:sy n="75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BE5F6-1CE5-47B2-AC82-947CAA6A2CE5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BF188-7D54-4E99-8128-414AA62AC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0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BF188-7D54-4E99-8128-414AA62ACE8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45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BF188-7D54-4E99-8128-414AA62ACE8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53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BF188-7D54-4E99-8128-414AA62ACE8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02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ode.j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D1A5FB-A536-498F-80D4-0B88DAA9B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4360"/>
            <a:ext cx="8825658" cy="2958737"/>
          </a:xfrm>
        </p:spPr>
        <p:txBody>
          <a:bodyPr/>
          <a:lstStyle/>
          <a:p>
            <a:r>
              <a:rPr lang="en-IN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B4A7F6D-81FB-42E3-B5D2-E648F04A0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											CHINMAY</a:t>
            </a:r>
          </a:p>
        </p:txBody>
      </p:sp>
    </p:spTree>
    <p:extLst>
      <p:ext uri="{BB962C8B-B14F-4D97-AF65-F5344CB8AC3E}">
        <p14:creationId xmlns:p14="http://schemas.microsoft.com/office/powerpoint/2010/main" val="42226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F67F27-63B2-4FA5-BD85-1D4A6DB5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9609"/>
          </a:xfrm>
        </p:spPr>
        <p:txBody>
          <a:bodyPr/>
          <a:lstStyle/>
          <a:p>
            <a:r>
              <a:rPr lang="en-US" dirty="0"/>
              <a:t>Conditional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6A4D6F-F249-4C93-8704-AD872140A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040" y="1413164"/>
            <a:ext cx="4396339" cy="4838691"/>
          </a:xfrm>
        </p:spPr>
        <p:txBody>
          <a:bodyPr/>
          <a:lstStyle/>
          <a:p>
            <a:r>
              <a:rPr lang="en-US" dirty="0"/>
              <a:t>Truthy &amp; </a:t>
            </a:r>
            <a:r>
              <a:rPr lang="en-US" dirty="0" err="1"/>
              <a:t>Falsy</a:t>
            </a:r>
            <a:endParaRPr lang="en-US" dirty="0"/>
          </a:p>
          <a:p>
            <a:pPr marL="400050" lvl="1" indent="0">
              <a:buNone/>
            </a:pPr>
            <a:r>
              <a:rPr lang="es-ES" sz="2200" b="1" dirty="0" err="1">
                <a:solidFill>
                  <a:srgbClr val="FFFF00"/>
                </a:solidFill>
              </a:rPr>
              <a:t>let</a:t>
            </a:r>
            <a:r>
              <a:rPr lang="es-ES" sz="2200" b="1" dirty="0">
                <a:solidFill>
                  <a:srgbClr val="FFFF00"/>
                </a:solidFill>
              </a:rPr>
              <a:t> x=1,y;</a:t>
            </a:r>
          </a:p>
          <a:p>
            <a:pPr marL="400050" lvl="1" indent="0">
              <a:buNone/>
            </a:pPr>
            <a:r>
              <a:rPr lang="es-ES" sz="2200" b="1" dirty="0" err="1">
                <a:solidFill>
                  <a:srgbClr val="FFFF00"/>
                </a:solidFill>
              </a:rPr>
              <a:t>if</a:t>
            </a:r>
            <a:r>
              <a:rPr lang="es-ES" sz="2200" b="1" dirty="0">
                <a:solidFill>
                  <a:srgbClr val="FFFF00"/>
                </a:solidFill>
              </a:rPr>
              <a:t>(x){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  y=x;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}else{ 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 y=0;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console.log(y)  // Output 1</a:t>
            </a:r>
            <a:endParaRPr lang="en-IN" sz="2200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0456D2-A4C6-470B-B166-6DAE46A70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1413164"/>
            <a:ext cx="4396341" cy="4843173"/>
          </a:xfrm>
        </p:spPr>
        <p:txBody>
          <a:bodyPr/>
          <a:lstStyle/>
          <a:p>
            <a:r>
              <a:rPr lang="en-US" dirty="0"/>
              <a:t>Short-Circuits Evaluation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rgbClr val="FFFF00"/>
                </a:solidFill>
              </a:rPr>
              <a:t>let x =1;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rgbClr val="FFFF00"/>
                </a:solidFill>
              </a:rPr>
              <a:t>let y = x||1;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rgbClr val="FFFF00"/>
                </a:solidFill>
              </a:rPr>
              <a:t>console.log(y)</a:t>
            </a:r>
          </a:p>
          <a:p>
            <a:pPr marL="400050" lvl="1" indent="0">
              <a:buNone/>
            </a:pPr>
            <a:endParaRPr lang="en-IN" sz="2200" b="1" dirty="0">
              <a:solidFill>
                <a:srgbClr val="FFFF00"/>
              </a:solidFill>
            </a:endParaRPr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endParaRPr lang="en-IN" sz="2200" b="1" dirty="0">
              <a:solidFill>
                <a:srgbClr val="FFFF00"/>
              </a:solidFill>
            </a:endParaRPr>
          </a:p>
          <a:p>
            <a:pPr marL="400050" lvl="1" indent="0">
              <a:buNone/>
            </a:pPr>
            <a:endParaRPr lang="en-IN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DB0165-A002-491A-A4DD-9CDBF64B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IN" dirty="0"/>
              <a:t>Ternary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FF32F35-E962-45F5-9594-1820B90E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77" y="1280159"/>
            <a:ext cx="9500071" cy="4924697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>
                <a:solidFill>
                  <a:srgbClr val="FFFF00"/>
                </a:solidFill>
              </a:rPr>
              <a:t>   </a:t>
            </a:r>
            <a:r>
              <a:rPr lang="en-US" dirty="0"/>
              <a:t>The ternary operator shortens the if/else statement into a single statement</a:t>
            </a:r>
            <a:r>
              <a:rPr lang="en-IN" b="1" i="1" dirty="0">
                <a:solidFill>
                  <a:srgbClr val="FFFF00"/>
                </a:solidFill>
              </a:rPr>
              <a:t>           </a:t>
            </a:r>
          </a:p>
          <a:p>
            <a:pPr marL="0" indent="0">
              <a:buNone/>
            </a:pPr>
            <a:r>
              <a:rPr lang="en-IN" b="1" i="1" dirty="0">
                <a:solidFill>
                  <a:srgbClr val="FFFF00"/>
                </a:solidFill>
              </a:rPr>
              <a:t>    </a:t>
            </a:r>
            <a:r>
              <a:rPr lang="en-IN" b="1" i="1" dirty="0">
                <a:solidFill>
                  <a:schemeClr val="accent2"/>
                </a:solidFill>
              </a:rPr>
              <a:t>condition</a:t>
            </a:r>
            <a:r>
              <a:rPr lang="en-IN" b="1" dirty="0">
                <a:solidFill>
                  <a:schemeClr val="accent2"/>
                </a:solidFill>
              </a:rPr>
              <a:t> ? </a:t>
            </a:r>
            <a:r>
              <a:rPr lang="en-IN" b="1" i="1" dirty="0" err="1">
                <a:solidFill>
                  <a:schemeClr val="accent2"/>
                </a:solidFill>
              </a:rPr>
              <a:t>exprIfTrue</a:t>
            </a:r>
            <a:r>
              <a:rPr lang="en-IN" b="1" dirty="0">
                <a:solidFill>
                  <a:schemeClr val="accent2"/>
                </a:solidFill>
              </a:rPr>
              <a:t> : </a:t>
            </a:r>
            <a:r>
              <a:rPr lang="en-IN" b="1" i="1" dirty="0" err="1">
                <a:solidFill>
                  <a:schemeClr val="accent2"/>
                </a:solidFill>
              </a:rPr>
              <a:t>exprIfFalse</a:t>
            </a:r>
            <a:endParaRPr lang="en-IN" b="1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s-ES" b="1" i="1" dirty="0">
                <a:solidFill>
                  <a:srgbClr val="FFFF00"/>
                </a:solidFill>
              </a:rPr>
              <a:t>	</a:t>
            </a:r>
            <a:r>
              <a:rPr lang="es-ES" b="1" i="1" dirty="0" err="1">
                <a:solidFill>
                  <a:srgbClr val="FFFF00"/>
                </a:solidFill>
              </a:rPr>
              <a:t>let</a:t>
            </a:r>
            <a:r>
              <a:rPr lang="es-ES" b="1" i="1" dirty="0">
                <a:solidFill>
                  <a:srgbClr val="FFFF00"/>
                </a:solidFill>
              </a:rPr>
              <a:t> x =1,y;</a:t>
            </a:r>
          </a:p>
          <a:p>
            <a:pPr marL="0" indent="0">
              <a:buNone/>
            </a:pPr>
            <a:r>
              <a:rPr lang="es-ES" b="1" i="1" dirty="0">
                <a:solidFill>
                  <a:srgbClr val="FFFF00"/>
                </a:solidFill>
              </a:rPr>
              <a:t>	x ? (y=x,console.log(y)):(y=0,console.log(y));</a:t>
            </a:r>
            <a:endParaRPr lang="en-IN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dirty="0"/>
              <a:t>When using a ternary operator —  or any abbreviation  — consider who will be reading your code. If less-experienced developers may need to understand your program logic, perhaps the use of the ternary operator should be avoided.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D3A787-C7DD-44D2-9981-6FAF85B2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6262"/>
          </a:xfrm>
        </p:spPr>
        <p:txBody>
          <a:bodyPr/>
          <a:lstStyle/>
          <a:p>
            <a:r>
              <a:rPr lang="en-IN" dirty="0"/>
              <a:t>SWITCH Keyword</a:t>
            </a:r>
            <a:br>
              <a:rPr lang="en-IN" dirty="0"/>
            </a:br>
            <a:r>
              <a:rPr lang="en-US" sz="2000" dirty="0">
                <a:solidFill>
                  <a:schemeClr val="tx1"/>
                </a:solidFill>
              </a:rPr>
              <a:t>switch case is an alternate method of if-else statement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FEDD3C-8579-447A-BE3B-30254F10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665933"/>
            <a:ext cx="4751506" cy="375371"/>
          </a:xfrm>
        </p:spPr>
        <p:txBody>
          <a:bodyPr/>
          <a:lstStyle/>
          <a:p>
            <a:r>
              <a:rPr lang="en-IN" dirty="0"/>
              <a:t>If-else if- else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6F2718-7312-4C00-92FB-D79349508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491733"/>
            <a:ext cx="4396339" cy="576262"/>
          </a:xfrm>
        </p:spPr>
        <p:txBody>
          <a:bodyPr/>
          <a:lstStyle/>
          <a:p>
            <a:r>
              <a:rPr lang="en-IN" dirty="0"/>
              <a:t>switch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3372F51-5CC7-4820-83C3-AB847CAB1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242195"/>
            <a:ext cx="4751505" cy="4163087"/>
          </a:xfrm>
        </p:spPr>
        <p:txBody>
          <a:bodyPr/>
          <a:lstStyle/>
          <a:p>
            <a:r>
              <a:rPr lang="en-IN" dirty="0"/>
              <a:t>If we don’t put the break then code will run till default.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6F493DB7-75F4-4AC9-93A7-041BBE0D4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8146" y="2161309"/>
            <a:ext cx="4751505" cy="4530147"/>
          </a:xfrm>
        </p:spPr>
        <p:txBody>
          <a:bodyPr/>
          <a:lstStyle/>
          <a:p>
            <a:r>
              <a:rPr lang="en-IN" dirty="0"/>
              <a:t>The flow will stop when it correct value of x matched otherwise will go till last else statement.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2A08A5B-8D18-4B9B-896B-448058A8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35" y="3173633"/>
            <a:ext cx="4276725" cy="32624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5E41823-9FB9-4E65-9D20-065683697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00" y="3173633"/>
            <a:ext cx="4457700" cy="326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5682"/>
          </a:xfrm>
        </p:spPr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09700"/>
            <a:ext cx="9403742" cy="4838699"/>
          </a:xfrm>
        </p:spPr>
        <p:txBody>
          <a:bodyPr/>
          <a:lstStyle/>
          <a:p>
            <a:r>
              <a:rPr lang="en-US" dirty="0"/>
              <a:t>In JavaScript you can declare a function in FOUR ways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Normal Function                   </a:t>
            </a:r>
            <a:r>
              <a:rPr lang="en-US" b="1" dirty="0" err="1">
                <a:solidFill>
                  <a:srgbClr val="FFFF00"/>
                </a:solidFill>
              </a:rPr>
              <a:t>function</a:t>
            </a:r>
            <a:r>
              <a:rPr lang="en-US" b="1" dirty="0">
                <a:solidFill>
                  <a:srgbClr val="FFFF00"/>
                </a:solidFill>
              </a:rPr>
              <a:t>  &lt;function name&gt;(){ body}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Function Expression              </a:t>
            </a:r>
            <a:r>
              <a:rPr lang="en-US" b="1" dirty="0">
                <a:solidFill>
                  <a:srgbClr val="FFFF00"/>
                </a:solidFill>
              </a:rPr>
              <a:t>const &lt;name&gt; = function(){ body }</a:t>
            </a:r>
          </a:p>
          <a:p>
            <a:pPr lvl="1"/>
            <a:r>
              <a:rPr lang="en-US" dirty="0"/>
              <a:t>Arrow Function                     </a:t>
            </a:r>
            <a:r>
              <a:rPr lang="en-US" b="1" dirty="0">
                <a:solidFill>
                  <a:srgbClr val="FFFF00"/>
                </a:solidFill>
              </a:rPr>
              <a:t>const &lt;name&gt; = () =&gt; { body }</a:t>
            </a:r>
          </a:p>
          <a:p>
            <a:pPr lvl="1"/>
            <a:r>
              <a:rPr lang="en-US" dirty="0"/>
              <a:t>Concise Arrow Function      </a:t>
            </a:r>
            <a:r>
              <a:rPr lang="en-US" b="1" dirty="0">
                <a:solidFill>
                  <a:srgbClr val="FFFF00"/>
                </a:solidFill>
              </a:rPr>
              <a:t>const &lt;name&gt; = single parameter =&gt; single line</a:t>
            </a:r>
            <a:r>
              <a:rPr lang="en-US" dirty="0"/>
              <a:t> body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Basically arrow function method is the advanced version of Function expression and Concise Arrow is the special condition of arrow function where you have a single parameter and one line return statement/function body.</a:t>
            </a:r>
          </a:p>
        </p:txBody>
      </p:sp>
    </p:spTree>
    <p:extLst>
      <p:ext uri="{BB962C8B-B14F-4D97-AF65-F5344CB8AC3E}">
        <p14:creationId xmlns:p14="http://schemas.microsoft.com/office/powerpoint/2010/main" val="17504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863600" y="825500"/>
            <a:ext cx="87757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9482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71600"/>
            <a:ext cx="9503753" cy="4876799"/>
          </a:xfrm>
        </p:spPr>
        <p:txBody>
          <a:bodyPr/>
          <a:lstStyle/>
          <a:p>
            <a:r>
              <a:rPr lang="en-US" dirty="0"/>
              <a:t>Arrays are the JS ways of creating list.</a:t>
            </a:r>
          </a:p>
          <a:p>
            <a:r>
              <a:rPr lang="en-US" dirty="0"/>
              <a:t>Arrays can store any datatype .</a:t>
            </a:r>
          </a:p>
          <a:p>
            <a:r>
              <a:rPr lang="en-US" dirty="0"/>
              <a:t>You can declare an array using either </a:t>
            </a:r>
            <a:r>
              <a:rPr lang="en-US" dirty="0">
                <a:solidFill>
                  <a:srgbClr val="FFFF00"/>
                </a:solidFill>
              </a:rPr>
              <a:t>const </a:t>
            </a:r>
            <a:r>
              <a:rPr lang="en-US" dirty="0"/>
              <a:t>or </a:t>
            </a:r>
            <a:r>
              <a:rPr lang="en-US" dirty="0">
                <a:solidFill>
                  <a:srgbClr val="FFFF00"/>
                </a:solidFill>
              </a:rPr>
              <a:t>let</a:t>
            </a:r>
            <a:r>
              <a:rPr lang="en-US" dirty="0"/>
              <a:t> but therein const although you can replace the elements of array you can’t create a new array with same name.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03300" y="3543301"/>
            <a:ext cx="6985000" cy="27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4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0282"/>
          </a:xfrm>
        </p:spPr>
        <p:txBody>
          <a:bodyPr/>
          <a:lstStyle/>
          <a:p>
            <a:r>
              <a:rPr lang="en-US" dirty="0"/>
              <a:t>Methods on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84300"/>
            <a:ext cx="9403742" cy="4864099"/>
          </a:xfrm>
        </p:spPr>
        <p:txBody>
          <a:bodyPr/>
          <a:lstStyle/>
          <a:p>
            <a:r>
              <a:rPr lang="en-US" dirty="0" err="1"/>
              <a:t>Arraylength</a:t>
            </a:r>
            <a:r>
              <a:rPr lang="en-US" dirty="0"/>
              <a:t> = &lt;arrayname&gt;.length</a:t>
            </a:r>
          </a:p>
          <a:p>
            <a:r>
              <a:rPr lang="en-US" dirty="0"/>
              <a:t>push = &lt;arrayname&gt;.push()</a:t>
            </a:r>
          </a:p>
          <a:p>
            <a:r>
              <a:rPr lang="en-US" dirty="0"/>
              <a:t>pop = &lt;arrayname&gt;.pop()</a:t>
            </a:r>
          </a:p>
          <a:p>
            <a:r>
              <a:rPr lang="en-US" dirty="0"/>
              <a:t>Array Slicing = &lt;arrayname&gt;.slice(begin, end)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3467100"/>
            <a:ext cx="7543800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399" y="1384300"/>
            <a:ext cx="4787901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9F30D-5EC0-464A-B64B-B52B72DA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1064"/>
          </a:xfrm>
        </p:spPr>
        <p:txBody>
          <a:bodyPr/>
          <a:lstStyle/>
          <a:p>
            <a:r>
              <a:rPr lang="en-IN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D44FF2-F54B-4B14-9FD3-EDC250616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83856"/>
            <a:ext cx="9404723" cy="4964544"/>
          </a:xfrm>
        </p:spPr>
        <p:txBody>
          <a:bodyPr/>
          <a:lstStyle/>
          <a:p>
            <a:r>
              <a:rPr lang="en-IN" dirty="0"/>
              <a:t>Iterators are built in JavaScript array methods that helps in iterating over the array element.</a:t>
            </a:r>
          </a:p>
          <a:p>
            <a:pPr lvl="1"/>
            <a:r>
              <a:rPr lang="en-IN" dirty="0"/>
              <a:t>forEach()  : Returns undefined</a:t>
            </a:r>
          </a:p>
          <a:p>
            <a:pPr lvl="1"/>
            <a:r>
              <a:rPr lang="en-IN" dirty="0"/>
              <a:t>Map()       : Returns a new array</a:t>
            </a:r>
          </a:p>
          <a:p>
            <a:pPr lvl="1"/>
            <a:r>
              <a:rPr lang="en-IN" dirty="0"/>
              <a:t>filter()        : Returns a new array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dirty="0"/>
              <a:t>All above methods always takes a callback function as an argument.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P.S :- callback function is a function which is passed as an argument to another function.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3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B15EE-5513-424B-8A00-0505B4F9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3355"/>
          </a:xfrm>
        </p:spPr>
        <p:txBody>
          <a:bodyPr/>
          <a:lstStyle/>
          <a:p>
            <a:r>
              <a:rPr lang="en-IN" dirty="0"/>
              <a:t>forEach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A8251C31-0112-4529-8994-7D466FDDB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0044" y="3052184"/>
            <a:ext cx="2238375" cy="1704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9CC8A6-26FF-4239-B7B2-03B782DD5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858955"/>
            <a:ext cx="5268191" cy="29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5EBFA2-C6C3-4BD8-939F-6B07E132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7937"/>
          </a:xfrm>
        </p:spPr>
        <p:txBody>
          <a:bodyPr/>
          <a:lstStyle/>
          <a:p>
            <a:r>
              <a:rPr lang="en-IN" dirty="0"/>
              <a:t>.map &amp; .filter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33B3F7-1DF3-4F9B-9737-D78A0A067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7382" y="1717965"/>
            <a:ext cx="4742269" cy="4538374"/>
          </a:xfrm>
        </p:spPr>
        <p:txBody>
          <a:bodyPr/>
          <a:lstStyle/>
          <a:p>
            <a:r>
              <a:rPr lang="en-IN" dirty="0"/>
              <a:t>Map always use return statement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9A95FD-4668-450F-9415-31DE78A74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1717964"/>
            <a:ext cx="4644052" cy="4538374"/>
          </a:xfrm>
        </p:spPr>
        <p:txBody>
          <a:bodyPr/>
          <a:lstStyle/>
          <a:p>
            <a:r>
              <a:rPr lang="en-IN" dirty="0"/>
              <a:t>Returns a new array only if given condition met for each element.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3F764D7-7461-4A61-97EE-96CF9A28D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43" y="2524125"/>
            <a:ext cx="4128222" cy="1809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BDEDBE2-AF15-4823-9D3E-835EE7ABF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43" y="4859555"/>
            <a:ext cx="3629025" cy="85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211FCAE-D41E-489B-89E8-4F0F18312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594" y="2524126"/>
            <a:ext cx="4226240" cy="1809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06ECAC2-06F7-4FF7-84F5-B58191F29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324" y="4866481"/>
            <a:ext cx="3694258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B4C22-E571-44B1-86F4-C4F0250F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FC4E31-6A55-41B1-89DF-569D855AD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/>
          <a:lstStyle/>
          <a:p>
            <a:r>
              <a:rPr lang="en-IN" dirty="0"/>
              <a:t>Beginnings at Netscape   (Mocha&gt;LiveScript&gt;JavaScript)</a:t>
            </a:r>
          </a:p>
          <a:p>
            <a:r>
              <a:rPr lang="en-US" dirty="0"/>
              <a:t>Since mid 2000 server-side implementation introduced(  </a:t>
            </a:r>
            <a:r>
              <a:rPr lang="en-US" dirty="0">
                <a:hlinkClick r:id="rId2" tooltip="Node.js"/>
              </a:rPr>
              <a:t>Node.js</a:t>
            </a:r>
            <a:r>
              <a:rPr lang="en-US" dirty="0"/>
              <a:t> in 2009.)</a:t>
            </a:r>
          </a:p>
          <a:p>
            <a:r>
              <a:rPr lang="en-IN" dirty="0"/>
              <a:t>Adoption by Microsoft (Browser War)</a:t>
            </a:r>
          </a:p>
          <a:p>
            <a:r>
              <a:rPr lang="en-IN" dirty="0"/>
              <a:t>Standardization</a:t>
            </a:r>
          </a:p>
          <a:p>
            <a:r>
              <a:rPr lang="en-IN" dirty="0"/>
              <a:t>Latest Versions </a:t>
            </a:r>
          </a:p>
          <a:p>
            <a:pPr lvl="1"/>
            <a:r>
              <a:rPr lang="en-IN" dirty="0"/>
              <a:t>ECMA Script 2016 (Commonly used)</a:t>
            </a:r>
          </a:p>
          <a:p>
            <a:pPr lvl="1"/>
            <a:r>
              <a:rPr lang="en-IN" dirty="0"/>
              <a:t>ECMA Script 2017</a:t>
            </a:r>
          </a:p>
          <a:p>
            <a:endParaRPr lang="en-IN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3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2182"/>
          </a:xfrm>
        </p:spPr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74800"/>
            <a:ext cx="9403742" cy="4673599"/>
          </a:xfrm>
        </p:spPr>
        <p:txBody>
          <a:bodyPr/>
          <a:lstStyle/>
          <a:p>
            <a:pPr lvl="1"/>
            <a:r>
              <a:rPr lang="en-US" dirty="0" smtClean="0"/>
              <a:t>There are 7 fundamental data types in JS and Object is one type.</a:t>
            </a:r>
          </a:p>
          <a:p>
            <a:pPr lvl="1"/>
            <a:r>
              <a:rPr lang="en-US" dirty="0"/>
              <a:t>JavaScript objects are containers storing related data and functionality, but that deceptively simple task is extremely powerful in practice. </a:t>
            </a:r>
          </a:p>
          <a:p>
            <a:pPr lvl="1"/>
            <a:r>
              <a:rPr lang="en-US" dirty="0" smtClean="0"/>
              <a:t>Object Literal:-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let &lt;</a:t>
            </a:r>
            <a:r>
              <a:rPr lang="en-US" dirty="0" err="1" smtClean="0"/>
              <a:t>objectname</a:t>
            </a:r>
            <a:r>
              <a:rPr lang="en-US" dirty="0" smtClean="0"/>
              <a:t>&gt; = { };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ex:- let spaceship = { </a:t>
            </a:r>
            <a:r>
              <a:rPr lang="en-US" dirty="0" smtClean="0">
                <a:solidFill>
                  <a:srgbClr val="FFC000"/>
                </a:solidFill>
              </a:rPr>
              <a:t>color</a:t>
            </a:r>
            <a:r>
              <a:rPr lang="en-US" dirty="0" smtClean="0"/>
              <a:t> : ”Silver”, “fuel type” : “diesel”};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Its holds key-pair.</a:t>
            </a:r>
            <a:r>
              <a:rPr lang="en-US" dirty="0"/>
              <a:t> If any key does not hold any special character we can declare them without any quotation mark like color we did in </a:t>
            </a:r>
            <a:r>
              <a:rPr lang="en-US" dirty="0" smtClean="0"/>
              <a:t>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5682"/>
          </a:xfrm>
        </p:spPr>
        <p:txBody>
          <a:bodyPr/>
          <a:lstStyle/>
          <a:p>
            <a:r>
              <a:rPr lang="en-US" dirty="0" smtClean="0"/>
              <a:t>Object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473200"/>
            <a:ext cx="10136187" cy="4775199"/>
          </a:xfrm>
        </p:spPr>
        <p:txBody>
          <a:bodyPr/>
          <a:lstStyle/>
          <a:p>
            <a:r>
              <a:rPr lang="en-US" dirty="0" smtClean="0"/>
              <a:t>There are two ways to access an object properties</a:t>
            </a:r>
          </a:p>
          <a:p>
            <a:pPr lvl="1"/>
            <a:r>
              <a:rPr lang="en-US" dirty="0" smtClean="0"/>
              <a:t>Dot( </a:t>
            </a:r>
            <a:r>
              <a:rPr lang="en-US" sz="2000" b="1" dirty="0" smtClean="0">
                <a:solidFill>
                  <a:srgbClr val="FF0000"/>
                </a:solidFill>
              </a:rPr>
              <a:t>.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) operator :- spaceship.color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Bracket( </a:t>
            </a:r>
            <a:r>
              <a:rPr lang="en-US" sz="2000" b="1" dirty="0" smtClean="0">
                <a:solidFill>
                  <a:srgbClr val="FF0000"/>
                </a:solidFill>
              </a:rPr>
              <a:t>[ ] </a:t>
            </a:r>
            <a:r>
              <a:rPr lang="en-US" dirty="0" smtClean="0"/>
              <a:t>) operator :- spaceship[“color”]</a:t>
            </a:r>
          </a:p>
          <a:p>
            <a:pPr marL="400050"/>
            <a:endParaRPr lang="en-US" dirty="0"/>
          </a:p>
          <a:p>
            <a:pPr marL="400050"/>
            <a:r>
              <a:rPr lang="en-US" dirty="0" smtClean="0"/>
              <a:t>Changing/Assigning Object Property</a:t>
            </a:r>
          </a:p>
          <a:p>
            <a:pPr marL="800100" lvl="1"/>
            <a:r>
              <a:rPr lang="en-US" dirty="0" smtClean="0"/>
              <a:t>Only accept . Operator for </a:t>
            </a:r>
          </a:p>
          <a:p>
            <a:pPr marL="514350" lvl="1" indent="0">
              <a:buNone/>
            </a:pPr>
            <a:endParaRPr lang="en-US" dirty="0" smtClean="0"/>
          </a:p>
          <a:p>
            <a:pPr marL="51435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712" y="1930401"/>
            <a:ext cx="4295775" cy="1173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297" y="4889499"/>
            <a:ext cx="8134350" cy="13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8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5682"/>
          </a:xfrm>
        </p:spPr>
        <p:txBody>
          <a:bodyPr/>
          <a:lstStyle/>
          <a:p>
            <a:r>
              <a:rPr lang="en-US" dirty="0" smtClean="0"/>
              <a:t>Object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9287853" cy="4648199"/>
          </a:xfrm>
        </p:spPr>
        <p:txBody>
          <a:bodyPr/>
          <a:lstStyle/>
          <a:p>
            <a:r>
              <a:rPr lang="en-US" dirty="0" smtClean="0"/>
              <a:t>In object we can insert the functions like any other data. These functions called the methods of the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93800" y="2794951"/>
            <a:ext cx="7315200" cy="29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5682"/>
          </a:xfrm>
        </p:spPr>
        <p:txBody>
          <a:bodyPr/>
          <a:lstStyle/>
          <a:p>
            <a:r>
              <a:rPr lang="en-US" dirty="0" smtClean="0"/>
              <a:t>Nested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12900"/>
            <a:ext cx="9403742" cy="4635499"/>
          </a:xfrm>
        </p:spPr>
        <p:txBody>
          <a:bodyPr/>
          <a:lstStyle/>
          <a:p>
            <a:r>
              <a:rPr lang="en-US" dirty="0" smtClean="0"/>
              <a:t>In real world applications you will find many objects are holding another objects as there element. Those are called nested objects. Its basically a JSON data.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04900" y="2819399"/>
            <a:ext cx="7658100" cy="35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2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7582"/>
          </a:xfrm>
        </p:spPr>
        <p:txBody>
          <a:bodyPr/>
          <a:lstStyle/>
          <a:p>
            <a:r>
              <a:rPr lang="en-US" dirty="0" smtClean="0"/>
              <a:t>Looping through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320800"/>
            <a:ext cx="10477500" cy="4927599"/>
          </a:xfrm>
        </p:spPr>
        <p:txBody>
          <a:bodyPr/>
          <a:lstStyle/>
          <a:p>
            <a:r>
              <a:rPr lang="en-US" dirty="0" smtClean="0"/>
              <a:t>In array we loop through the elements using indexes but in case of Object we will use for loop</a:t>
            </a:r>
          </a:p>
          <a:p>
            <a:r>
              <a:rPr lang="en-US" dirty="0" smtClean="0"/>
              <a:t>Object key-value pairs are accessed in random order unlike Array.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289" y="3962399"/>
            <a:ext cx="3517411" cy="1778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312" y="4008436"/>
            <a:ext cx="2236788" cy="1685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77" y="2857501"/>
            <a:ext cx="3917156" cy="358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6EBC3-14E3-4330-BB08-C5EFE80D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CSS &amp;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F28357-4ADC-4E8E-972A-D037BE177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r>
              <a:rPr lang="en-US" dirty="0"/>
              <a:t>HTML, or </a:t>
            </a:r>
            <a:r>
              <a:rPr lang="en-US" dirty="0" err="1"/>
              <a:t>HyperText</a:t>
            </a:r>
            <a:r>
              <a:rPr lang="en-US" dirty="0"/>
              <a:t> Markup Language, is used to create the basic structure and content of a webpage.</a:t>
            </a:r>
          </a:p>
          <a:p>
            <a:r>
              <a:rPr lang="en-US" dirty="0"/>
              <a:t>CSS, or Cascading Style Sheets, is used for the design of a webpage – where everything is placed and how it looks</a:t>
            </a:r>
          </a:p>
          <a:p>
            <a:r>
              <a:rPr lang="en-US" dirty="0"/>
              <a:t>JavaScript is used to define the interactive elements of a webpage that help to engage users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A14372C-C7AC-4153-9B94-41913934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182" y="3365990"/>
            <a:ext cx="4903470" cy="303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5B23C6-AD0E-42B2-8DDE-3BB25FD3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5488"/>
          </a:xfrm>
        </p:spPr>
        <p:txBody>
          <a:bodyPr/>
          <a:lstStyle/>
          <a:p>
            <a:r>
              <a:rPr lang="en-IN" dirty="0"/>
              <a:t>JS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66274A-4820-4530-802C-E80B06CB72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How JS Looks ?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EB8610-17A2-4100-907B-3974551A92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How JS embedded in HTML ?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598C02A6-B7DC-42BC-8D98-5E7D868A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4" y="2453232"/>
            <a:ext cx="3535680" cy="3642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EDE9D29-7785-4B23-85B8-56266557B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413" y="2587262"/>
            <a:ext cx="4396341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B7F84D-7B56-45B7-BF40-16AE2770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87FCA9-EC21-42D4-ACB8-F6C835C7B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853540" cy="4195763"/>
          </a:xfrm>
        </p:spPr>
        <p:txBody>
          <a:bodyPr/>
          <a:lstStyle/>
          <a:p>
            <a:r>
              <a:rPr lang="en-IN" dirty="0"/>
              <a:t>Console(Your Browser is a JS Console)</a:t>
            </a:r>
          </a:p>
          <a:p>
            <a:r>
              <a:rPr lang="en-IN" dirty="0"/>
              <a:t>Settings&gt;More Tools&gt;Developer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F95E9D-A54F-4BD4-B630-7DA5E03E5C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With HTML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9F81249-58B6-4F4F-9144-3E6FF7F6F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001606"/>
            <a:ext cx="4779329" cy="3457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2A4BF5E-72F8-4CA6-AE72-7051AAE05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94" y="3985932"/>
            <a:ext cx="485354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2182"/>
          </a:xfrm>
        </p:spPr>
        <p:txBody>
          <a:bodyPr/>
          <a:lstStyle/>
          <a:p>
            <a:r>
              <a:rPr lang="en-US" dirty="0" smtClean="0"/>
              <a:t>JS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49400"/>
            <a:ext cx="9287853" cy="4698999"/>
          </a:xfrm>
        </p:spPr>
        <p:txBody>
          <a:bodyPr/>
          <a:lstStyle/>
          <a:p>
            <a:r>
              <a:rPr lang="en-US" dirty="0" smtClean="0"/>
              <a:t>JS supports total SEVEN data types</a:t>
            </a:r>
          </a:p>
          <a:p>
            <a:r>
              <a:rPr lang="en-US" dirty="0" smtClean="0"/>
              <a:t>FOUR </a:t>
            </a:r>
            <a:r>
              <a:rPr lang="en-US" dirty="0"/>
              <a:t>primitive </a:t>
            </a:r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Numbers 	:- 10,123.45 (No Integer &amp; Float)</a:t>
            </a:r>
          </a:p>
          <a:p>
            <a:pPr lvl="1"/>
            <a:r>
              <a:rPr lang="en-US" dirty="0" smtClean="0"/>
              <a:t>Strings 	:- “Hello JS”</a:t>
            </a:r>
          </a:p>
          <a:p>
            <a:pPr lvl="1"/>
            <a:r>
              <a:rPr lang="en-US" dirty="0" smtClean="0"/>
              <a:t>Boolean	:- true, false</a:t>
            </a:r>
          </a:p>
          <a:p>
            <a:pPr lvl="1"/>
            <a:r>
              <a:rPr lang="en-US" dirty="0" smtClean="0"/>
              <a:t>symbol</a:t>
            </a:r>
            <a:endParaRPr lang="en-US" dirty="0"/>
          </a:p>
          <a:p>
            <a:r>
              <a:rPr lang="en-US" dirty="0" smtClean="0"/>
              <a:t>TWO trivial data types </a:t>
            </a:r>
          </a:p>
          <a:p>
            <a:pPr lvl="1"/>
            <a:r>
              <a:rPr lang="en-US" dirty="0" smtClean="0"/>
              <a:t>Null 			</a:t>
            </a:r>
            <a:r>
              <a:rPr lang="en-US" dirty="0" smtClean="0">
                <a:solidFill>
                  <a:srgbClr val="FFFF00"/>
                </a:solidFill>
              </a:rPr>
              <a:t>: Points to an non existent object</a:t>
            </a:r>
          </a:p>
          <a:p>
            <a:pPr lvl="1"/>
            <a:r>
              <a:rPr lang="en-US" dirty="0" smtClean="0"/>
              <a:t>Undefined 	</a:t>
            </a:r>
            <a:r>
              <a:rPr lang="en-US" dirty="0" smtClean="0">
                <a:solidFill>
                  <a:srgbClr val="FFFF00"/>
                </a:solidFill>
              </a:rPr>
              <a:t>: Returns NAN for any arithmetic operation</a:t>
            </a:r>
          </a:p>
          <a:p>
            <a:r>
              <a:rPr lang="en-US" dirty="0" smtClean="0"/>
              <a:t>ONE composite data type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8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DB0165-A002-491A-A4DD-9CDBF64B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IN" dirty="0"/>
              <a:t>Variable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FF32F35-E962-45F5-9594-1820B90E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77" y="1280159"/>
            <a:ext cx="9500071" cy="4924697"/>
          </a:xfrm>
        </p:spPr>
        <p:txBody>
          <a:bodyPr/>
          <a:lstStyle/>
          <a:p>
            <a:r>
              <a:rPr lang="en-IN" dirty="0"/>
              <a:t>In JS there three types of variable : var , let &amp; </a:t>
            </a:r>
            <a:r>
              <a:rPr lang="en-IN" dirty="0" err="1"/>
              <a:t>const</a:t>
            </a:r>
            <a:endParaRPr lang="en-IN" dirty="0"/>
          </a:p>
          <a:p>
            <a:r>
              <a:rPr lang="en-IN" dirty="0"/>
              <a:t>var &amp; let allows to change the value later in script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var &amp; let you can initialise later </a:t>
            </a:r>
          </a:p>
          <a:p>
            <a:r>
              <a:rPr lang="en-IN" dirty="0"/>
              <a:t>‘let’ is scoped </a:t>
            </a:r>
          </a:p>
          <a:p>
            <a:pPr lvl="6"/>
            <a:endParaRPr lang="en-IN" dirty="0"/>
          </a:p>
          <a:p>
            <a:pPr lvl="6"/>
            <a:r>
              <a:rPr lang="en-IN" dirty="0"/>
              <a:t>DEMO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E4F0A9D-5ECA-4576-B559-C39C3D45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87" y="2328453"/>
            <a:ext cx="6055314" cy="11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DB0165-A002-491A-A4DD-9CDBF64B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FF32F35-E962-45F5-9594-1820B90E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77" y="1280159"/>
            <a:ext cx="9500071" cy="49246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JavaScript supports the following types of operators.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Comparison Operators (== and ===)</a:t>
            </a:r>
          </a:p>
          <a:p>
            <a:r>
              <a:rPr lang="en-US" dirty="0"/>
              <a:t>Logical (or Relational) Operators </a:t>
            </a:r>
            <a:r>
              <a:rPr lang="en-US" b="1" dirty="0"/>
              <a:t>( </a:t>
            </a:r>
            <a:r>
              <a:rPr lang="en-US" b="1" dirty="0">
                <a:solidFill>
                  <a:srgbClr val="FF0000"/>
                </a:solidFill>
              </a:rPr>
              <a:t>&amp;&amp;</a:t>
            </a:r>
            <a:r>
              <a:rPr lang="en-US" dirty="0"/>
              <a:t> &gt; AND 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||</a:t>
            </a:r>
            <a:r>
              <a:rPr lang="en-US" b="1" dirty="0"/>
              <a:t>&gt;</a:t>
            </a:r>
            <a:r>
              <a:rPr lang="en-US" dirty="0"/>
              <a:t> OR</a:t>
            </a:r>
            <a:r>
              <a:rPr lang="en-US" b="1" dirty="0">
                <a:solidFill>
                  <a:srgbClr val="FF0000"/>
                </a:solidFill>
              </a:rPr>
              <a:t>, !&gt;</a:t>
            </a:r>
            <a:r>
              <a:rPr lang="en-US" dirty="0"/>
              <a:t>NOT )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Conditional (or ternary) Operators </a:t>
            </a:r>
          </a:p>
          <a:p>
            <a:endParaRPr lang="en-US" dirty="0"/>
          </a:p>
          <a:p>
            <a:pPr lvl="7"/>
            <a:r>
              <a:rPr lang="en-US" dirty="0"/>
              <a:t>Demo for Arithmetic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DB0165-A002-491A-A4DD-9CDBF64B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IN" dirty="0"/>
              <a:t>Comparison operator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FF32F35-E962-45F5-9594-1820B90E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77" y="1280159"/>
            <a:ext cx="9500071" cy="4924697"/>
          </a:xfrm>
        </p:spPr>
        <p:txBody>
          <a:bodyPr>
            <a:normAutofit/>
          </a:bodyPr>
          <a:lstStyle/>
          <a:p>
            <a:r>
              <a:rPr lang="en-US" dirty="0"/>
              <a:t>=== and !== are called strict comparison operator</a:t>
            </a:r>
          </a:p>
          <a:p>
            <a:r>
              <a:rPr lang="en-US" dirty="0"/>
              <a:t>Two strings are strictly equal when they have the </a:t>
            </a:r>
            <a:r>
              <a:rPr lang="en-US" dirty="0">
                <a:solidFill>
                  <a:srgbClr val="FF0000"/>
                </a:solidFill>
              </a:rPr>
              <a:t>same sequence of characters, same length, and same characters in corresponding positions.</a:t>
            </a:r>
          </a:p>
          <a:p>
            <a:r>
              <a:rPr lang="en-US" dirty="0"/>
              <a:t>Two numbers are strictly equal when they are numerically equal (have the same number value). </a:t>
            </a:r>
          </a:p>
          <a:p>
            <a:r>
              <a:rPr lang="en-US" dirty="0"/>
              <a:t>Two Boolean operands are strictly equal if both are true or both are false.</a:t>
            </a:r>
          </a:p>
          <a:p>
            <a:r>
              <a:rPr lang="en-IN" dirty="0"/>
              <a:t>Two objects are strictly equal if they refer to the same Object.</a:t>
            </a:r>
          </a:p>
          <a:p>
            <a:r>
              <a:rPr lang="en-IN" dirty="0"/>
              <a:t>Null and Undefined types are == (but not ===). [I.e. (Null==Undefined) is true but (Null===Undefined) is false]</a:t>
            </a:r>
          </a:p>
          <a:p>
            <a:pPr marL="0" indent="0">
              <a:buNone/>
            </a:pPr>
            <a:endParaRPr lang="en-US" dirty="0"/>
          </a:p>
          <a:p>
            <a:pPr lvl="7"/>
            <a:r>
              <a:rPr lang="en-US" dirty="0"/>
              <a:t>Demo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2535</TotalTime>
  <Words>746</Words>
  <Application>Microsoft Office PowerPoint</Application>
  <PresentationFormat>Widescreen</PresentationFormat>
  <Paragraphs>149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Ion</vt:lpstr>
      <vt:lpstr>JAVASCRIPT</vt:lpstr>
      <vt:lpstr>JS History</vt:lpstr>
      <vt:lpstr>HTML CSS &amp; JS</vt:lpstr>
      <vt:lpstr>JS Style</vt:lpstr>
      <vt:lpstr>Hello World</vt:lpstr>
      <vt:lpstr>JS Data Types</vt:lpstr>
      <vt:lpstr>Variable Selection</vt:lpstr>
      <vt:lpstr>operators</vt:lpstr>
      <vt:lpstr>Comparison operator</vt:lpstr>
      <vt:lpstr>Conditional Operator</vt:lpstr>
      <vt:lpstr>Ternary operators</vt:lpstr>
      <vt:lpstr>SWITCH Keyword switch case is an alternate method of if-else statement </vt:lpstr>
      <vt:lpstr>Function</vt:lpstr>
      <vt:lpstr>PowerPoint Presentation</vt:lpstr>
      <vt:lpstr>Arrays</vt:lpstr>
      <vt:lpstr>Methods on Array</vt:lpstr>
      <vt:lpstr>Iterators</vt:lpstr>
      <vt:lpstr>forEach</vt:lpstr>
      <vt:lpstr>.map &amp; .filter</vt:lpstr>
      <vt:lpstr>Objects</vt:lpstr>
      <vt:lpstr>Object Properties</vt:lpstr>
      <vt:lpstr>Object Method</vt:lpstr>
      <vt:lpstr>Nested Object</vt:lpstr>
      <vt:lpstr>Looping through Objects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Chinmay Nayak</dc:creator>
  <cp:lastModifiedBy>Nayak, Chinmay Kumar</cp:lastModifiedBy>
  <cp:revision>56</cp:revision>
  <dcterms:created xsi:type="dcterms:W3CDTF">2019-06-01T05:49:22Z</dcterms:created>
  <dcterms:modified xsi:type="dcterms:W3CDTF">2019-06-04T11:45:56Z</dcterms:modified>
</cp:coreProperties>
</file>