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06" r:id="rId6"/>
    <p:sldId id="307" r:id="rId7"/>
    <p:sldId id="309" r:id="rId8"/>
    <p:sldId id="311" r:id="rId9"/>
    <p:sldId id="312" r:id="rId10"/>
    <p:sldId id="313" r:id="rId11"/>
    <p:sldId id="314" r:id="rId12"/>
    <p:sldId id="315" r:id="rId13"/>
    <p:sldId id="292" r:id="rId14"/>
    <p:sldId id="296" r:id="rId15"/>
    <p:sldId id="304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без заголовка" id="{17B563DC-F2A3-4E3F-8FE9-189EB211F05E}">
          <p14:sldIdLst>
            <p14:sldId id="256"/>
            <p14:sldId id="306"/>
            <p14:sldId id="307"/>
            <p14:sldId id="309"/>
            <p14:sldId id="311"/>
            <p14:sldId id="312"/>
            <p14:sldId id="313"/>
            <p14:sldId id="314"/>
            <p14:sldId id="315"/>
            <p14:sldId id="292"/>
            <p14:sldId id="296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F51"/>
    <a:srgbClr val="86DBB2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269D01E-BC32-4049-B463-5C60D7B0CCD2}" styleName="Стиль из темы 2 - акцент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5646" autoAdjust="0"/>
  </p:normalViewPr>
  <p:slideViewPr>
    <p:cSldViewPr snapToGrid="0">
      <p:cViewPr varScale="1">
        <p:scale>
          <a:sx n="72" d="100"/>
          <a:sy n="72" d="100"/>
        </p:scale>
        <p:origin x="1056" y="5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82" d="100"/>
          <a:sy n="82" d="100"/>
        </p:scale>
        <p:origin x="393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DCB03DF-958A-419E-93C9-F4DD4206164B}" type="datetime1">
              <a:rPr lang="ru-RU" smtClean="0"/>
              <a:t>05.05.2025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EAFF3A6F-DEFA-45E0-9496-BEE7C2C6F3D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3C04E87-AB6C-43AD-B5E7-BB59ED96ADF8}" type="datetime1">
              <a:rPr lang="ru-RU" smtClean="0"/>
              <a:pPr/>
              <a:t>05.05.2025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97DC217-DF71-1A49-B3EA-559F1F43B0F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70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F97DC217-DF71-1A49-B3EA-559F1F43B0FF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007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 rtlCol="0">
            <a:noAutofit/>
          </a:bodyPr>
          <a:lstStyle>
            <a:lvl1pPr marL="0" indent="0"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 sz="2000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 sz="2000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 sz="2000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 rtlCol="0">
            <a:no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вершающ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ru-RU" sz="2800"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ru-RU">
                <a:latin typeface="Arial" panose="020B0604020202020204" pitchFamily="34" charset="0"/>
                <a:cs typeface="+mn-cs"/>
              </a:defRPr>
            </a:lvl1pPr>
            <a:lvl2pPr marL="457200" indent="0">
              <a:buNone/>
              <a:defRPr lang="ru-RU">
                <a:latin typeface="Arial" panose="020B0604020202020204" pitchFamily="34" charset="0"/>
                <a:cs typeface="+mn-cs"/>
              </a:defRPr>
            </a:lvl2pPr>
            <a:lvl3pPr marL="914400" indent="0">
              <a:buNone/>
              <a:defRPr lang="ru-RU">
                <a:latin typeface="Arial" panose="020B0604020202020204" pitchFamily="34" charset="0"/>
                <a:cs typeface="+mn-cs"/>
              </a:defRPr>
            </a:lvl3pPr>
            <a:lvl4pPr marL="1371600" indent="0">
              <a:buNone/>
              <a:defRPr lang="ru-RU">
                <a:latin typeface="Arial" panose="020B0604020202020204" pitchFamily="34" charset="0"/>
                <a:cs typeface="+mn-cs"/>
              </a:defRPr>
            </a:lvl4pPr>
            <a:lvl5pPr marL="1828800" indent="0">
              <a:buNone/>
              <a:defRPr lang="ru-RU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изображение спра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rtlCol="0" anchor="ctr" anchorCtr="0">
            <a:noAutofit/>
          </a:bodyPr>
          <a:lstStyle>
            <a:lvl1pPr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и изображение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rtlCol="0" anchor="b" anchorCtr="0">
            <a:noAutofit/>
          </a:bodyPr>
          <a:lstStyle>
            <a:lvl1pPr>
              <a:defRPr lang="ru-RU" sz="60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rtlCol="0" anchor="t" anchorCtr="0">
            <a:noAutofit/>
          </a:bodyPr>
          <a:lstStyle>
            <a:lvl1pPr marL="0" indent="0" algn="l">
              <a:buNone/>
              <a:defRPr lang="ru-RU" sz="3200"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dirty="0"/>
              <a:t>Подзаголовок слайда</a:t>
            </a: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ru-RU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6" name="Группа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Полилиния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Полилиния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ru-RU" sz="60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ru-RU" sz="32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 dirty="0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с содержимы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Полилиния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  <p:sp>
            <p:nvSpPr>
              <p:cNvPr id="8" name="Полилиния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>
                  <a:latin typeface="Arial" panose="020B0604020202020204" pitchFamily="34" charset="0"/>
                  <a:cs typeface="+mn-cs"/>
                </a:endParaRPr>
              </a:p>
            </p:txBody>
          </p: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ru-RU" sz="4200" b="1">
                <a:solidFill>
                  <a:schemeClr val="bg1"/>
                </a:solidFill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0" name="Дата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1" name="Нижний колонтитул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12" name="Номер слайда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, содержимое и изображение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>
                <a:latin typeface="Arial" panose="020B0604020202020204" pitchFamily="34" charset="0"/>
              </a:endParaRPr>
            </a:p>
          </p:txBody>
        </p:sp>
      </p:grp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rtlCol="0" anchor="b">
            <a:noAutofit/>
          </a:bodyPr>
          <a:lstStyle>
            <a:lvl1pPr>
              <a:defRPr lang="ru-RU" sz="4200" b="1">
                <a:latin typeface="Arial" panose="020B0604020202020204" pitchFamily="34" charset="0"/>
                <a:cs typeface="+mj-cs"/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ru-RU" sz="2000">
                <a:solidFill>
                  <a:schemeClr val="bg1"/>
                </a:solidFill>
                <a:latin typeface="Arial" panose="020B0604020202020204" pitchFamily="34" charset="0"/>
                <a:cs typeface="+mn-cs"/>
              </a:defRPr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8" name="Рисунок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ru-RU">
                <a:solidFill>
                  <a:schemeClr val="accent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ru-RU">
                <a:solidFill>
                  <a:schemeClr val="accent3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tx2"/>
                </a:solidFill>
                <a:latin typeface="Arial" panose="020B0604020202020204" pitchFamily="34" charset="0"/>
                <a:cs typeface="+mn-cs"/>
              </a:defRPr>
            </a:lvl1pPr>
          </a:lstStyle>
          <a:p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61" r:id="rId11"/>
    <p:sldLayoutId id="2147483666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ru-RU" sz="440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36" y="376529"/>
            <a:ext cx="7096933" cy="383013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12000" dirty="0" err="1">
                <a:latin typeface="Monotype Corsiva" panose="03010101010201010101" pitchFamily="66" charset="0"/>
              </a:rPr>
              <a:t>YourDay</a:t>
            </a:r>
            <a:endParaRPr lang="ru-RU" sz="12000" dirty="0">
              <a:latin typeface="Monotype Corsiva" panose="03010101010201010101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F93E7-D40C-42FD-B572-59288367A0FD}"/>
              </a:ext>
            </a:extLst>
          </p:cNvPr>
          <p:cNvSpPr txBox="1"/>
          <p:nvPr/>
        </p:nvSpPr>
        <p:spPr>
          <a:xfrm>
            <a:off x="2250988" y="4911811"/>
            <a:ext cx="8727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Oswald Light" panose="00000400000000000000" pitchFamily="2" charset="-52"/>
              </a:rPr>
              <a:t>приложение которое анализирует, как пользователь проводит день, и предлагает пути для повышения продуктивности.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8AB44-30D6-456E-8D60-7304859D4FEE}"/>
              </a:ext>
            </a:extLst>
          </p:cNvPr>
          <p:cNvSpPr txBox="1"/>
          <p:nvPr/>
        </p:nvSpPr>
        <p:spPr>
          <a:xfrm>
            <a:off x="8872151" y="4064687"/>
            <a:ext cx="344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Oswald"/>
              </a:rPr>
              <a:t>10 группа 3 команда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00" y="932935"/>
            <a:ext cx="11300476" cy="109975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7200" dirty="0">
                <a:latin typeface="Oswald"/>
              </a:rPr>
              <a:t>Стек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551099" y="2363400"/>
            <a:ext cx="5166883" cy="3257763"/>
          </a:xfrm>
        </p:spPr>
        <p:txBody>
          <a:bodyPr rtlCol="0">
            <a:normAutofit fontScale="92500" lnSpcReduction="10000"/>
          </a:bodyPr>
          <a:lstStyle>
            <a:defPPr>
              <a:defRPr lang="ru-RU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J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ava</a:t>
            </a: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 </a:t>
            </a: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&amp;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Spring</a:t>
            </a: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 </a:t>
            </a: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Boot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Oswald Light" panose="020B0604020202020204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MySQL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Oswald Light" panose="020B0604020202020204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Swagger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Oswald Light" panose="020B0604020202020204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Flutter</a:t>
            </a:r>
            <a:r>
              <a:rPr lang="ru-RU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 SDK</a:t>
            </a:r>
            <a:endParaRPr lang="en-US" sz="4400" dirty="0">
              <a:solidFill>
                <a:schemeClr val="tx1">
                  <a:lumMod val="85000"/>
                  <a:lumOff val="15000"/>
                </a:schemeClr>
              </a:solidFill>
              <a:latin typeface="Oswald Light" panose="020B0604020202020204" charset="-5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Oswald Light" panose="020B0604020202020204" charset="-52"/>
              </a:rPr>
              <a:t>Docker</a:t>
            </a:r>
            <a:endParaRPr lang="ru-RU" sz="4400" dirty="0">
              <a:solidFill>
                <a:schemeClr val="tx1">
                  <a:lumMod val="85000"/>
                  <a:lumOff val="15000"/>
                </a:schemeClr>
              </a:solidFill>
              <a:latin typeface="Oswald Light" panose="020B0604020202020204" charset="-52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59A08FE7-8F2B-4021-B0E9-B62A54D2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1726" y="6246114"/>
            <a:ext cx="1604682" cy="365125"/>
          </a:xfrm>
        </p:spPr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</a:rPr>
              <a:pPr/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70EFC73-614F-4525-8007-1DC2448F8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11" y="2321990"/>
            <a:ext cx="2131541" cy="21315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236FCA1-084E-475C-BD9B-5B8084348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44" y="2363400"/>
            <a:ext cx="3152026" cy="2131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A9A7E50-A0A7-40DB-885D-4750A9DF2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" y="4825314"/>
            <a:ext cx="2131200" cy="14208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F150FC3-950A-4D8B-9EFA-32D9BAA5D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459" y="3721318"/>
            <a:ext cx="1590387" cy="196934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EF5D67C-9231-4E46-8938-61EA63986B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7510" y="4453531"/>
            <a:ext cx="2131200" cy="21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010" y="263906"/>
            <a:ext cx="7228923" cy="1495932"/>
          </a:xfrm>
        </p:spPr>
        <p:txBody>
          <a:bodyPr rtlCol="0"/>
          <a:lstStyle>
            <a:defPPr>
              <a:defRPr lang="ru-RU"/>
            </a:defPPr>
          </a:lstStyle>
          <a:p>
            <a:pPr lvl="0"/>
            <a:r>
              <a:rPr lang="ru-RU" dirty="0">
                <a:latin typeface="Oswald"/>
              </a:rPr>
              <a:t>Команда разработчиков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11744"/>
            <a:ext cx="7902367" cy="494888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Oswald Light" panose="020B0604020202020204" charset="-52"/>
              </a:rPr>
              <a:t>Середа Даниил — Team </a:t>
            </a:r>
            <a:r>
              <a:rPr lang="ru-RU" sz="3000" dirty="0" err="1">
                <a:latin typeface="Oswald Light" panose="020B0604020202020204" charset="-52"/>
              </a:rPr>
              <a:t>Lead</a:t>
            </a:r>
            <a:r>
              <a:rPr lang="ru-RU" sz="3000" dirty="0">
                <a:latin typeface="Oswald Light" panose="020B0604020202020204" charset="-52"/>
              </a:rPr>
              <a:t>, </a:t>
            </a:r>
            <a:r>
              <a:rPr lang="ru-RU" sz="3000" dirty="0" err="1">
                <a:latin typeface="Oswald Light" panose="020B0604020202020204" charset="-52"/>
              </a:rPr>
              <a:t>Backend</a:t>
            </a:r>
            <a:r>
              <a:rPr lang="ru-RU" sz="3000" dirty="0">
                <a:latin typeface="Oswald Light" panose="020B0604020202020204" charset="-52"/>
              </a:rPr>
              <a:t>-разработчик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Oswald Light" panose="020B0604020202020204" charset="-52"/>
              </a:rPr>
              <a:t>Илюнов Сергей — Аналитик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Oswald Light" panose="020B0604020202020204" charset="-52"/>
              </a:rPr>
              <a:t>Долгушина Анна — Дизайнер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Oswald Light" panose="020B0604020202020204" charset="-52"/>
              </a:rPr>
              <a:t>Кузнецов Александр — </a:t>
            </a:r>
            <a:r>
              <a:rPr lang="ru-RU" sz="3000" dirty="0" err="1">
                <a:latin typeface="Oswald Light" panose="020B0604020202020204" charset="-52"/>
              </a:rPr>
              <a:t>Lead</a:t>
            </a:r>
            <a:r>
              <a:rPr lang="ru-RU" sz="3000" dirty="0">
                <a:latin typeface="Oswald Light" panose="020B0604020202020204" charset="-52"/>
              </a:rPr>
              <a:t> </a:t>
            </a:r>
            <a:r>
              <a:rPr lang="ru-RU" sz="3000" dirty="0" err="1">
                <a:latin typeface="Oswald Light" panose="020B0604020202020204" charset="-52"/>
              </a:rPr>
              <a:t>Frontend</a:t>
            </a:r>
            <a:r>
              <a:rPr lang="ru-RU" sz="3000" dirty="0">
                <a:latin typeface="Oswald Light" panose="020B0604020202020204" charset="-52"/>
              </a:rPr>
              <a:t>-разработчик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Oswald Light" panose="020B0604020202020204" charset="-52"/>
              </a:rPr>
              <a:t>Белозеров Ярослав — </a:t>
            </a:r>
            <a:r>
              <a:rPr lang="ru-RU" sz="3000" dirty="0" err="1">
                <a:latin typeface="Oswald Light" panose="020B0604020202020204" charset="-52"/>
              </a:rPr>
              <a:t>Frontend</a:t>
            </a:r>
            <a:r>
              <a:rPr lang="ru-RU" sz="3000" dirty="0">
                <a:latin typeface="Oswald Light" panose="020B0604020202020204" charset="-52"/>
              </a:rPr>
              <a:t>-разработчик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000" dirty="0">
                <a:latin typeface="Oswald Light" panose="020B0604020202020204" charset="-52"/>
              </a:rPr>
              <a:t>Гончаренко Александр</a:t>
            </a:r>
            <a:r>
              <a:rPr lang="en-US" sz="3000" dirty="0">
                <a:latin typeface="Oswald Light" panose="020B0604020202020204" charset="-52"/>
              </a:rPr>
              <a:t> — Project Manager / </a:t>
            </a:r>
            <a:r>
              <a:rPr lang="en-US" sz="3000" dirty="0" err="1">
                <a:latin typeface="Oswald Light" panose="020B0604020202020204" charset="-52"/>
              </a:rPr>
              <a:t>Piar</a:t>
            </a:r>
            <a:r>
              <a:rPr lang="en-US" sz="3000" dirty="0">
                <a:latin typeface="Oswald Light" panose="020B0604020202020204" charset="-52"/>
              </a:rPr>
              <a:t> Manager</a:t>
            </a:r>
            <a:endParaRPr lang="ru-RU" sz="3000" dirty="0">
              <a:latin typeface="Oswald Light" panose="020B0604020202020204" charset="-52"/>
            </a:endParaRPr>
          </a:p>
        </p:txBody>
      </p:sp>
      <p:sp>
        <p:nvSpPr>
          <p:cNvPr id="4" name="Номер слайда 1">
            <a:extLst>
              <a:ext uri="{FF2B5EF4-FFF2-40B4-BE49-F238E27FC236}">
                <a16:creationId xmlns:a16="http://schemas.microsoft.com/office/drawing/2014/main" id="{D04B91DD-6B58-4930-B02B-F9435E73B98B}"/>
              </a:ext>
            </a:extLst>
          </p:cNvPr>
          <p:cNvSpPr txBox="1">
            <a:spLocks/>
          </p:cNvSpPr>
          <p:nvPr/>
        </p:nvSpPr>
        <p:spPr>
          <a:xfrm>
            <a:off x="11492884" y="6289870"/>
            <a:ext cx="1657723" cy="365125"/>
          </a:xfrm>
          <a:prstGeom prst="rect">
            <a:avLst/>
          </a:prstGeom>
        </p:spPr>
        <p:txBody>
          <a:bodyPr/>
          <a:lstStyle>
            <a:defPPr rtl="0">
              <a:defRPr lang="ru-RU"/>
            </a:defPPr>
            <a:lvl1pPr marL="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ru-RU" sz="3200" smtClean="0"/>
              <a:pPr/>
              <a:t>11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426" y="81515"/>
            <a:ext cx="7096933" cy="186467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sz="12000" dirty="0" err="1">
                <a:latin typeface="Monotype Corsiva" panose="03010101010201010101" pitchFamily="66" charset="0"/>
              </a:rPr>
              <a:t>YourDay</a:t>
            </a:r>
            <a:endParaRPr lang="ru-RU" sz="12000" dirty="0">
              <a:latin typeface="Monotype Corsiva" panose="03010101010201010101" pitchFamily="66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DF93E7-D40C-42FD-B572-59288367A0FD}"/>
              </a:ext>
            </a:extLst>
          </p:cNvPr>
          <p:cNvSpPr txBox="1"/>
          <p:nvPr/>
        </p:nvSpPr>
        <p:spPr>
          <a:xfrm>
            <a:off x="2250988" y="4911811"/>
            <a:ext cx="87279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Oswald Light" panose="00000400000000000000" pitchFamily="2" charset="-52"/>
              </a:rPr>
              <a:t>приложение которое анализирует, как пользователь проводит день, и предлагает пути для повышения продуктивности.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8AB44-30D6-456E-8D60-7304859D4FEE}"/>
              </a:ext>
            </a:extLst>
          </p:cNvPr>
          <p:cNvSpPr txBox="1"/>
          <p:nvPr/>
        </p:nvSpPr>
        <p:spPr>
          <a:xfrm>
            <a:off x="0" y="3911347"/>
            <a:ext cx="344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Oswald"/>
              </a:rPr>
              <a:t>10 группа 3 команда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D62B-782D-41B3-BD13-358E2B561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78" y="-63700"/>
            <a:ext cx="3999722" cy="392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CAB60D-1A28-4F3B-9140-B6F21AE81ECB}"/>
              </a:ext>
            </a:extLst>
          </p:cNvPr>
          <p:cNvSpPr txBox="1"/>
          <p:nvPr/>
        </p:nvSpPr>
        <p:spPr>
          <a:xfrm>
            <a:off x="9258299" y="3800458"/>
            <a:ext cx="3441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Oswald"/>
              </a:rPr>
              <a:t>Наш </a:t>
            </a:r>
            <a:r>
              <a:rPr lang="en-US" sz="3200" dirty="0" err="1">
                <a:latin typeface="Oswald"/>
              </a:rPr>
              <a:t>Github</a:t>
            </a:r>
            <a:endParaRPr lang="en-US" sz="3200" dirty="0"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78645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4FDD5-40BF-4920-A7B0-9BE34F94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87" y="415788"/>
            <a:ext cx="9779183" cy="1600835"/>
          </a:xfrm>
        </p:spPr>
        <p:txBody>
          <a:bodyPr/>
          <a:lstStyle/>
          <a:p>
            <a:pPr algn="ctr"/>
            <a:r>
              <a:rPr lang="en-US" sz="9600" dirty="0" err="1">
                <a:latin typeface="Monotype Corsiva" panose="03010101010201010101" pitchFamily="66" charset="0"/>
              </a:rPr>
              <a:t>YourDay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B0AFAE-ECD6-4544-BF70-814700D74C26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Oswald Light"/>
              </a:rPr>
              <a:t>Android </a:t>
            </a:r>
            <a:r>
              <a:rPr lang="ru-RU" sz="3600" dirty="0">
                <a:solidFill>
                  <a:schemeClr val="tx1"/>
                </a:solidFill>
                <a:latin typeface="Oswald Light"/>
              </a:rPr>
              <a:t>приложение</a:t>
            </a:r>
          </a:p>
          <a:p>
            <a:r>
              <a:rPr lang="ru-RU" sz="3600" dirty="0">
                <a:solidFill>
                  <a:schemeClr val="tx1"/>
                </a:solidFill>
                <a:latin typeface="Oswald Light"/>
              </a:rPr>
              <a:t>Анализ дня пользователя с помощью ИИ</a:t>
            </a:r>
          </a:p>
          <a:p>
            <a:r>
              <a:rPr lang="ru-RU" sz="3600" dirty="0">
                <a:solidFill>
                  <a:schemeClr val="tx1"/>
                </a:solidFill>
                <a:latin typeface="Oswald Light"/>
              </a:rPr>
              <a:t>Предложения для повышения продуктивности</a:t>
            </a:r>
          </a:p>
          <a:p>
            <a:r>
              <a:rPr lang="ru-RU" sz="3600" dirty="0">
                <a:solidFill>
                  <a:schemeClr val="tx1"/>
                </a:solidFill>
                <a:latin typeface="Oswald Light"/>
              </a:rPr>
              <a:t>Целевая аудитория</a:t>
            </a:r>
            <a:r>
              <a:rPr lang="en-US" sz="3600" dirty="0">
                <a:solidFill>
                  <a:schemeClr val="tx1"/>
                </a:solidFill>
                <a:latin typeface="Oswald Light"/>
              </a:rPr>
              <a:t>: </a:t>
            </a:r>
            <a:r>
              <a:rPr lang="ru-RU" sz="3600" dirty="0">
                <a:solidFill>
                  <a:schemeClr val="tx1"/>
                </a:solidFill>
                <a:latin typeface="Oswald Light"/>
              </a:rPr>
              <a:t>Студенты, Фрилансеры</a:t>
            </a:r>
            <a:r>
              <a:rPr lang="ru-RU" sz="3600" dirty="0">
                <a:latin typeface="Oswald Light"/>
              </a:rPr>
              <a:t>	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7F5188-6FDC-4AC6-BBCF-EF5BEA76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</a:rPr>
              <a:pPr/>
              <a:t>2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570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819ED-1558-4BAC-A8D0-2976423A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>
                <a:solidFill>
                  <a:schemeClr val="tx1"/>
                </a:solidFill>
                <a:latin typeface="Oswald Light"/>
              </a:rPr>
              <a:t>Статус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097EA9-FB2B-4841-A3C6-9CE5E0982CA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59941" y="2023984"/>
            <a:ext cx="5070992" cy="3555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chemeClr val="tx1"/>
                </a:solidFill>
                <a:latin typeface="Oswald"/>
              </a:rPr>
              <a:t>Серверная часть: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Регистрация и авторизация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Локальная база данных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Модуль блокнот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Модуль шагомера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Разработано </a:t>
            </a:r>
            <a:r>
              <a:rPr lang="en-US" sz="3200" dirty="0">
                <a:solidFill>
                  <a:schemeClr val="tx1"/>
                </a:solidFill>
                <a:latin typeface="Oswald"/>
              </a:rPr>
              <a:t>API </a:t>
            </a:r>
            <a:endParaRPr lang="ru-RU" sz="3200" dirty="0">
              <a:solidFill>
                <a:schemeClr val="tx1"/>
              </a:solidFill>
              <a:latin typeface="Oswald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9C3FE0-6067-48B2-BA6B-55DE2561D09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2454" y="2023984"/>
            <a:ext cx="5768546" cy="333283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Oswald"/>
              </a:rPr>
              <a:t>Клиентская часть: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Страницы регистрации и авторизации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Страница блокнота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Страница списка целей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E56346-B3E2-497F-A71A-6B7E5F14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</a:rPr>
              <a:pPr/>
              <a:t>3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92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DF8404-F787-47F3-A1D8-17D8923C5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6600" dirty="0">
                <a:solidFill>
                  <a:schemeClr val="tx1"/>
                </a:solidFill>
                <a:latin typeface="Oswald Light"/>
              </a:rPr>
              <a:t>Планы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006CD4-41B5-43FB-A94C-5FDB87474CB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29049" y="2023984"/>
            <a:ext cx="5179717" cy="33328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>
                <a:solidFill>
                  <a:schemeClr val="tx1"/>
                </a:solidFill>
                <a:latin typeface="Oswald"/>
              </a:rPr>
              <a:t>Серверная часть: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Интеграция ИИ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Модуль цели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Модуль тарифов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Модуль статистики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3200" dirty="0">
              <a:solidFill>
                <a:schemeClr val="tx1"/>
              </a:solidFill>
              <a:latin typeface="Oswald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182F30-321E-4BB1-BFB2-084E9575720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235" y="2023984"/>
            <a:ext cx="5363008" cy="3332832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chemeClr val="tx1"/>
                </a:solidFill>
                <a:latin typeface="Oswald"/>
              </a:rPr>
              <a:t>Клиентская часть: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Страницы профиля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Страницы статистики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Oswald"/>
              </a:rPr>
              <a:t>Выявление и исправление мелких недочетов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05E8231-6C3B-45B3-9B2E-621E86AFC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</a:rPr>
              <a:pPr/>
              <a:t>4</a:t>
            </a:fld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96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7E2400F8-7024-4563-AE2D-5E812BAF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Авторизация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20FB7D-F912-4F5F-9A79-0F402F967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  <a:latin typeface="Oswald Light" panose="020B0604020202020204" charset="-52"/>
              </a:rPr>
              <a:pPr/>
              <a:t>5</a:t>
            </a:fld>
            <a:endParaRPr lang="ru-RU" sz="1400" dirty="0">
              <a:solidFill>
                <a:schemeClr val="tx1"/>
              </a:solidFill>
              <a:latin typeface="Oswald Light" panose="020B060402020202020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35B81D3-B751-B4E4-842B-3D8452421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1963" y="32862"/>
            <a:ext cx="3010476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17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1FFEC089-1384-E826-4245-14ECFE12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Регистрация</a:t>
            </a:r>
            <a:endParaRPr lang="ru-RU" sz="6000" dirty="0"/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DD8A0C74-41C7-41CF-8D8E-574686CA3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  <a:latin typeface="Oswald Light" panose="020B0604020202020204" charset="-52"/>
              </a:rPr>
              <a:pPr/>
              <a:t>6</a:t>
            </a:fld>
            <a:endParaRPr lang="ru-RU" sz="4400" dirty="0">
              <a:solidFill>
                <a:schemeClr val="tx1"/>
              </a:solidFill>
              <a:latin typeface="Oswald Light" panose="020B0604020202020204" charset="-52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62AE6D-E597-E39D-DD9A-F38CDAC0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244" y="37626"/>
            <a:ext cx="3019846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D4055D21-2B07-B4C7-1A46-AF30B9374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908" y="2075935"/>
            <a:ext cx="5120640" cy="1600200"/>
          </a:xfrm>
        </p:spPr>
        <p:txBody>
          <a:bodyPr/>
          <a:lstStyle/>
          <a:p>
            <a:pPr algn="ctr"/>
            <a:r>
              <a:rPr lang="ru-RU" dirty="0"/>
              <a:t>Блокнот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3AA5904-0539-4105-9ECC-8FD244342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</a:rPr>
              <a:pPr/>
              <a:t>7</a:t>
            </a:fld>
            <a:endParaRPr lang="ru-RU" sz="3200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01C55F-A232-6E42-D0FA-993785DD8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0"/>
            <a:ext cx="3067478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/>
            <a:r>
              <a:rPr lang="ru-RU" sz="6000" dirty="0">
                <a:latin typeface="Oswald Light" panose="00000400000000000000" pitchFamily="2" charset="-52"/>
              </a:rPr>
              <a:t>Список целей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E94BCD9-80B6-4F36-868C-DC33F14EA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</a:rPr>
              <a:pPr/>
              <a:t>8</a:t>
            </a:fld>
            <a:endParaRPr lang="ru-RU" sz="4400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C6B657-8851-9970-A53D-256E421E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0" y="0"/>
            <a:ext cx="3038899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74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26A53-0B58-4F0B-B49C-74561A69F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216" y="308920"/>
            <a:ext cx="3787567" cy="767450"/>
          </a:xfrm>
        </p:spPr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1EA3FA-4054-487B-BEBB-CC24A617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ru-RU" sz="3200" smtClean="0">
                <a:solidFill>
                  <a:schemeClr val="tx1"/>
                </a:solidFill>
                <a:latin typeface="Oswald"/>
              </a:rPr>
              <a:pPr/>
              <a:t>9</a:t>
            </a:fld>
            <a:endParaRPr lang="ru-RU" dirty="0">
              <a:solidFill>
                <a:schemeClr val="tx1"/>
              </a:solidFill>
              <a:latin typeface="Oswald"/>
            </a:endParaRPr>
          </a:p>
        </p:txBody>
      </p:sp>
      <p:sp>
        <p:nvSpPr>
          <p:cNvPr id="5" name="Блок-схема: узел 4">
            <a:extLst>
              <a:ext uri="{FF2B5EF4-FFF2-40B4-BE49-F238E27FC236}">
                <a16:creationId xmlns:a16="http://schemas.microsoft.com/office/drawing/2014/main" id="{2D317BD7-22F5-4B83-8B26-D677F5821D2A}"/>
              </a:ext>
            </a:extLst>
          </p:cNvPr>
          <p:cNvSpPr/>
          <p:nvPr/>
        </p:nvSpPr>
        <p:spPr>
          <a:xfrm>
            <a:off x="41109" y="2755271"/>
            <a:ext cx="1952589" cy="1990010"/>
          </a:xfrm>
          <a:prstGeom prst="flowChartConnector">
            <a:avLst/>
          </a:prstGeom>
          <a:solidFill>
            <a:srgbClr val="86DBB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Oswald"/>
              </a:rPr>
              <a:t>User</a:t>
            </a:r>
            <a:endParaRPr lang="ru-RU" sz="2800" dirty="0">
              <a:solidFill>
                <a:schemeClr val="tx1"/>
              </a:solidFill>
              <a:latin typeface="Oswald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32915F9F-C65C-4D06-A8E3-73F9AC2190E0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993698" y="3750275"/>
            <a:ext cx="7043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E49514C-DB7B-4B34-8522-559D368129FF}"/>
              </a:ext>
            </a:extLst>
          </p:cNvPr>
          <p:cNvSpPr/>
          <p:nvPr/>
        </p:nvSpPr>
        <p:spPr>
          <a:xfrm>
            <a:off x="2698033" y="3116992"/>
            <a:ext cx="2578302" cy="126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Oswald"/>
              </a:rPr>
              <a:t>Мобильное приложение (</a:t>
            </a:r>
            <a:r>
              <a:rPr lang="en-US" b="1" dirty="0">
                <a:solidFill>
                  <a:schemeClr val="tx1"/>
                </a:solidFill>
                <a:latin typeface="Oswald"/>
              </a:rPr>
              <a:t>Flutter/Dart)</a:t>
            </a:r>
            <a:endParaRPr lang="ru-RU" dirty="0">
              <a:solidFill>
                <a:schemeClr val="tx1"/>
              </a:solidFill>
              <a:latin typeface="Oswald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0FE8F7F-855C-4B11-99E4-E94112634ABC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5276335" y="3750276"/>
            <a:ext cx="9907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991E904-BA10-4F6C-AD8B-E039ACD19ED1}"/>
              </a:ext>
            </a:extLst>
          </p:cNvPr>
          <p:cNvSpPr/>
          <p:nvPr/>
        </p:nvSpPr>
        <p:spPr>
          <a:xfrm>
            <a:off x="6267076" y="3116992"/>
            <a:ext cx="2578302" cy="1266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Oswald"/>
              </a:rPr>
              <a:t>Backend Server</a:t>
            </a:r>
            <a:endParaRPr lang="ru-RU" b="1" dirty="0">
              <a:solidFill>
                <a:schemeClr val="tx1"/>
              </a:solidFill>
              <a:latin typeface="Oswald"/>
            </a:endParaRPr>
          </a:p>
          <a:p>
            <a:pPr algn="ctr"/>
            <a:r>
              <a:rPr lang="ru-RU" b="1" dirty="0">
                <a:solidFill>
                  <a:schemeClr val="tx1"/>
                </a:solidFill>
                <a:latin typeface="Oswald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Oswald"/>
              </a:rPr>
              <a:t>Java</a:t>
            </a:r>
            <a:r>
              <a:rPr lang="ru-RU" b="1" dirty="0">
                <a:solidFill>
                  <a:schemeClr val="tx1"/>
                </a:solidFill>
                <a:latin typeface="Oswald"/>
              </a:rPr>
              <a:t>/</a:t>
            </a:r>
            <a:r>
              <a:rPr lang="en-US" b="1" dirty="0">
                <a:solidFill>
                  <a:schemeClr val="tx1"/>
                </a:solidFill>
                <a:latin typeface="Oswald"/>
              </a:rPr>
              <a:t>Spring Boot</a:t>
            </a:r>
            <a:r>
              <a:rPr lang="ru-RU" b="1" dirty="0">
                <a:solidFill>
                  <a:schemeClr val="tx1"/>
                </a:solidFill>
                <a:latin typeface="Oswald"/>
              </a:rPr>
              <a:t>)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A8E6872D-841D-47EE-B0A4-A22AAB27AD0C}"/>
              </a:ext>
            </a:extLst>
          </p:cNvPr>
          <p:cNvCxnSpPr>
            <a:cxnSpLocks/>
            <a:stCxn id="20" idx="2"/>
            <a:endCxn id="32" idx="1"/>
          </p:cNvCxnSpPr>
          <p:nvPr/>
        </p:nvCxnSpPr>
        <p:spPr>
          <a:xfrm>
            <a:off x="7556227" y="4383559"/>
            <a:ext cx="0" cy="99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C44305FD-3C70-4405-919A-0A5872E0E1EF}"/>
              </a:ext>
            </a:extLst>
          </p:cNvPr>
          <p:cNvCxnSpPr>
            <a:stCxn id="20" idx="3"/>
          </p:cNvCxnSpPr>
          <p:nvPr/>
        </p:nvCxnSpPr>
        <p:spPr>
          <a:xfrm flipV="1">
            <a:off x="8845378" y="3750275"/>
            <a:ext cx="10832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892398CA-F402-4679-B76F-97C9EE086F4E}"/>
              </a:ext>
            </a:extLst>
          </p:cNvPr>
          <p:cNvSpPr/>
          <p:nvPr/>
        </p:nvSpPr>
        <p:spPr>
          <a:xfrm>
            <a:off x="9947189" y="3116992"/>
            <a:ext cx="1863810" cy="1266567"/>
          </a:xfrm>
          <a:prstGeom prst="roundRect">
            <a:avLst/>
          </a:prstGeom>
          <a:solidFill>
            <a:srgbClr val="455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Oswald"/>
              </a:rPr>
              <a:t>ИИ</a:t>
            </a:r>
          </a:p>
          <a:p>
            <a:pPr algn="ctr"/>
            <a:r>
              <a:rPr lang="en-US" dirty="0" err="1">
                <a:latin typeface="Oswald"/>
              </a:rPr>
              <a:t>QwQ</a:t>
            </a:r>
            <a:r>
              <a:rPr lang="en-US" dirty="0">
                <a:latin typeface="Oswald"/>
              </a:rPr>
              <a:t> 32B (free)</a:t>
            </a:r>
            <a:endParaRPr lang="ru-RU" dirty="0">
              <a:latin typeface="Oswald"/>
            </a:endParaRPr>
          </a:p>
        </p:txBody>
      </p:sp>
      <p:sp>
        <p:nvSpPr>
          <p:cNvPr id="32" name="Цилиндр 31">
            <a:extLst>
              <a:ext uri="{FF2B5EF4-FFF2-40B4-BE49-F238E27FC236}">
                <a16:creationId xmlns:a16="http://schemas.microsoft.com/office/drawing/2014/main" id="{BA1F35A4-A4F1-4CB2-B79E-CEC2F46BA281}"/>
              </a:ext>
            </a:extLst>
          </p:cNvPr>
          <p:cNvSpPr/>
          <p:nvPr/>
        </p:nvSpPr>
        <p:spPr>
          <a:xfrm>
            <a:off x="6267076" y="5375188"/>
            <a:ext cx="2578302" cy="12665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Oswald"/>
              </a:rPr>
              <a:t>База данных (</a:t>
            </a:r>
            <a:r>
              <a:rPr lang="en-US" b="1" dirty="0">
                <a:solidFill>
                  <a:schemeClr val="tx1"/>
                </a:solidFill>
                <a:latin typeface="Oswald"/>
              </a:rPr>
              <a:t>MySQL)</a:t>
            </a:r>
            <a:endParaRPr lang="ru-RU" dirty="0">
              <a:solidFill>
                <a:schemeClr val="tx1"/>
              </a:solidFill>
              <a:latin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97941627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ТП преза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86DBB2"/>
      </a:accent1>
      <a:accent2>
        <a:srgbClr val="BBDDCC"/>
      </a:accent2>
      <a:accent3>
        <a:srgbClr val="40CE9F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purl.org/dc/dcmitype/"/>
    <ds:schemaRef ds:uri="71af3243-3dd4-4a8d-8c0d-dd76da1f02a5"/>
    <ds:schemaRef ds:uri="http://schemas.microsoft.com/office/2006/metadata/properties"/>
    <ds:schemaRef ds:uri="http://purl.org/dc/terms/"/>
    <ds:schemaRef ds:uri="http://purl.org/dc/elements/1.1/"/>
    <ds:schemaRef ds:uri="230e9df3-be65-4c73-a93b-d1236ebd677e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16c05727-aa75-4e4a-9b5f-8a80a116589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184</Words>
  <Application>Microsoft Office PowerPoint</Application>
  <PresentationFormat>Широкоэкранный</PresentationFormat>
  <Paragraphs>76</Paragraphs>
  <Slides>12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Monotype Corsiva</vt:lpstr>
      <vt:lpstr>Oswald</vt:lpstr>
      <vt:lpstr>Oswald Light</vt:lpstr>
      <vt:lpstr>Пользовательская</vt:lpstr>
      <vt:lpstr>YourDay</vt:lpstr>
      <vt:lpstr>YourDay</vt:lpstr>
      <vt:lpstr>Статус проекта</vt:lpstr>
      <vt:lpstr>Планы проекта</vt:lpstr>
      <vt:lpstr>Авторизация</vt:lpstr>
      <vt:lpstr>Регистрация</vt:lpstr>
      <vt:lpstr>Блокнот</vt:lpstr>
      <vt:lpstr>Список целей</vt:lpstr>
      <vt:lpstr>Архитектура</vt:lpstr>
      <vt:lpstr>Стек технологий</vt:lpstr>
      <vt:lpstr>Команда разработчиков</vt:lpstr>
      <vt:lpstr>YourDay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2025-05-05T11:23:12Z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