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314" r:id="rId5"/>
    <p:sldId id="315" r:id="rId6"/>
    <p:sldId id="330" r:id="rId7"/>
    <p:sldId id="331" r:id="rId8"/>
    <p:sldId id="329" r:id="rId9"/>
    <p:sldId id="30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A6EDF-7662-4BEF-8B6C-996774227A95}" v="401" dt="2024-06-30T09:26:53.703"/>
    <p1510:client id="{A02AB620-EB13-4FA5-A4F6-0A73F0B20602}" v="6" dt="2024-06-29T10:01:59.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287" y="291"/>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6/30/2024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5245210" y="3912040"/>
            <a:ext cx="6708030" cy="901149"/>
          </a:xfrm>
        </p:spPr>
        <p:txBody>
          <a:bodyPr>
            <a:normAutofit/>
          </a:bodyPr>
          <a:lstStyle/>
          <a:p>
            <a:r>
              <a:rPr lang="en-US" dirty="0"/>
              <a:t>Team – code rizzlers</a:t>
            </a:r>
          </a:p>
        </p:txBody>
      </p:sp>
      <p:sp>
        <p:nvSpPr>
          <p:cNvPr id="3" name="Content Placeholder 9">
            <a:extLst>
              <a:ext uri="{FF2B5EF4-FFF2-40B4-BE49-F238E27FC236}">
                <a16:creationId xmlns:a16="http://schemas.microsoft.com/office/drawing/2014/main" id="{1203871D-5542-3263-6222-BA52BEA11374}"/>
              </a:ext>
            </a:extLst>
          </p:cNvPr>
          <p:cNvSpPr txBox="1">
            <a:spLocks/>
          </p:cNvSpPr>
          <p:nvPr/>
        </p:nvSpPr>
        <p:spPr>
          <a:xfrm>
            <a:off x="5379642" y="4813189"/>
            <a:ext cx="5057103" cy="664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Devisha Bhargava(RGIPT)</a:t>
            </a:r>
          </a:p>
          <a:p>
            <a:pPr marL="0" indent="0">
              <a:buNone/>
            </a:pPr>
            <a:r>
              <a:rPr lang="en-US" dirty="0">
                <a:solidFill>
                  <a:schemeClr val="bg1"/>
                </a:solidFill>
              </a:rPr>
              <a:t>Shivam Shaurya(RGIPT)</a:t>
            </a:r>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202511" y="669234"/>
            <a:ext cx="7865165" cy="1327427"/>
          </a:xfrm>
        </p:spPr>
        <p:txBody>
          <a:bodyPr>
            <a:noAutofit/>
          </a:bodyPr>
          <a:lstStyle/>
          <a:p>
            <a:r>
              <a:rPr lang="en-US" sz="2800" b="1"/>
              <a:t>Problem statement- 2</a:t>
            </a:r>
            <a:r>
              <a:rPr lang="en-US" sz="2800"/>
              <a:t>: Dynamic Malicious Link Detection and Highlighting Web Extension</a:t>
            </a:r>
            <a:br>
              <a:rPr lang="en-US" sz="2800"/>
            </a:br>
            <a:endParaRPr lang="en-US" sz="2800"/>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364434" y="1820849"/>
            <a:ext cx="7205207" cy="4721619"/>
          </a:xfrm>
        </p:spPr>
        <p:txBody>
          <a:bodyPr>
            <a:normAutofit fontScale="92500" lnSpcReduction="10000"/>
          </a:bodyPr>
          <a:lstStyle/>
          <a:p>
            <a:r>
              <a:rPr lang="en-US" sz="2400" dirty="0"/>
              <a:t>Develop a web extension that enhances user security by dynamically identifying and highlighting potentially malicious or suspicious links on webpages.</a:t>
            </a:r>
          </a:p>
          <a:p>
            <a:r>
              <a:rPr lang="en-US" sz="2400" dirty="0"/>
              <a:t>1. User Browsing Context:</a:t>
            </a:r>
          </a:p>
          <a:p>
            <a:r>
              <a:rPr lang="en-US" sz="2400" dirty="0"/>
              <a:t>o User often navigate through various websites, some of these hyperlinks may lead to harmful websites that can compromise personal data, spread malware, or engage in phishing activities.</a:t>
            </a:r>
          </a:p>
          <a:p>
            <a:r>
              <a:rPr lang="en-US" sz="2400" dirty="0"/>
              <a:t>2. User Protection Objective:</a:t>
            </a:r>
          </a:p>
          <a:p>
            <a:r>
              <a:rPr lang="en-US" sz="2400" dirty="0"/>
              <a:t>o The extension should function seamlessly, enhancing browsing security without disrupting the user experience.</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D114-7211-130A-609E-246BC62D409C}"/>
              </a:ext>
            </a:extLst>
          </p:cNvPr>
          <p:cNvSpPr>
            <a:spLocks noGrp="1"/>
          </p:cNvSpPr>
          <p:nvPr>
            <p:ph type="title"/>
          </p:nvPr>
        </p:nvSpPr>
        <p:spPr>
          <a:xfrm>
            <a:off x="410818" y="71560"/>
            <a:ext cx="3477369" cy="1306665"/>
          </a:xfrm>
        </p:spPr>
        <p:txBody>
          <a:bodyPr>
            <a:normAutofit fontScale="90000"/>
          </a:bodyPr>
          <a:lstStyle/>
          <a:p>
            <a:r>
              <a:rPr lang="en-US" dirty="0">
                <a:solidFill>
                  <a:schemeClr val="bg1"/>
                </a:solidFill>
                <a:latin typeface="Arial Black" panose="020B0A04020102020204" pitchFamily="34" charset="0"/>
              </a:rPr>
              <a:t>solution</a:t>
            </a:r>
            <a:endParaRPr lang="en-IN" dirty="0">
              <a:solidFill>
                <a:schemeClr val="bg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ECEF8129-538B-468A-1321-D3AB055D0745}"/>
              </a:ext>
            </a:extLst>
          </p:cNvPr>
          <p:cNvSpPr>
            <a:spLocks noGrp="1"/>
          </p:cNvSpPr>
          <p:nvPr>
            <p:ph sz="quarter" idx="10"/>
          </p:nvPr>
        </p:nvSpPr>
        <p:spPr>
          <a:xfrm>
            <a:off x="239864" y="1718559"/>
            <a:ext cx="11712271" cy="5067881"/>
          </a:xfrm>
        </p:spPr>
        <p:txBody>
          <a:bodyPr>
            <a:normAutofit/>
          </a:bodyPr>
          <a:lstStyle/>
          <a:p>
            <a:pPr marL="342900" indent="-342900">
              <a:buFont typeface="Arial" panose="020B0604020202020204" pitchFamily="34" charset="0"/>
              <a:buChar char="•"/>
            </a:pPr>
            <a:r>
              <a:rPr lang="en-US" sz="2400" dirty="0">
                <a:solidFill>
                  <a:schemeClr val="bg1"/>
                </a:solidFill>
              </a:rPr>
              <a:t>Using web- extraction model in python we will extract the content from the URL .</a:t>
            </a:r>
          </a:p>
          <a:p>
            <a:pPr marL="342900" indent="-342900">
              <a:buFont typeface="Arial" panose="020B0604020202020204" pitchFamily="34" charset="0"/>
              <a:buChar char="•"/>
            </a:pPr>
            <a:r>
              <a:rPr lang="en-IN" sz="2400" dirty="0">
                <a:solidFill>
                  <a:schemeClr val="bg1"/>
                </a:solidFill>
              </a:rPr>
              <a:t>The machine learning model will analyse the information of the URL, the 2 feature to determine are – static features and dynamic features. In static features we observe without extracting the data from URL. The features extracted include lexical features from URL string, info about the host,  since no stacking classifier is required it is a safer way than dynamic features. </a:t>
            </a:r>
          </a:p>
          <a:p>
            <a:pPr marL="342900" indent="-342900">
              <a:buFont typeface="Arial" panose="020B0604020202020204" pitchFamily="34" charset="0"/>
              <a:buChar char="•"/>
            </a:pPr>
            <a:r>
              <a:rPr lang="en-US" sz="2400" dirty="0">
                <a:solidFill>
                  <a:schemeClr val="bg1"/>
                </a:solidFill>
              </a:rPr>
              <a:t>With the help of gensim package in python, we can retrieve data and draw similarities for its analysis.</a:t>
            </a:r>
          </a:p>
          <a:p>
            <a:pPr marL="342900" indent="-342900">
              <a:buFont typeface="Arial" panose="020B0604020202020204" pitchFamily="34" charset="0"/>
              <a:buChar char="•"/>
            </a:pPr>
            <a:r>
              <a:rPr lang="en-US" sz="2400" dirty="0">
                <a:solidFill>
                  <a:schemeClr val="bg1"/>
                </a:solidFill>
              </a:rPr>
              <a:t>Tokenization will convert the document’s convent into a machine friendly language without changing the context of the material .</a:t>
            </a:r>
          </a:p>
          <a:p>
            <a:pPr marL="342900" indent="-342900">
              <a:buFont typeface="Arial" panose="020B0604020202020204" pitchFamily="34" charset="0"/>
              <a:buChar char="•"/>
            </a:pPr>
            <a:r>
              <a:rPr lang="en-US" sz="2400" dirty="0">
                <a:solidFill>
                  <a:schemeClr val="bg1"/>
                </a:solidFill>
              </a:rPr>
              <a:t>Create a training model and test it using 80/20 rule on the vectorized data.</a:t>
            </a:r>
          </a:p>
          <a:p>
            <a:pPr marL="342900" indent="-342900">
              <a:buFont typeface="Arial" panose="020B0604020202020204" pitchFamily="34" charset="0"/>
              <a:buChar char="•"/>
            </a:pPr>
            <a:endParaRPr lang="en-IN" sz="2400" dirty="0">
              <a:solidFill>
                <a:schemeClr val="bg1"/>
              </a:solidFill>
            </a:endParaRPr>
          </a:p>
        </p:txBody>
      </p:sp>
    </p:spTree>
    <p:extLst>
      <p:ext uri="{BB962C8B-B14F-4D97-AF65-F5344CB8AC3E}">
        <p14:creationId xmlns:p14="http://schemas.microsoft.com/office/powerpoint/2010/main" val="34525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D114-7211-130A-609E-246BC62D409C}"/>
              </a:ext>
            </a:extLst>
          </p:cNvPr>
          <p:cNvSpPr>
            <a:spLocks noGrp="1"/>
          </p:cNvSpPr>
          <p:nvPr>
            <p:ph type="title"/>
          </p:nvPr>
        </p:nvSpPr>
        <p:spPr>
          <a:xfrm>
            <a:off x="410818" y="71560"/>
            <a:ext cx="3548931" cy="1306665"/>
          </a:xfrm>
        </p:spPr>
        <p:txBody>
          <a:bodyPr>
            <a:normAutofit fontScale="90000"/>
          </a:bodyPr>
          <a:lstStyle/>
          <a:p>
            <a:r>
              <a:rPr lang="en-US" dirty="0">
                <a:solidFill>
                  <a:schemeClr val="bg1"/>
                </a:solidFill>
                <a:latin typeface="Arial Black" panose="020B0A04020102020204" pitchFamily="34" charset="0"/>
              </a:rPr>
              <a:t>solution</a:t>
            </a:r>
            <a:endParaRPr lang="en-IN" dirty="0">
              <a:solidFill>
                <a:schemeClr val="bg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ECEF8129-538B-468A-1321-D3AB055D0745}"/>
              </a:ext>
            </a:extLst>
          </p:cNvPr>
          <p:cNvSpPr>
            <a:spLocks noGrp="1"/>
          </p:cNvSpPr>
          <p:nvPr>
            <p:ph sz="quarter" idx="10"/>
          </p:nvPr>
        </p:nvSpPr>
        <p:spPr>
          <a:xfrm>
            <a:off x="284922" y="1743986"/>
            <a:ext cx="11172908" cy="4270100"/>
          </a:xfrm>
        </p:spPr>
        <p:txBody>
          <a:bodyPr>
            <a:normAutofit/>
          </a:bodyPr>
          <a:lstStyle/>
          <a:p>
            <a:pPr marL="342900" indent="-342900">
              <a:buFont typeface="Arial" panose="020B0604020202020204" pitchFamily="34" charset="0"/>
              <a:buChar char="•"/>
            </a:pPr>
            <a:r>
              <a:rPr lang="en-IN" sz="2400" dirty="0">
                <a:solidFill>
                  <a:schemeClr val="bg1"/>
                </a:solidFill>
              </a:rPr>
              <a:t>Dynamic analysis includes monitoring the behaviour of systems which are potential victims, to look for any anomaly.</a:t>
            </a:r>
          </a:p>
          <a:p>
            <a:pPr marL="342900" indent="-342900">
              <a:buFont typeface="Arial" panose="020B0604020202020204" pitchFamily="34" charset="0"/>
              <a:buChar char="•"/>
            </a:pPr>
            <a:r>
              <a:rPr lang="en-US" sz="2400" dirty="0">
                <a:solidFill>
                  <a:schemeClr val="bg1"/>
                </a:solidFill>
              </a:rPr>
              <a:t>The growing threat to mobile users could be mitigated by automatic URL detection. By a trained SVM, URLs quickly deploy in a real-time service.</a:t>
            </a:r>
          </a:p>
          <a:p>
            <a:pPr marL="342900" indent="-342900">
              <a:buFont typeface="Arial" panose="020B0604020202020204" pitchFamily="34" charset="0"/>
              <a:buChar char="•"/>
            </a:pPr>
            <a:r>
              <a:rPr lang="en-US" sz="2400" dirty="0">
                <a:solidFill>
                  <a:schemeClr val="bg1"/>
                </a:solidFill>
              </a:rPr>
              <a:t>By creating a trained SVM , it is possible to provide a real-time service to check malware URLs regardless of the browsing device used. </a:t>
            </a:r>
            <a:endParaRPr lang="en-IN" sz="2400" dirty="0">
              <a:solidFill>
                <a:schemeClr val="bg1"/>
              </a:solidFill>
            </a:endParaRPr>
          </a:p>
        </p:txBody>
      </p:sp>
    </p:spTree>
    <p:extLst>
      <p:ext uri="{BB962C8B-B14F-4D97-AF65-F5344CB8AC3E}">
        <p14:creationId xmlns:p14="http://schemas.microsoft.com/office/powerpoint/2010/main" val="362427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09FC-E0D3-A8C8-F547-61AB4A1E2F32}"/>
              </a:ext>
            </a:extLst>
          </p:cNvPr>
          <p:cNvSpPr>
            <a:spLocks noGrp="1"/>
          </p:cNvSpPr>
          <p:nvPr>
            <p:ph type="title"/>
          </p:nvPr>
        </p:nvSpPr>
        <p:spPr>
          <a:xfrm>
            <a:off x="86139" y="0"/>
            <a:ext cx="11608904" cy="945643"/>
          </a:xfrm>
        </p:spPr>
        <p:txBody>
          <a:bodyPr>
            <a:noAutofit/>
          </a:bodyPr>
          <a:lstStyle/>
          <a:p>
            <a:r>
              <a:rPr lang="en-US" sz="2800" dirty="0">
                <a:latin typeface="Arial Black" panose="020B0A04020102020204" pitchFamily="34" charset="0"/>
              </a:rPr>
              <a:t>Packages and modules that may be used </a:t>
            </a:r>
            <a:endParaRPr lang="en-IN" sz="2800" dirty="0">
              <a:latin typeface="Arial Black" panose="020B0A04020102020204" pitchFamily="34" charset="0"/>
            </a:endParaRPr>
          </a:p>
        </p:txBody>
      </p:sp>
      <p:sp>
        <p:nvSpPr>
          <p:cNvPr id="4" name="Content Placeholder 3">
            <a:extLst>
              <a:ext uri="{FF2B5EF4-FFF2-40B4-BE49-F238E27FC236}">
                <a16:creationId xmlns:a16="http://schemas.microsoft.com/office/drawing/2014/main" id="{B786B1C9-F1A6-ADB1-870A-F88A2814B23D}"/>
              </a:ext>
            </a:extLst>
          </p:cNvPr>
          <p:cNvSpPr>
            <a:spLocks noGrp="1"/>
          </p:cNvSpPr>
          <p:nvPr>
            <p:ph sz="quarter" idx="10"/>
          </p:nvPr>
        </p:nvSpPr>
        <p:spPr>
          <a:xfrm>
            <a:off x="373712" y="1399429"/>
            <a:ext cx="9517710" cy="5343277"/>
          </a:xfrm>
        </p:spPr>
        <p:txBody>
          <a:bodyPr>
            <a:normAutofit fontScale="92500" lnSpcReduction="10000"/>
          </a:bodyPr>
          <a:lstStyle/>
          <a:p>
            <a:pPr marL="342900" indent="-342900">
              <a:buFont typeface="Arial" panose="020B0604020202020204" pitchFamily="34" charset="0"/>
              <a:buChar char="•"/>
            </a:pPr>
            <a:r>
              <a:rPr lang="en-US" sz="2400" dirty="0"/>
              <a:t>Pandas- </a:t>
            </a:r>
            <a:r>
              <a:rPr lang="en-US" sz="2400" b="0" i="0" dirty="0">
                <a:effectLst/>
                <a:latin typeface="Google Sans"/>
              </a:rPr>
              <a:t>offers data structure and operations for powerful, flexible, and easy-to-use data analysis and manipulation</a:t>
            </a:r>
            <a:r>
              <a:rPr lang="en-US" sz="2400" b="0" i="0" dirty="0">
                <a:solidFill>
                  <a:srgbClr val="E8E8E8"/>
                </a:solidFill>
                <a:effectLst/>
                <a:highlight>
                  <a:srgbClr val="1F1F1F"/>
                </a:highlight>
                <a:latin typeface="Google Sans"/>
              </a:rPr>
              <a:t>.</a:t>
            </a:r>
            <a:endParaRPr lang="en-US" sz="2400" dirty="0"/>
          </a:p>
          <a:p>
            <a:pPr marL="342900" indent="-342900">
              <a:buFont typeface="Arial" panose="020B0604020202020204" pitchFamily="34" charset="0"/>
              <a:buChar char="•"/>
            </a:pPr>
            <a:r>
              <a:rPr lang="en-US" sz="2400" dirty="0"/>
              <a:t>NumPy- </a:t>
            </a:r>
            <a:r>
              <a:rPr lang="en-US" sz="2400" b="0" i="0" dirty="0">
                <a:effectLst/>
                <a:latin typeface="Google Sans"/>
              </a:rPr>
              <a:t>used for working with arrays, linear algebra, </a:t>
            </a:r>
            <a:r>
              <a:rPr lang="en-US" sz="2400" b="0" i="0" dirty="0" err="1">
                <a:effectLst/>
                <a:latin typeface="Google Sans"/>
              </a:rPr>
              <a:t>fourier</a:t>
            </a:r>
            <a:r>
              <a:rPr lang="en-US" sz="2400" b="0" i="0" dirty="0">
                <a:effectLst/>
                <a:latin typeface="Google Sans"/>
              </a:rPr>
              <a:t> transform, and matrices</a:t>
            </a:r>
            <a:r>
              <a:rPr lang="en-US" sz="2400" b="0" i="0" dirty="0">
                <a:solidFill>
                  <a:srgbClr val="E8E8E8"/>
                </a:solidFill>
                <a:effectLst/>
                <a:latin typeface="Google Sans"/>
              </a:rPr>
              <a:t>.</a:t>
            </a:r>
            <a:endParaRPr lang="en-US" sz="2400" dirty="0"/>
          </a:p>
          <a:p>
            <a:pPr marL="342900" indent="-342900">
              <a:buFont typeface="Arial" panose="020B0604020202020204" pitchFamily="34" charset="0"/>
              <a:buChar char="•"/>
            </a:pPr>
            <a:r>
              <a:rPr lang="en-US" sz="2400" dirty="0"/>
              <a:t>Csv- </a:t>
            </a:r>
            <a:r>
              <a:rPr lang="en-US" sz="2400" b="0" i="0" dirty="0">
                <a:solidFill>
                  <a:srgbClr val="FFFFFF"/>
                </a:solidFill>
                <a:effectLst/>
                <a:latin typeface="Google Sans"/>
              </a:rPr>
              <a:t>implements classes to read and write tabular data in CSV format</a:t>
            </a:r>
            <a:r>
              <a:rPr lang="en-US" sz="2400" b="0" i="0" dirty="0">
                <a:solidFill>
                  <a:srgbClr val="E8E8E8"/>
                </a:solidFill>
                <a:effectLst/>
                <a:highlight>
                  <a:srgbClr val="1F1F1F"/>
                </a:highlight>
                <a:latin typeface="Google Sans"/>
              </a:rPr>
              <a:t>.</a:t>
            </a:r>
          </a:p>
          <a:p>
            <a:pPr marL="342900" indent="-342900">
              <a:buFont typeface="Arial" panose="020B0604020202020204" pitchFamily="34" charset="0"/>
              <a:buChar char="•"/>
            </a:pPr>
            <a:r>
              <a:rPr lang="en-US" sz="2400" dirty="0"/>
              <a:t>BeautifulSoup4</a:t>
            </a:r>
          </a:p>
          <a:p>
            <a:pPr marL="342900" indent="-342900">
              <a:buFont typeface="Arial" panose="020B0604020202020204" pitchFamily="34" charset="0"/>
              <a:buChar char="•"/>
            </a:pPr>
            <a:r>
              <a:rPr lang="en-US" sz="2400" dirty="0"/>
              <a:t>Random- </a:t>
            </a:r>
            <a:r>
              <a:rPr lang="en-US" sz="2400" dirty="0">
                <a:latin typeface="Google Sans"/>
              </a:rPr>
              <a:t>this module can be used to perform random actions such as generating random numbers, printing random a value for a list or string, </a:t>
            </a:r>
            <a:r>
              <a:rPr lang="en-US" sz="2400" dirty="0" err="1">
                <a:latin typeface="Google Sans"/>
              </a:rPr>
              <a:t>etc</a:t>
            </a:r>
            <a:endParaRPr lang="en-US" sz="2400" dirty="0"/>
          </a:p>
          <a:p>
            <a:pPr marL="342900" indent="-342900">
              <a:buFont typeface="Arial" panose="020B0604020202020204" pitchFamily="34" charset="0"/>
              <a:buChar char="•"/>
            </a:pPr>
            <a:r>
              <a:rPr lang="en-US" sz="2400" dirty="0" err="1"/>
              <a:t>Sklearn</a:t>
            </a:r>
            <a:r>
              <a:rPr lang="en-US" sz="2400" dirty="0"/>
              <a:t>- </a:t>
            </a:r>
            <a:r>
              <a:rPr lang="en-US" sz="2400" b="0" i="0" dirty="0">
                <a:solidFill>
                  <a:srgbClr val="FFFFFF"/>
                </a:solidFill>
                <a:effectLst/>
                <a:latin typeface="Google Sans"/>
              </a:rPr>
              <a:t>It features several regression, classification and clustering algorithms including SVMs, gradient boosting, k-means, random forests and DBSCAN</a:t>
            </a:r>
            <a:endParaRPr lang="en-US" sz="2400" dirty="0"/>
          </a:p>
          <a:p>
            <a:pPr marL="342900" indent="-342900">
              <a:buFont typeface="Arial" panose="020B0604020202020204" pitchFamily="34" charset="0"/>
              <a:buChar char="•"/>
            </a:pPr>
            <a:r>
              <a:rPr lang="en-US" sz="2400" dirty="0" err="1"/>
              <a:t>TfidVectorizer</a:t>
            </a:r>
            <a:r>
              <a:rPr lang="en-US" sz="2400" dirty="0"/>
              <a:t>- to create </a:t>
            </a:r>
            <a:r>
              <a:rPr lang="en-US" sz="2400" dirty="0" err="1"/>
              <a:t>tokensizer</a:t>
            </a:r>
            <a:r>
              <a:rPr lang="en-US" sz="2400" dirty="0"/>
              <a:t> which comprehends human language content into natural language for machines without changing the context of the material.</a:t>
            </a:r>
          </a:p>
          <a:p>
            <a:pPr marL="342900" indent="-342900">
              <a:buFont typeface="Arial" panose="020B0604020202020204" pitchFamily="34" charset="0"/>
              <a:buChar char="•"/>
            </a:pPr>
            <a:r>
              <a:rPr lang="en-US" sz="2400" dirty="0" err="1"/>
              <a:t>logit.score</a:t>
            </a:r>
            <a:r>
              <a:rPr lang="en-US" sz="2400" dirty="0"/>
              <a:t>- to determine the precision of the trained model</a:t>
            </a:r>
          </a:p>
          <a:p>
            <a:endParaRPr lang="en-IN" sz="2400" dirty="0"/>
          </a:p>
        </p:txBody>
      </p:sp>
    </p:spTree>
    <p:extLst>
      <p:ext uri="{BB962C8B-B14F-4D97-AF65-F5344CB8AC3E}">
        <p14:creationId xmlns:p14="http://schemas.microsoft.com/office/powerpoint/2010/main" val="350538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5711346" y="2387301"/>
            <a:ext cx="5551136" cy="1314062"/>
          </a:xfrm>
        </p:spPr>
        <p:txBody>
          <a:bodyPr>
            <a:normAutofit/>
          </a:bodyPr>
          <a:lstStyle/>
          <a:p>
            <a:r>
              <a:rPr lang="en-US" sz="720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5840818" y="3822114"/>
            <a:ext cx="5057103" cy="664825"/>
          </a:xfrm>
        </p:spPr>
        <p:txBody>
          <a:bodyPr/>
          <a:lstStyle/>
          <a:p>
            <a:r>
              <a:rPr lang="en-US" dirty="0"/>
              <a:t>Devisha Bhargava(RGIPT)</a:t>
            </a:r>
          </a:p>
          <a:p>
            <a:r>
              <a:rPr lang="en-US" dirty="0"/>
              <a:t>Shivam Shaurya(RGIPT)</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045227-5724-4DBF-9712-031B1BFB2C3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22457D9-12AC-4794-A05E-F1B90FCD8DA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104</TotalTime>
  <Words>470</Words>
  <Application>Microsoft Office PowerPoint</Application>
  <PresentationFormat>Widescreen</PresentationFormat>
  <Paragraphs>35</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Google Sans</vt:lpstr>
      <vt:lpstr>Tenorite</vt:lpstr>
      <vt:lpstr>Custom</vt:lpstr>
      <vt:lpstr>Team – code rizzlers</vt:lpstr>
      <vt:lpstr>Problem statement- 2: Dynamic Malicious Link Detection and Highlighting Web Extension </vt:lpstr>
      <vt:lpstr>solution</vt:lpstr>
      <vt:lpstr>solution</vt:lpstr>
      <vt:lpstr>Packages and modules that may be used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code rizzlers</dc:title>
  <dc:creator>devisha.bhargava31@gmail.com</dc:creator>
  <cp:lastModifiedBy>devisha.bhargava31@gmail.com</cp:lastModifiedBy>
  <cp:revision>2</cp:revision>
  <dcterms:created xsi:type="dcterms:W3CDTF">2024-06-29T05:45:47Z</dcterms:created>
  <dcterms:modified xsi:type="dcterms:W3CDTF">2024-06-30T09:33:49Z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