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75939"/>
  </p:normalViewPr>
  <p:slideViewPr>
    <p:cSldViewPr snapToGrid="0">
      <p:cViewPr varScale="1">
        <p:scale>
          <a:sx n="93" d="100"/>
          <a:sy n="93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BAE45-FC3E-284C-9AC0-1A48465EEFFD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549BA-F43F-4149-8EFC-C17C7271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549BA-F43F-4149-8EFC-C17C72713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5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0040-1BE8-A924-3877-007A0EFD4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3F370-0712-07F3-9A65-3AFD059E4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32B8-A26C-172A-B735-26047266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DBF1-9815-ABD2-62CB-89844D8F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9509-2B79-000E-17E2-7FB5566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F005-1909-ABD6-B5C7-59FB76FB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0E6F-7284-24AA-ED2F-758A902CB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B5BF-C621-97A1-72F5-422AC44B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CC31-8389-C6D6-4AA4-76F756DB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3D88-B61B-A3D0-A1F3-F250BC0B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32655-83C7-428F-638F-EC05317A2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B5A6-56A4-A657-9B7E-4EE94800E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5302-9694-2207-C2CB-81DACF44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37DC-A5C6-B313-47FF-8C825C03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B863-BD91-1C2B-DEAB-1EB09773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3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6689-8F0E-994A-337A-924FA8B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F64F-55FF-F486-DA25-1C1C5895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322A-F857-4745-7CCB-C8F105E7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C48E8-6ADE-991E-7CD4-C533B34C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CAD9-BBC3-3B01-4C77-F3B2B8AE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D50F-BADA-740A-E074-0D0FE055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BA8B-17D6-AE70-072C-ECF74BEB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D88A-176F-F1EC-0C21-1B6F7AA5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D909-4831-CE00-CF15-4BEF05CB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FA16-4F62-8286-5CBE-497BF37E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C6AC-1626-4E82-4D19-01E96271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E5CA-48C4-21E5-80F9-F9649306F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7F6F3-02E5-024F-3E57-D7986E7A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F47BB-68F9-2D56-A57C-4D86DCA4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DCDEE-52B9-CF6F-C4F7-F8637B6A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3D25-A739-B34C-92B2-0390D62B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6841-911C-E2BD-04F3-0D224969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003F-1AC1-6AAE-7F0E-35A50E55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66542-EFED-8F69-F38E-748DD1261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D19EA-AF01-7A34-9114-721F08D95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4F277-FCD9-5E02-7B6D-AD12E2FB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E014B-8624-79C7-D571-AF85184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DB987-56BF-55B4-336B-0D87303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8ED91-1061-E39C-CFE2-4E352D1E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638C-8DC9-552D-D60E-8F443E66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B0DB7-40B6-1BF3-DABE-2893F729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C98C-936B-D25C-FF54-ED31C330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D4706-5AB6-99D4-C03E-C31D0CDA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149D4-0D42-9C6E-3AAF-5B954367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6049-3A1A-F34F-D0AB-7A0AFCE4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EE2D8-00C1-C79F-7006-58D82A6D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4FC5-9691-5797-A1AF-21904392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EF93-03EA-F475-A2FD-B844ECD4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6380B-A836-0BBE-8484-3B5FEB0F9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659DD-D923-940C-7F12-7DA1B95E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F471B-5D90-FF82-6750-27F699E8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4973-5FFC-6B01-1369-E5C0441A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58E-2244-C242-D7C5-5E4421FA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55F89-21DB-5CE3-8053-5ECB44E4D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AD8A-DBB6-EF01-1BCC-AFA1EA7EA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CE454-2B43-D5FD-F0B0-B17B408D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6A0B-78B1-C278-CFEF-DD3FEAF0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D1E5-4CD8-DDB4-30BF-3CB2EEE1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541C2-5C18-4039-CF1E-C918795B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7E77D-A780-D478-91BC-D6E71F6F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E57F-4742-32C8-9447-48DF5AC4B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CAAD5-7028-B84E-A69A-BC83C7C9F179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8984-2EFE-1B9F-8CF5-505AEDDE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19EA-0B68-E58A-75CA-F9D663891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79388-9221-CC46-A856-86C9EBB6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open-llm-leaderboard/open_llm_leaderboard#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models/gpt-4o" TargetMode="External"/><Relationship Id="rId3" Type="http://schemas.openxmlformats.org/officeDocument/2006/relationships/hyperlink" Target="https://livebench.ai/#/" TargetMode="External"/><Relationship Id="rId7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beautifulsoup4/" TargetMode="External"/><Relationship Id="rId5" Type="http://schemas.openxmlformats.org/officeDocument/2006/relationships/hyperlink" Target="https://www.selenium.dev/" TargetMode="External"/><Relationship Id="rId4" Type="http://schemas.openxmlformats.org/officeDocument/2006/relationships/hyperlink" Target="https://huggingface.co/spaces/lmarena-ai/chatbot-arena-leaderboard" TargetMode="External"/><Relationship Id="rId9" Type="http://schemas.openxmlformats.org/officeDocument/2006/relationships/hyperlink" Target="https://www.gradio.ap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disl/GTLLMZoo" TargetMode="External"/><Relationship Id="rId2" Type="http://schemas.openxmlformats.org/officeDocument/2006/relationships/hyperlink" Target="https://huggingface.co/spaces/RaccoonOnion/gt-llm-zo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CO5Sl74g1Y" TargetMode="External"/><Relationship Id="rId4" Type="http://schemas.openxmlformats.org/officeDocument/2006/relationships/hyperlink" Target="https://github.com/RaccoonOnion/scrape-llm-leaderboard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760-C5AE-E081-21F0-317B74D60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4160E-6994-5B59-CC1F-B8A509E14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Yunxiang Yan</a:t>
            </a:r>
          </a:p>
        </p:txBody>
      </p:sp>
    </p:spTree>
    <p:extLst>
      <p:ext uri="{BB962C8B-B14F-4D97-AF65-F5344CB8AC3E}">
        <p14:creationId xmlns:p14="http://schemas.microsoft.com/office/powerpoint/2010/main" val="25182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8104-25C4-B3E6-9756-853FC2A7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F155-7318-F8F5-78F0-3E4CC928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Stats tab (data from Chatbot Arena)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B2CE6-B3F2-C569-000D-20821583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" y="2537969"/>
            <a:ext cx="11076065" cy="36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B31E-445E-2712-DB71-BF2C38F6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8C74-88AF-5748-8B0B-9980ED79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Mapping tab (for fact check) User can check the model names that get merged by merger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0819-08BC-EA8D-E50E-F3B6FA0F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7619"/>
            <a:ext cx="10720218" cy="362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D1B4-C45C-7BA9-2225-BD1F227C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– 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0FDD-4E90-D049-331C-CCC3049E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3380510" cy="4351338"/>
          </a:xfrm>
        </p:spPr>
        <p:txBody>
          <a:bodyPr/>
          <a:lstStyle/>
          <a:p>
            <a:r>
              <a:rPr lang="en-US" dirty="0"/>
              <a:t>Visualization Tab (advanced visualization on merged data for deeper insights)</a:t>
            </a:r>
          </a:p>
          <a:p>
            <a:r>
              <a:rPr lang="en-US" dirty="0"/>
              <a:t>Ranking by any metric and colored by model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BF644-B522-8519-215C-A94E1C71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46" y="1862715"/>
            <a:ext cx="7772400" cy="41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1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E1D8-1AE2-C971-EFFA-54501466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–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4814-A03E-177F-D811-CED72AA3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2141537"/>
            <a:ext cx="3976254" cy="4351338"/>
          </a:xfrm>
        </p:spPr>
        <p:txBody>
          <a:bodyPr/>
          <a:lstStyle/>
          <a:p>
            <a:r>
              <a:rPr lang="en-US" dirty="0"/>
              <a:t>Radar plot: visualizing model capabilities across 7 dimensions</a:t>
            </a:r>
          </a:p>
          <a:p>
            <a:r>
              <a:rPr lang="en-US" dirty="0"/>
              <a:t>Support up to 5 models for comparison</a:t>
            </a:r>
          </a:p>
          <a:p>
            <a:r>
              <a:rPr lang="en-US" dirty="0"/>
              <a:t>Helpful to pick the model that best suits downstream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23DDE-F227-E5EE-95FF-8C2E745A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54" y="2167620"/>
            <a:ext cx="7100455" cy="45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48B3-BEDE-5F5B-E263-9F21660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066C-64ED-20A7-C3BF-10D314F4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CI/CD deployment</a:t>
            </a:r>
          </a:p>
          <a:p>
            <a:pPr lvl="1"/>
            <a:r>
              <a:rPr lang="en-US" dirty="0"/>
              <a:t>Scrape, merge, publish new leaderboards automatically everyday</a:t>
            </a:r>
          </a:p>
          <a:p>
            <a:r>
              <a:rPr lang="en-US" dirty="0"/>
              <a:t>Community Building</a:t>
            </a:r>
          </a:p>
          <a:p>
            <a:pPr lvl="1"/>
            <a:r>
              <a:rPr lang="en-US" dirty="0"/>
              <a:t>Right now, two leaderboards are hand-picked from domain experience. A community-based voting for leaderboard changes could be implemented to ensure high quality of the results</a:t>
            </a:r>
          </a:p>
          <a:p>
            <a:r>
              <a:rPr lang="en-US" dirty="0"/>
              <a:t>More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A9F3-A8C6-F2DA-549B-6BE59991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1682-27FF-3E47-1EE8-A0E35CC9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White, Colin,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Livebench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challenging, contamination-free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benchmark."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arXiv:2406.19314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Chiang, Wei-Lin, et al. "Chatbot arena: An open platform for evaluating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by human preference."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Forty-first International Conference on 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BD61-6CF9-1B51-E366-069A3788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GTLLMZoo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3B6A-88C3-A589-D388-28F0B419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leaderboard, </a:t>
            </a:r>
            <a:r>
              <a:rPr lang="en-US" dirty="0">
                <a:hlinkClick r:id="rId2"/>
              </a:rPr>
              <a:t>open-llm-leaderboard</a:t>
            </a:r>
            <a:r>
              <a:rPr lang="en-US" dirty="0"/>
              <a:t> has been archived by maintainers because of benchmark saturation and contamination problems along with high maintenance costs</a:t>
            </a:r>
          </a:p>
          <a:p>
            <a:r>
              <a:rPr lang="en-US" dirty="0"/>
              <a:t>Researchers and industry needs a place to faithfully evaluate SOTA LLM models and relying on single source of information might cause bias</a:t>
            </a:r>
          </a:p>
          <a:p>
            <a:r>
              <a:rPr lang="en-US" dirty="0" err="1"/>
              <a:t>GTLLMZoo</a:t>
            </a:r>
            <a:r>
              <a:rPr lang="en-US" dirty="0"/>
              <a:t> aims to incorporate those most trusted leaderboards and merge their performance data to provide up-to-date, reliable data for SOTA LLMs by scraping and visualizing tools</a:t>
            </a:r>
          </a:p>
        </p:txBody>
      </p:sp>
    </p:spTree>
    <p:extLst>
      <p:ext uri="{BB962C8B-B14F-4D97-AF65-F5344CB8AC3E}">
        <p14:creationId xmlns:p14="http://schemas.microsoft.com/office/powerpoint/2010/main" val="11660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27D-AAD7-D260-4BA3-52C6745C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 of </a:t>
            </a:r>
            <a:r>
              <a:rPr lang="en-US" dirty="0" err="1"/>
              <a:t>GTLLMZoo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218B-A59B-880E-AEA6-09647D72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>
                <a:hlinkClick r:id="rId3"/>
              </a:rPr>
              <a:t>LiveBench</a:t>
            </a:r>
            <a:r>
              <a:rPr lang="en-US" dirty="0"/>
              <a:t> [1]</a:t>
            </a:r>
          </a:p>
          <a:p>
            <a:pPr lvl="1"/>
            <a:r>
              <a:rPr lang="en-US" dirty="0">
                <a:hlinkClick r:id="rId4"/>
              </a:rPr>
              <a:t>LMSYS Chatbot Arena</a:t>
            </a:r>
            <a:r>
              <a:rPr lang="en-US" dirty="0"/>
              <a:t> [2]</a:t>
            </a:r>
          </a:p>
          <a:p>
            <a:r>
              <a:rPr lang="en-US" dirty="0"/>
              <a:t>Backend Framework</a:t>
            </a:r>
          </a:p>
          <a:p>
            <a:pPr lvl="1"/>
            <a:r>
              <a:rPr lang="en-US" dirty="0"/>
              <a:t>Scrappers</a:t>
            </a:r>
          </a:p>
          <a:p>
            <a:pPr lvl="2"/>
            <a:r>
              <a:rPr lang="en-US" dirty="0">
                <a:hlinkClick r:id="rId5"/>
              </a:rPr>
              <a:t>Selenium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BeautifulSoup</a:t>
            </a:r>
            <a:endParaRPr lang="en-US" dirty="0"/>
          </a:p>
          <a:p>
            <a:pPr lvl="1"/>
            <a:r>
              <a:rPr lang="en-US" dirty="0"/>
              <a:t>Data Processing</a:t>
            </a:r>
          </a:p>
          <a:p>
            <a:pPr lvl="2"/>
            <a:r>
              <a:rPr lang="en-US" dirty="0">
                <a:hlinkClick r:id="rId7"/>
              </a:rPr>
              <a:t>Panda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OpenAI GPT-4o API</a:t>
            </a:r>
            <a:endParaRPr lang="en-US" dirty="0"/>
          </a:p>
          <a:p>
            <a:r>
              <a:rPr lang="en-US" dirty="0"/>
              <a:t>Frontend Framework: </a:t>
            </a:r>
            <a:r>
              <a:rPr lang="en-US" dirty="0" err="1">
                <a:hlinkClick r:id="rId9"/>
              </a:rPr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C933-7900-14A1-0322-86EAFA35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dirty="0" err="1"/>
              <a:t>GTLLMZoo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98300-18BE-2869-09D5-D2B7646A6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898" b="50894"/>
          <a:stretch/>
        </p:blipFill>
        <p:spPr>
          <a:xfrm>
            <a:off x="609078" y="1431956"/>
            <a:ext cx="10973844" cy="5426044"/>
          </a:xfrm>
        </p:spPr>
      </p:pic>
    </p:spTree>
    <p:extLst>
      <p:ext uri="{BB962C8B-B14F-4D97-AF65-F5344CB8AC3E}">
        <p14:creationId xmlns:p14="http://schemas.microsoft.com/office/powerpoint/2010/main" val="297380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30F5-4D8E-2126-EB2D-74BAEE20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B3D1-BA5E-4A6C-23AC-56E15D9C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Live app available at </a:t>
            </a:r>
            <a:r>
              <a:rPr lang="en-US" dirty="0" err="1"/>
              <a:t>HuggingFace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https://huggingface.co/spaces/RaccoonOnion/gt-llm-zoo</a:t>
            </a:r>
            <a:endParaRPr lang="en-US" dirty="0"/>
          </a:p>
          <a:p>
            <a:r>
              <a:rPr lang="en-US" dirty="0"/>
              <a:t>Source code</a:t>
            </a:r>
          </a:p>
          <a:p>
            <a:pPr lvl="1"/>
            <a:r>
              <a:rPr lang="en-US" dirty="0"/>
              <a:t>Frontend: </a:t>
            </a:r>
            <a:r>
              <a:rPr lang="en-US" dirty="0">
                <a:hlinkClick r:id="rId3"/>
              </a:rPr>
              <a:t>https://github.com/git-disl/GTLLMZoo</a:t>
            </a:r>
            <a:endParaRPr lang="en-US" dirty="0"/>
          </a:p>
          <a:p>
            <a:pPr lvl="1"/>
            <a:r>
              <a:rPr lang="en-US" dirty="0"/>
              <a:t>Backend: </a:t>
            </a:r>
            <a:r>
              <a:rPr lang="en-US" dirty="0">
                <a:hlinkClick r:id="rId4"/>
              </a:rPr>
              <a:t>https://github.com/RaccoonOnion/scrape-llm-leaderboards</a:t>
            </a:r>
            <a:endParaRPr lang="en-US" dirty="0"/>
          </a:p>
          <a:p>
            <a:r>
              <a:rPr lang="en-US" dirty="0"/>
              <a:t>Demo Video</a:t>
            </a:r>
          </a:p>
          <a:p>
            <a:pPr lvl="1"/>
            <a:r>
              <a:rPr lang="en-US" dirty="0">
                <a:hlinkClick r:id="rId5"/>
              </a:rPr>
              <a:t>https://www.youtube.com/watch?v=bCO5Sl74g1Y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7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FBC0-D461-ACC8-F7FE-E8402742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- 0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2773-3406-0268-8A01-530631FA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6729-F6A5-11D0-37E4-DB814666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3" y="2402857"/>
            <a:ext cx="9261764" cy="38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3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E99-A8D8-8370-CD39-349C2F3D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F13F-E269-458B-10B6-1C397FCC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Metrics (data from </a:t>
            </a:r>
            <a:r>
              <a:rPr lang="en-US" dirty="0" err="1"/>
              <a:t>LiveBench</a:t>
            </a:r>
            <a:r>
              <a:rPr lang="en-US" dirty="0"/>
              <a:t>)</a:t>
            </a:r>
          </a:p>
          <a:p>
            <a:r>
              <a:rPr lang="en-US" dirty="0"/>
              <a:t>Filters and search could be applied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1B5A9-2D70-58AE-5CED-B5BFEFF9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31" y="3019860"/>
            <a:ext cx="8550137" cy="347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13DE-5034-98C2-7CE8-1D543E51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–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904C-9F5B-55C9-C3CC-8E84FE7C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row will show detailed info of the model in model 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EBEC1-4815-BA80-5D10-B92269AFF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582"/>
            <a:ext cx="10844972" cy="38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7204-A6B4-8FA8-0CBB-DCB42B20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GTLLMZoo</a:t>
            </a:r>
            <a:r>
              <a:rPr lang="en-US" dirty="0"/>
              <a:t> </a:t>
            </a:r>
            <a:r>
              <a:rPr lang="en-US" dirty="0" err="1"/>
              <a:t>Funtionality</a:t>
            </a:r>
            <a:r>
              <a:rPr lang="en-US" dirty="0"/>
              <a:t> </a:t>
            </a:r>
            <a:r>
              <a:rPr lang="en-US" dirty="0" err="1"/>
              <a:t>WalkThrough</a:t>
            </a:r>
            <a:r>
              <a:rPr lang="en-US" dirty="0"/>
              <a:t>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F972-253A-FA66-7579-9FBAFEEF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details tab (Data from LMSYS) contains crucial info such as knowledge cutoff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2F27-05EE-EB50-DBE0-D119E4B3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4992"/>
            <a:ext cx="10879214" cy="36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3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438</Words>
  <Application>Microsoft Macintosh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GTLLMZoo</vt:lpstr>
      <vt:lpstr>Why GTLLMZoo</vt:lpstr>
      <vt:lpstr>Basic Information of GTLLMZoo</vt:lpstr>
      <vt:lpstr>Architecture of GTLLMZoo</vt:lpstr>
      <vt:lpstr>GTLLMZoo Resources</vt:lpstr>
      <vt:lpstr>GTLLMZoo Funtionality WalkThrough - 0</vt:lpstr>
      <vt:lpstr>GTLLMZoo Funtionality WalkThrough - 1</vt:lpstr>
      <vt:lpstr>GTLLMZoo Funtionality WalkThrough – 1.1</vt:lpstr>
      <vt:lpstr>GTLLMZoo Funtionality WalkThrough – 2</vt:lpstr>
      <vt:lpstr>GTLLMZoo Funtionality WalkThrough – 3</vt:lpstr>
      <vt:lpstr>GTLLMZoo Funtionality WalkThrough – 4</vt:lpstr>
      <vt:lpstr>GTLLMZoo Funtionality WalkThrough – 5.1</vt:lpstr>
      <vt:lpstr>GTLLMZoo Funtionality WalkThrough – 5.2</vt:lpstr>
      <vt:lpstr>More to come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Yan, Yunxiang</dc:creator>
  <cp:lastModifiedBy>Yan, Yunxiang</cp:lastModifiedBy>
  <cp:revision>1</cp:revision>
  <dcterms:created xsi:type="dcterms:W3CDTF">2025-05-07T02:20:08Z</dcterms:created>
  <dcterms:modified xsi:type="dcterms:W3CDTF">2025-05-07T03:19:34Z</dcterms:modified>
</cp:coreProperties>
</file>