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B49"/>
    <a:srgbClr val="A100FF"/>
    <a:srgbClr val="883C84"/>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3" d="100"/>
          <a:sy n="43" d="100"/>
        </p:scale>
        <p:origin x="495"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Milky\Vault\Projects\%5bForage%5d%20Data%20Analytics%20and%20Visualization%20-%20Accenture%20North%20America\Task%202%20-%20Top%205%20Categories%20by%20Score%20for%20Social%20Buzz.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4400" b="0" i="0" u="none" strike="noStrike" kern="1200" spc="0" baseline="0">
                <a:solidFill>
                  <a:schemeClr val="tx1">
                    <a:lumMod val="65000"/>
                    <a:lumOff val="35000"/>
                  </a:schemeClr>
                </a:solidFill>
                <a:latin typeface="+mn-lt"/>
                <a:ea typeface="+mn-ea"/>
                <a:cs typeface="+mn-cs"/>
              </a:defRPr>
            </a:pPr>
            <a:r>
              <a:rPr lang="en-US" sz="4400" dirty="0"/>
              <a:t>Top 5 Categories</a:t>
            </a:r>
            <a:r>
              <a:rPr lang="en-US" sz="4400" baseline="0" dirty="0"/>
              <a:t> by Score</a:t>
            </a:r>
          </a:p>
        </c:rich>
      </c:tx>
      <c:layout>
        <c:manualLayout>
          <c:xMode val="edge"/>
          <c:yMode val="edge"/>
          <c:x val="0.29059076291654284"/>
          <c:y val="5.9158134243458477E-2"/>
        </c:manualLayout>
      </c:layout>
      <c:overlay val="0"/>
      <c:spPr>
        <a:noFill/>
        <a:ln>
          <a:noFill/>
        </a:ln>
        <a:effectLst/>
      </c:spPr>
      <c:txPr>
        <a:bodyPr rot="0" spcFirstLastPara="1" vertOverflow="ellipsis" vert="horz" wrap="square" anchor="ctr" anchorCtr="1"/>
        <a:lstStyle/>
        <a:p>
          <a:pPr>
            <a:defRPr sz="4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232580790682411"/>
          <c:y val="0.18956804325458701"/>
          <c:w val="0.79085782451081132"/>
          <c:h val="0.71493733931722703"/>
        </c:manualLayout>
      </c:layout>
      <c:barChart>
        <c:barDir val="bar"/>
        <c:grouping val="clustered"/>
        <c:varyColors val="0"/>
        <c:ser>
          <c:idx val="0"/>
          <c:order val="0"/>
          <c:tx>
            <c:v>Total</c:v>
          </c:tx>
          <c:spPr>
            <a:solidFill>
              <a:srgbClr val="7030A0"/>
            </a:solidFill>
            <a:ln>
              <a:noFill/>
            </a:ln>
            <a:effectLst/>
          </c:spPr>
          <c:invertIfNegative val="0"/>
          <c:cat>
            <c:strLit>
              <c:ptCount val="5"/>
              <c:pt idx="0">
                <c:v>Animals</c:v>
              </c:pt>
              <c:pt idx="1">
                <c:v>science</c:v>
              </c:pt>
              <c:pt idx="2">
                <c:v>healthy eating</c:v>
              </c:pt>
              <c:pt idx="3">
                <c:v>technology</c:v>
              </c:pt>
              <c:pt idx="4">
                <c:v>food</c:v>
              </c:pt>
            </c:strLit>
          </c:cat>
          <c:val>
            <c:numLit>
              <c:formatCode>General</c:formatCode>
              <c:ptCount val="5"/>
              <c:pt idx="0">
                <c:v>74965</c:v>
              </c:pt>
              <c:pt idx="1">
                <c:v>71168</c:v>
              </c:pt>
              <c:pt idx="2">
                <c:v>69339</c:v>
              </c:pt>
              <c:pt idx="3">
                <c:v>68738</c:v>
              </c:pt>
              <c:pt idx="4">
                <c:v>66676</c:v>
              </c:pt>
            </c:numLit>
          </c:val>
          <c:extLst>
            <c:ext xmlns:c16="http://schemas.microsoft.com/office/drawing/2014/chart" uri="{C3380CC4-5D6E-409C-BE32-E72D297353CC}">
              <c16:uniqueId val="{00000000-6C66-4B3A-B154-67B693447081}"/>
            </c:ext>
          </c:extLst>
        </c:ser>
        <c:dLbls>
          <c:showLegendKey val="0"/>
          <c:showVal val="0"/>
          <c:showCatName val="0"/>
          <c:showSerName val="0"/>
          <c:showPercent val="0"/>
          <c:showBubbleSize val="0"/>
        </c:dLbls>
        <c:gapWidth val="182"/>
        <c:axId val="1311315503"/>
        <c:axId val="445198383"/>
      </c:barChart>
      <c:catAx>
        <c:axId val="13113155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45198383"/>
        <c:crosses val="autoZero"/>
        <c:auto val="1"/>
        <c:lblAlgn val="ctr"/>
        <c:lblOffset val="100"/>
        <c:noMultiLvlLbl val="0"/>
      </c:catAx>
      <c:valAx>
        <c:axId val="4451983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3113155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Google Shape;435;p23">
            <a:extLst>
              <a:ext uri="{FF2B5EF4-FFF2-40B4-BE49-F238E27FC236}">
                <a16:creationId xmlns:a16="http://schemas.microsoft.com/office/drawing/2014/main" id="{90EA50E5-2E07-572A-E3A4-C71B802F228D}"/>
              </a:ext>
            </a:extLst>
          </p:cNvPr>
          <p:cNvSpPr txBox="1"/>
          <p:nvPr/>
        </p:nvSpPr>
        <p:spPr>
          <a:xfrm>
            <a:off x="11049000" y="1485900"/>
            <a:ext cx="7086600" cy="7571273"/>
          </a:xfrm>
          <a:prstGeom prst="rect">
            <a:avLst/>
          </a:prstGeom>
          <a:noFill/>
          <a:ln>
            <a:noFill/>
          </a:ln>
        </p:spPr>
        <p:txBody>
          <a:bodyPr spcFirstLastPara="1" wrap="square" lIns="91425" tIns="91425" rIns="91425" bIns="91425" anchor="t" anchorCtr="0">
            <a:spAutoFit/>
          </a:bodyPr>
          <a:lstStyle/>
          <a:p>
            <a:pPr marL="38100" marR="0" lvl="0" algn="l" defTabSz="914400" rtl="0" eaLnBrk="1" fontAlgn="auto" latinLnBrk="0" hangingPunct="1">
              <a:lnSpc>
                <a:spcPct val="100000"/>
              </a:lnSpc>
              <a:spcBef>
                <a:spcPts val="0"/>
              </a:spcBef>
              <a:spcAft>
                <a:spcPts val="0"/>
              </a:spcAft>
              <a:buClr>
                <a:srgbClr val="000000"/>
              </a:buClr>
              <a:buSzPts val="3000"/>
              <a:tabLst/>
              <a:defRPr/>
            </a:pPr>
            <a:r>
              <a:rPr kumimoji="0" lang="en-IN" sz="3200" b="0" i="0" u="none" strike="noStrike" kern="0" cap="none" spc="0" normalizeH="0" baseline="0" noProof="0" dirty="0">
                <a:ln>
                  <a:noFill/>
                </a:ln>
                <a:solidFill>
                  <a:srgbClr val="000000"/>
                </a:solidFill>
                <a:effectLst/>
                <a:uLnTx/>
                <a:uFillTx/>
                <a:cs typeface="Arial"/>
                <a:sym typeface="Arial"/>
              </a:rPr>
              <a:t>ANALYSIS</a:t>
            </a:r>
          </a:p>
          <a:p>
            <a:pPr marL="38100" marR="0" lvl="0" algn="l" defTabSz="914400" rtl="0" eaLnBrk="1" fontAlgn="auto" latinLnBrk="0" hangingPunct="1">
              <a:lnSpc>
                <a:spcPct val="100000"/>
              </a:lnSpc>
              <a:spcBef>
                <a:spcPts val="0"/>
              </a:spcBef>
              <a:spcAft>
                <a:spcPts val="0"/>
              </a:spcAft>
              <a:buClr>
                <a:srgbClr val="000000"/>
              </a:buClr>
              <a:buSzPts val="3000"/>
              <a:tabLst/>
              <a:defRPr/>
            </a:pPr>
            <a:r>
              <a:rPr lang="en-IN" sz="2400" kern="0" dirty="0">
                <a:solidFill>
                  <a:srgbClr val="000000"/>
                </a:solidFill>
                <a:cs typeface="Arial"/>
                <a:sym typeface="Arial"/>
              </a:rPr>
              <a:t>The presence of </a:t>
            </a:r>
            <a:r>
              <a:rPr lang="en-IN" sz="2400" b="1" kern="0" dirty="0">
                <a:solidFill>
                  <a:srgbClr val="000000"/>
                </a:solidFill>
                <a:cs typeface="Arial"/>
                <a:sym typeface="Arial"/>
              </a:rPr>
              <a:t>Animals</a:t>
            </a:r>
            <a:r>
              <a:rPr lang="en-IN" sz="2400" kern="0" dirty="0">
                <a:solidFill>
                  <a:srgbClr val="000000"/>
                </a:solidFill>
                <a:cs typeface="Arial"/>
                <a:sym typeface="Arial"/>
              </a:rPr>
              <a:t>, </a:t>
            </a:r>
            <a:r>
              <a:rPr lang="en-IN" sz="2400" b="1" kern="0" dirty="0">
                <a:solidFill>
                  <a:srgbClr val="000000"/>
                </a:solidFill>
                <a:cs typeface="Arial"/>
                <a:sym typeface="Arial"/>
              </a:rPr>
              <a:t>Science</a:t>
            </a:r>
            <a:r>
              <a:rPr lang="en-IN" sz="2400" kern="0" dirty="0">
                <a:solidFill>
                  <a:srgbClr val="000000"/>
                </a:solidFill>
                <a:cs typeface="Arial"/>
                <a:sym typeface="Arial"/>
              </a:rPr>
              <a:t> and </a:t>
            </a:r>
            <a:r>
              <a:rPr lang="en-IN" sz="2400" b="1" kern="0" dirty="0">
                <a:solidFill>
                  <a:srgbClr val="000000"/>
                </a:solidFill>
                <a:cs typeface="Arial"/>
                <a:sym typeface="Arial"/>
              </a:rPr>
              <a:t>Technology</a:t>
            </a:r>
            <a:r>
              <a:rPr lang="en-IN" sz="2400" kern="0" dirty="0">
                <a:solidFill>
                  <a:srgbClr val="000000"/>
                </a:solidFill>
                <a:cs typeface="Arial"/>
                <a:sym typeface="Arial"/>
              </a:rPr>
              <a:t> in the top 5 most popular categories of content suggests that </a:t>
            </a:r>
            <a:r>
              <a:rPr lang="en-IN" sz="2400" i="1" kern="0" dirty="0">
                <a:solidFill>
                  <a:srgbClr val="000000"/>
                </a:solidFill>
                <a:cs typeface="Arial"/>
                <a:sym typeface="Arial"/>
              </a:rPr>
              <a:t>Social Buzz</a:t>
            </a:r>
            <a:r>
              <a:rPr lang="en-IN" sz="2400" b="1" kern="0" dirty="0">
                <a:solidFill>
                  <a:srgbClr val="000000"/>
                </a:solidFill>
                <a:cs typeface="Arial"/>
                <a:sym typeface="Arial"/>
              </a:rPr>
              <a:t> </a:t>
            </a:r>
            <a:r>
              <a:rPr lang="en-IN" sz="2400" kern="0" dirty="0">
                <a:solidFill>
                  <a:srgbClr val="000000"/>
                </a:solidFill>
                <a:cs typeface="Arial"/>
                <a:sym typeface="Arial"/>
              </a:rPr>
              <a:t>users enjoy i</a:t>
            </a:r>
            <a:r>
              <a:rPr lang="en-IN" sz="2400" b="1" kern="0" dirty="0">
                <a:solidFill>
                  <a:srgbClr val="000000"/>
                </a:solidFill>
                <a:cs typeface="Arial"/>
                <a:sym typeface="Arial"/>
              </a:rPr>
              <a:t>nformative</a:t>
            </a:r>
            <a:r>
              <a:rPr lang="en-IN" sz="2400" kern="0" dirty="0">
                <a:solidFill>
                  <a:srgbClr val="000000"/>
                </a:solidFill>
                <a:cs typeface="Arial"/>
                <a:sym typeface="Arial"/>
              </a:rPr>
              <a:t> content the most.</a:t>
            </a:r>
          </a:p>
          <a:p>
            <a:pPr marL="38100" marR="0" lvl="0" algn="l" defTabSz="914400" rtl="0" eaLnBrk="1" fontAlgn="auto" latinLnBrk="0" hangingPunct="1">
              <a:lnSpc>
                <a:spcPct val="100000"/>
              </a:lnSpc>
              <a:spcBef>
                <a:spcPts val="0"/>
              </a:spcBef>
              <a:spcAft>
                <a:spcPts val="0"/>
              </a:spcAft>
              <a:buClr>
                <a:srgbClr val="000000"/>
              </a:buClr>
              <a:buSzPts val="3000"/>
              <a:tabLst/>
              <a:defRPr/>
            </a:pPr>
            <a:endParaRPr kumimoji="0" lang="en-IN" sz="2800" b="0" i="0" u="none" strike="noStrike" kern="0" cap="none" spc="0" normalizeH="0" baseline="0" noProof="0" dirty="0">
              <a:ln>
                <a:noFill/>
              </a:ln>
              <a:solidFill>
                <a:srgbClr val="000000"/>
              </a:solidFill>
              <a:effectLst/>
              <a:uLnTx/>
              <a:uFillTx/>
              <a:cs typeface="Arial"/>
              <a:sym typeface="Arial"/>
            </a:endParaRPr>
          </a:p>
          <a:p>
            <a:pPr marL="38100" marR="0" lvl="0" algn="l" defTabSz="914400" rtl="0" eaLnBrk="1" fontAlgn="auto" latinLnBrk="0" hangingPunct="1">
              <a:lnSpc>
                <a:spcPct val="100000"/>
              </a:lnSpc>
              <a:spcBef>
                <a:spcPts val="0"/>
              </a:spcBef>
              <a:spcAft>
                <a:spcPts val="0"/>
              </a:spcAft>
              <a:buClr>
                <a:srgbClr val="000000"/>
              </a:buClr>
              <a:buSzPts val="3000"/>
              <a:tabLst/>
              <a:defRPr/>
            </a:pPr>
            <a:r>
              <a:rPr kumimoji="0" lang="en-US" sz="2400" b="0" i="0" u="none" strike="noStrike" kern="0" cap="none" spc="0" normalizeH="0" baseline="0" noProof="0" dirty="0">
                <a:ln>
                  <a:noFill/>
                </a:ln>
                <a:solidFill>
                  <a:srgbClr val="000000"/>
                </a:solidFill>
                <a:effectLst/>
                <a:uLnTx/>
                <a:uFillTx/>
                <a:cs typeface="Arial"/>
                <a:sym typeface="Arial"/>
              </a:rPr>
              <a:t>The inclusion of </a:t>
            </a:r>
            <a:r>
              <a:rPr kumimoji="0" lang="en-US" sz="2400" b="1" i="0" u="none" strike="noStrike" kern="0" cap="none" spc="0" normalizeH="0" baseline="0" noProof="0" dirty="0">
                <a:ln>
                  <a:noFill/>
                </a:ln>
                <a:solidFill>
                  <a:srgbClr val="000000"/>
                </a:solidFill>
                <a:effectLst/>
                <a:uLnTx/>
                <a:uFillTx/>
                <a:cs typeface="Arial"/>
                <a:sym typeface="Arial"/>
              </a:rPr>
              <a:t>Healthy Eating </a:t>
            </a:r>
            <a:r>
              <a:rPr kumimoji="0" lang="en-US" sz="2400" b="0" i="0" u="none" strike="noStrike" kern="0" cap="none" spc="0" normalizeH="0" baseline="0" noProof="0" dirty="0">
                <a:ln>
                  <a:noFill/>
                </a:ln>
                <a:solidFill>
                  <a:srgbClr val="000000"/>
                </a:solidFill>
                <a:effectLst/>
                <a:uLnTx/>
                <a:uFillTx/>
                <a:cs typeface="Arial"/>
                <a:sym typeface="Arial"/>
              </a:rPr>
              <a:t>and </a:t>
            </a:r>
            <a:r>
              <a:rPr kumimoji="0" lang="en-US" sz="2400" b="1" i="0" u="none" strike="noStrike" kern="0" cap="none" spc="0" normalizeH="0" baseline="0" noProof="0" dirty="0">
                <a:ln>
                  <a:noFill/>
                </a:ln>
                <a:solidFill>
                  <a:srgbClr val="000000"/>
                </a:solidFill>
                <a:effectLst/>
                <a:uLnTx/>
                <a:uFillTx/>
                <a:cs typeface="Arial"/>
                <a:sym typeface="Arial"/>
              </a:rPr>
              <a:t>Food</a:t>
            </a:r>
            <a:r>
              <a:rPr kumimoji="0" lang="en-US" sz="2400" b="0" i="0" u="none" strike="noStrike" kern="0" cap="none" spc="0" normalizeH="0" baseline="0" noProof="0" dirty="0">
                <a:ln>
                  <a:noFill/>
                </a:ln>
                <a:solidFill>
                  <a:srgbClr val="000000"/>
                </a:solidFill>
                <a:effectLst/>
                <a:uLnTx/>
                <a:uFillTx/>
                <a:cs typeface="Arial"/>
                <a:sym typeface="Arial"/>
              </a:rPr>
              <a:t> in the top five categories highlights </a:t>
            </a:r>
            <a:r>
              <a:rPr kumimoji="0" lang="en-US" sz="2400" b="0" i="1" u="none" strike="noStrike" kern="0" cap="none" spc="0" normalizeH="0" baseline="0" noProof="0" dirty="0">
                <a:ln>
                  <a:noFill/>
                </a:ln>
                <a:solidFill>
                  <a:srgbClr val="000000"/>
                </a:solidFill>
                <a:effectLst/>
                <a:uLnTx/>
                <a:uFillTx/>
                <a:cs typeface="Arial"/>
                <a:sym typeface="Arial"/>
              </a:rPr>
              <a:t>Social Buzz </a:t>
            </a:r>
            <a:r>
              <a:rPr kumimoji="0" lang="en-US" sz="2400" b="0" i="0" u="none" strike="noStrike" kern="0" cap="none" spc="0" normalizeH="0" baseline="0" noProof="0" dirty="0">
                <a:ln>
                  <a:noFill/>
                </a:ln>
                <a:solidFill>
                  <a:srgbClr val="000000"/>
                </a:solidFill>
                <a:effectLst/>
                <a:uLnTx/>
                <a:uFillTx/>
                <a:cs typeface="Arial"/>
                <a:sym typeface="Arial"/>
              </a:rPr>
              <a:t>users' strong interest in </a:t>
            </a:r>
            <a:r>
              <a:rPr kumimoji="0" lang="en-US" sz="2400" b="1" i="0" u="none" strike="noStrike" kern="0" cap="none" spc="0" normalizeH="0" baseline="0" noProof="0" dirty="0">
                <a:ln>
                  <a:noFill/>
                </a:ln>
                <a:solidFill>
                  <a:srgbClr val="000000"/>
                </a:solidFill>
                <a:effectLst/>
                <a:uLnTx/>
                <a:uFillTx/>
                <a:cs typeface="Arial"/>
                <a:sym typeface="Arial"/>
              </a:rPr>
              <a:t>culinary</a:t>
            </a:r>
            <a:r>
              <a:rPr kumimoji="0" lang="en-US" sz="2400" b="0" i="0" u="none" strike="noStrike" kern="0" cap="none" spc="0" normalizeH="0" baseline="0" noProof="0" dirty="0">
                <a:ln>
                  <a:noFill/>
                </a:ln>
                <a:solidFill>
                  <a:srgbClr val="000000"/>
                </a:solidFill>
                <a:effectLst/>
                <a:uLnTx/>
                <a:uFillTx/>
                <a:cs typeface="Arial"/>
                <a:sym typeface="Arial"/>
              </a:rPr>
              <a:t> content, reflecting their enthusiasm for nutrition and recipes.</a:t>
            </a:r>
          </a:p>
          <a:p>
            <a:pPr marL="38100" marR="0" lvl="0" algn="l" defTabSz="914400" rtl="0" eaLnBrk="1" fontAlgn="auto" latinLnBrk="0" hangingPunct="1">
              <a:lnSpc>
                <a:spcPct val="100000"/>
              </a:lnSpc>
              <a:spcBef>
                <a:spcPts val="0"/>
              </a:spcBef>
              <a:spcAft>
                <a:spcPts val="0"/>
              </a:spcAft>
              <a:buClr>
                <a:srgbClr val="000000"/>
              </a:buClr>
              <a:buSzPts val="3000"/>
              <a:tabLst/>
              <a:defRPr/>
            </a:pPr>
            <a:endParaRPr kumimoji="0" lang="en-IN" sz="2800" b="0" i="0" u="none" strike="noStrike" kern="0" cap="none" spc="0" normalizeH="0" baseline="0" noProof="0" dirty="0">
              <a:ln>
                <a:noFill/>
              </a:ln>
              <a:solidFill>
                <a:srgbClr val="000000"/>
              </a:solidFill>
              <a:effectLst/>
              <a:uLnTx/>
              <a:uFillTx/>
              <a:cs typeface="Arial"/>
              <a:sym typeface="Arial"/>
            </a:endParaRPr>
          </a:p>
          <a:p>
            <a:pPr marL="38100" marR="0" lvl="0" algn="l" defTabSz="914400" rtl="0" eaLnBrk="1" fontAlgn="auto" latinLnBrk="0" hangingPunct="1">
              <a:lnSpc>
                <a:spcPct val="100000"/>
              </a:lnSpc>
              <a:spcBef>
                <a:spcPts val="0"/>
              </a:spcBef>
              <a:spcAft>
                <a:spcPts val="0"/>
              </a:spcAft>
              <a:buClr>
                <a:srgbClr val="000000"/>
              </a:buClr>
              <a:buSzPts val="3000"/>
              <a:tabLst/>
              <a:defRPr/>
            </a:pPr>
            <a:r>
              <a:rPr lang="en-IN" sz="3200" kern="0" dirty="0">
                <a:solidFill>
                  <a:srgbClr val="000000"/>
                </a:solidFill>
                <a:cs typeface="Arial"/>
                <a:sym typeface="Arial"/>
              </a:rPr>
              <a:t>NEXT STEPS</a:t>
            </a:r>
          </a:p>
          <a:p>
            <a:pPr algn="l"/>
            <a:r>
              <a:rPr lang="en-US" sz="2400" b="0" i="0" dirty="0">
                <a:effectLst/>
              </a:rPr>
              <a:t>To capitalize on user engagement in the top content categories </a:t>
            </a:r>
            <a:r>
              <a:rPr lang="en-US" sz="2400" b="0" i="1" dirty="0">
                <a:effectLst/>
              </a:rPr>
              <a:t>Social Buzz </a:t>
            </a:r>
            <a:r>
              <a:rPr lang="en-US" sz="2400" b="0" i="0" dirty="0">
                <a:effectLst/>
              </a:rPr>
              <a:t>should enhance its content strategy by setting clear goals, embracing current trends, and fostering community interaction through polls and quizzes. Collaborations with influencers in the fields of health, nutrition, and science will help </a:t>
            </a:r>
            <a:r>
              <a:rPr lang="en-US" sz="2400" b="0" i="0">
                <a:effectLst/>
              </a:rPr>
              <a:t>in reaching </a:t>
            </a:r>
            <a:r>
              <a:rPr lang="en-US" sz="2400" b="0" i="0" dirty="0">
                <a:effectLst/>
              </a:rPr>
              <a:t>a broader audience.</a:t>
            </a:r>
          </a:p>
        </p:txBody>
      </p:sp>
      <p:sp>
        <p:nvSpPr>
          <p:cNvPr id="18" name="Rectangle 1">
            <a:extLst>
              <a:ext uri="{FF2B5EF4-FFF2-40B4-BE49-F238E27FC236}">
                <a16:creationId xmlns:a16="http://schemas.microsoft.com/office/drawing/2014/main" id="{7560ADBA-E1D8-1732-F74A-39371A288846}"/>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ar(--font-fk-grotesk-neue)"/>
              </a:rPr>
              <a:t>The inclusion of Healthy Eating and Food in the top five categories highlights Social Buzz users' strong interest in culinary content, reflecting their enthusiasm for nutrition and recipes.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7C7158D1-9D0C-F1E7-F1BA-31F88F17504B}"/>
              </a:ext>
            </a:extLst>
          </p:cNvPr>
          <p:cNvSpPr txBox="1"/>
          <p:nvPr/>
        </p:nvSpPr>
        <p:spPr>
          <a:xfrm>
            <a:off x="8539133" y="3397091"/>
            <a:ext cx="7539067" cy="3046988"/>
          </a:xfrm>
          <a:prstGeom prst="rect">
            <a:avLst/>
          </a:prstGeom>
          <a:noFill/>
        </p:spPr>
        <p:txBody>
          <a:bodyPr wrap="square" rtlCol="0">
            <a:spAutoFit/>
          </a:bodyPr>
          <a:lstStyle/>
          <a:p>
            <a:r>
              <a:rPr lang="en-US" sz="2400" b="1" dirty="0"/>
              <a:t>Social Buzz </a:t>
            </a:r>
            <a:r>
              <a:rPr lang="en-US" sz="2400" dirty="0"/>
              <a:t>is a fast growing technology unicorn that need to adapt quickly to it's global scale. Accenture has begun a 3 month POC focusing on these tasks:</a:t>
            </a:r>
          </a:p>
          <a:p>
            <a:endParaRPr lang="en-US" sz="2400" dirty="0"/>
          </a:p>
          <a:p>
            <a:pPr marL="342900" indent="-342900">
              <a:buFont typeface="Arial" panose="020B0604020202020204" pitchFamily="34" charset="0"/>
              <a:buChar char="•"/>
            </a:pPr>
            <a:r>
              <a:rPr lang="en-US" sz="2400" dirty="0"/>
              <a:t>An audit of Social Buzz's big data practice</a:t>
            </a:r>
          </a:p>
          <a:p>
            <a:pPr marL="342900" indent="-342900">
              <a:buFont typeface="Arial" panose="020B0604020202020204" pitchFamily="34" charset="0"/>
              <a:buChar char="•"/>
            </a:pPr>
            <a:r>
              <a:rPr lang="en-US" sz="2400" dirty="0"/>
              <a:t>Recommendations for a successful IPO</a:t>
            </a:r>
          </a:p>
          <a:p>
            <a:pPr marL="342900" indent="-342900">
              <a:buFont typeface="Arial" panose="020B0604020202020204" pitchFamily="34" charset="0"/>
              <a:buChar char="•"/>
            </a:pPr>
            <a:r>
              <a:rPr lang="en-US" sz="2400" dirty="0"/>
              <a:t>Analysis to find Social Buzz's top 5 most popular categories of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5C5C3B78-3FA7-E8E6-C827-1445D85BF76C}"/>
              </a:ext>
            </a:extLst>
          </p:cNvPr>
          <p:cNvSpPr txBox="1"/>
          <p:nvPr/>
        </p:nvSpPr>
        <p:spPr>
          <a:xfrm>
            <a:off x="2281062" y="5183442"/>
            <a:ext cx="7924800" cy="1077218"/>
          </a:xfrm>
          <a:prstGeom prst="rect">
            <a:avLst/>
          </a:prstGeom>
          <a:noFill/>
        </p:spPr>
        <p:txBody>
          <a:bodyPr wrap="square" rtlCol="0">
            <a:spAutoFit/>
          </a:bodyPr>
          <a:lstStyle/>
          <a:p>
            <a:r>
              <a:rPr lang="en-US" sz="3200" b="1" dirty="0">
                <a:solidFill>
                  <a:schemeClr val="bg1"/>
                </a:solidFill>
              </a:rPr>
              <a:t>Over 500 Million active monthly users who post over 100,000 pieces of content daily</a:t>
            </a:r>
          </a:p>
        </p:txBody>
      </p:sp>
      <p:sp>
        <p:nvSpPr>
          <p:cNvPr id="23" name="TextBox 22">
            <a:extLst>
              <a:ext uri="{FF2B5EF4-FFF2-40B4-BE49-F238E27FC236}">
                <a16:creationId xmlns:a16="http://schemas.microsoft.com/office/drawing/2014/main" id="{88B2C28C-2732-7E00-8313-6C82C4A92A77}"/>
              </a:ext>
            </a:extLst>
          </p:cNvPr>
          <p:cNvSpPr txBox="1"/>
          <p:nvPr/>
        </p:nvSpPr>
        <p:spPr>
          <a:xfrm>
            <a:off x="2253799" y="6287834"/>
            <a:ext cx="7325547" cy="461665"/>
          </a:xfrm>
          <a:prstGeom prst="rect">
            <a:avLst/>
          </a:prstGeom>
          <a:noFill/>
        </p:spPr>
        <p:txBody>
          <a:bodyPr wrap="square" rtlCol="0">
            <a:spAutoFit/>
          </a:bodyPr>
          <a:lstStyle/>
          <a:p>
            <a:r>
              <a:rPr lang="en-US" sz="2400" dirty="0">
                <a:solidFill>
                  <a:schemeClr val="bg1"/>
                </a:solidFill>
              </a:rPr>
              <a:t>There is an opportunity to leverage this large user base.</a:t>
            </a:r>
          </a:p>
        </p:txBody>
      </p:sp>
      <p:sp>
        <p:nvSpPr>
          <p:cNvPr id="24" name="Rectangle 1">
            <a:extLst>
              <a:ext uri="{FF2B5EF4-FFF2-40B4-BE49-F238E27FC236}">
                <a16:creationId xmlns:a16="http://schemas.microsoft.com/office/drawing/2014/main" id="{BAF2A650-F0FA-C761-BCFF-AE6978A38FA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ar(--font-fk-grotesk-neue)"/>
              </a:rPr>
              <a:t>There is an opportunity to leverage this vast user base.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
            <a:extLst>
              <a:ext uri="{FF2B5EF4-FFF2-40B4-BE49-F238E27FC236}">
                <a16:creationId xmlns:a16="http://schemas.microsoft.com/office/drawing/2014/main" id="{15B4754F-74B1-227C-4C38-4C4CF66906F4}"/>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ar(--font-fk-grotesk-neue)"/>
              </a:rPr>
              <a:t>There is an opportunity to leverage this vast user base.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TextBox 30">
            <a:extLst>
              <a:ext uri="{FF2B5EF4-FFF2-40B4-BE49-F238E27FC236}">
                <a16:creationId xmlns:a16="http://schemas.microsoft.com/office/drawing/2014/main" id="{16A2A4CA-BB03-5B2F-A9C7-4AB17C50130E}"/>
              </a:ext>
            </a:extLst>
          </p:cNvPr>
          <p:cNvSpPr txBox="1"/>
          <p:nvPr/>
        </p:nvSpPr>
        <p:spPr>
          <a:xfrm>
            <a:off x="2323809" y="7504687"/>
            <a:ext cx="7325547" cy="1077218"/>
          </a:xfrm>
          <a:prstGeom prst="rect">
            <a:avLst/>
          </a:prstGeom>
          <a:noFill/>
        </p:spPr>
        <p:txBody>
          <a:bodyPr wrap="square" rtlCol="0">
            <a:spAutoFit/>
          </a:bodyPr>
          <a:lstStyle/>
          <a:p>
            <a:r>
              <a:rPr lang="en-US" sz="3200" b="1" dirty="0">
                <a:solidFill>
                  <a:schemeClr val="bg1"/>
                </a:solidFill>
              </a:rPr>
              <a:t>Analysis to find Social Buzz's top 5 most popular categories of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54820" y="41663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48242" y="39243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54820" y="1192435"/>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40538" y="972561"/>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Google Shape;238;p17">
            <a:extLst>
              <a:ext uri="{FF2B5EF4-FFF2-40B4-BE49-F238E27FC236}">
                <a16:creationId xmlns:a16="http://schemas.microsoft.com/office/drawing/2014/main" id="{F04AA29D-BD19-1654-C469-C89D360C926D}"/>
              </a:ext>
            </a:extLst>
          </p:cNvPr>
          <p:cNvSpPr txBox="1"/>
          <p:nvPr/>
        </p:nvSpPr>
        <p:spPr>
          <a:xfrm>
            <a:off x="14109800" y="1640286"/>
            <a:ext cx="3488400" cy="861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200" b="1" kern="0" dirty="0">
                <a:solidFill>
                  <a:srgbClr val="000000"/>
                </a:solidFill>
                <a:latin typeface="Calibri"/>
                <a:ea typeface="Calibri"/>
                <a:cs typeface="Calibri"/>
                <a:sym typeface="Calibri"/>
              </a:rPr>
              <a:t>Elton S</a:t>
            </a:r>
            <a:endParaRPr kumimoji="0" sz="22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0" i="1" u="none" strike="noStrike" kern="0" cap="none" spc="0" normalizeH="0" baseline="0" noProof="0" dirty="0">
                <a:ln>
                  <a:noFill/>
                </a:ln>
                <a:solidFill>
                  <a:srgbClr val="000000"/>
                </a:solidFill>
                <a:effectLst/>
                <a:uLnTx/>
                <a:uFillTx/>
                <a:latin typeface="Calibri"/>
                <a:ea typeface="Calibri"/>
                <a:cs typeface="Calibri"/>
                <a:sym typeface="Calibri"/>
              </a:rPr>
              <a:t>Data Analyst</a:t>
            </a:r>
            <a:endParaRPr kumimoji="0" sz="2200" b="0" i="1"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3" name="Google Shape;238;p17">
            <a:extLst>
              <a:ext uri="{FF2B5EF4-FFF2-40B4-BE49-F238E27FC236}">
                <a16:creationId xmlns:a16="http://schemas.microsoft.com/office/drawing/2014/main" id="{65B45D07-9712-E212-899B-C667B4BA5327}"/>
              </a:ext>
            </a:extLst>
          </p:cNvPr>
          <p:cNvSpPr txBox="1"/>
          <p:nvPr/>
        </p:nvSpPr>
        <p:spPr>
          <a:xfrm>
            <a:off x="14109800" y="7604480"/>
            <a:ext cx="3488400" cy="861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Calibri"/>
                <a:ea typeface="Calibri"/>
                <a:cs typeface="Calibri"/>
                <a:sym typeface="Calibri"/>
              </a:rPr>
              <a:t>Michael Castillo</a:t>
            </a:r>
            <a:endParaRPr kumimoji="0" sz="22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2200" b="0" i="1" u="none" strike="noStrike" kern="0" cap="none" spc="0" normalizeH="0" baseline="0" noProof="0" dirty="0">
                <a:ln>
                  <a:noFill/>
                </a:ln>
                <a:solidFill>
                  <a:srgbClr val="000000"/>
                </a:solidFill>
                <a:effectLst/>
                <a:uLnTx/>
                <a:uFillTx/>
                <a:latin typeface="Calibri"/>
                <a:ea typeface="Calibri"/>
                <a:cs typeface="Calibri"/>
                <a:sym typeface="Calibri"/>
              </a:rPr>
              <a:t>Chief Technology Architect</a:t>
            </a:r>
            <a:endParaRPr kumimoji="0" sz="2200" b="0" i="1"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4" name="Google Shape;239;p17">
            <a:extLst>
              <a:ext uri="{FF2B5EF4-FFF2-40B4-BE49-F238E27FC236}">
                <a16:creationId xmlns:a16="http://schemas.microsoft.com/office/drawing/2014/main" id="{6521F7F9-8E70-5FA9-B6BE-FE71976D19B6}"/>
              </a:ext>
            </a:extLst>
          </p:cNvPr>
          <p:cNvSpPr txBox="1"/>
          <p:nvPr/>
        </p:nvSpPr>
        <p:spPr>
          <a:xfrm>
            <a:off x="14109800" y="4712538"/>
            <a:ext cx="3488400" cy="861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2200" b="1" i="0" u="none" strike="noStrike" kern="0" cap="none" spc="0" normalizeH="0" baseline="0" noProof="0" dirty="0">
                <a:ln>
                  <a:noFill/>
                </a:ln>
                <a:solidFill>
                  <a:srgbClr val="000000"/>
                </a:solidFill>
                <a:effectLst/>
                <a:uLnTx/>
                <a:uFillTx/>
                <a:latin typeface="Calibri"/>
                <a:ea typeface="Calibri"/>
                <a:cs typeface="Calibri"/>
                <a:sym typeface="Calibri"/>
              </a:rPr>
              <a:t>Emily Davis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2200" b="0" i="1" u="none" strike="noStrike" kern="0" cap="none" spc="0" normalizeH="0" baseline="0" noProof="0" dirty="0">
                <a:ln>
                  <a:noFill/>
                </a:ln>
                <a:solidFill>
                  <a:srgbClr val="000000"/>
                </a:solidFill>
                <a:effectLst/>
                <a:uLnTx/>
                <a:uFillTx/>
                <a:latin typeface="Calibri"/>
                <a:ea typeface="Calibri"/>
                <a:cs typeface="Calibri"/>
                <a:sym typeface="Calibri"/>
              </a:rPr>
              <a:t>Senior Principal</a:t>
            </a:r>
            <a:endParaRPr kumimoji="0" sz="2200" b="0" i="1"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Google Shape;282;p18">
            <a:extLst>
              <a:ext uri="{FF2B5EF4-FFF2-40B4-BE49-F238E27FC236}">
                <a16:creationId xmlns:a16="http://schemas.microsoft.com/office/drawing/2014/main" id="{DBB437A7-F0E1-3634-29F1-1FA5887D534E}"/>
              </a:ext>
            </a:extLst>
          </p:cNvPr>
          <p:cNvSpPr txBox="1"/>
          <p:nvPr/>
        </p:nvSpPr>
        <p:spPr>
          <a:xfrm>
            <a:off x="4261841" y="1372359"/>
            <a:ext cx="4272559" cy="738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3600" i="0" u="none" strike="noStrike" kern="0" cap="none" spc="0" normalizeH="0" baseline="0" noProof="0" dirty="0">
                <a:ln>
                  <a:noFill/>
                </a:ln>
                <a:solidFill>
                  <a:srgbClr val="FFFFFF"/>
                </a:solidFill>
                <a:effectLst/>
                <a:uLnTx/>
                <a:uFillTx/>
                <a:cs typeface="Arial"/>
                <a:sym typeface="Arial"/>
              </a:rPr>
              <a:t>Data Understanding</a:t>
            </a:r>
            <a:endParaRPr kumimoji="0" sz="3600" i="0" u="none" strike="noStrike" kern="0" cap="none" spc="0" normalizeH="0" baseline="0" noProof="0" dirty="0">
              <a:ln>
                <a:noFill/>
              </a:ln>
              <a:solidFill>
                <a:srgbClr val="FFFFFF"/>
              </a:solidFill>
              <a:effectLst/>
              <a:uLnTx/>
              <a:uFillTx/>
              <a:cs typeface="Arial"/>
              <a:sym typeface="Arial"/>
            </a:endParaRPr>
          </a:p>
        </p:txBody>
      </p:sp>
      <p:sp>
        <p:nvSpPr>
          <p:cNvPr id="40" name="Google Shape;282;p18">
            <a:extLst>
              <a:ext uri="{FF2B5EF4-FFF2-40B4-BE49-F238E27FC236}">
                <a16:creationId xmlns:a16="http://schemas.microsoft.com/office/drawing/2014/main" id="{DB73A5CA-0A5E-1E25-8C0A-97D672615536}"/>
              </a:ext>
            </a:extLst>
          </p:cNvPr>
          <p:cNvSpPr txBox="1"/>
          <p:nvPr/>
        </p:nvSpPr>
        <p:spPr>
          <a:xfrm>
            <a:off x="6219146" y="3089633"/>
            <a:ext cx="4272559" cy="738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3600" i="0" u="none" strike="noStrike" kern="0" cap="none" spc="0" normalizeH="0" baseline="0" noProof="0" dirty="0">
                <a:ln>
                  <a:noFill/>
                </a:ln>
                <a:solidFill>
                  <a:srgbClr val="FFFFFF"/>
                </a:solidFill>
                <a:effectLst/>
                <a:uLnTx/>
                <a:uFillTx/>
                <a:cs typeface="Arial"/>
                <a:sym typeface="Arial"/>
              </a:rPr>
              <a:t>Data</a:t>
            </a:r>
            <a:r>
              <a:rPr lang="en-US" sz="3600" kern="0" dirty="0">
                <a:solidFill>
                  <a:srgbClr val="FFFFFF"/>
                </a:solidFill>
                <a:cs typeface="Arial"/>
                <a:sym typeface="Arial"/>
              </a:rPr>
              <a:t> Cleaning</a:t>
            </a:r>
            <a:endParaRPr kumimoji="0" sz="3600" i="0" u="none" strike="noStrike" kern="0" cap="none" spc="0" normalizeH="0" baseline="0" noProof="0" dirty="0">
              <a:ln>
                <a:noFill/>
              </a:ln>
              <a:solidFill>
                <a:srgbClr val="FFFFFF"/>
              </a:solidFill>
              <a:effectLst/>
              <a:uLnTx/>
              <a:uFillTx/>
              <a:cs typeface="Arial"/>
              <a:sym typeface="Arial"/>
            </a:endParaRPr>
          </a:p>
        </p:txBody>
      </p:sp>
      <p:sp>
        <p:nvSpPr>
          <p:cNvPr id="41" name="Google Shape;282;p18">
            <a:extLst>
              <a:ext uri="{FF2B5EF4-FFF2-40B4-BE49-F238E27FC236}">
                <a16:creationId xmlns:a16="http://schemas.microsoft.com/office/drawing/2014/main" id="{BB8DF41B-0E1B-3E9A-0BE3-BD39526E2493}"/>
              </a:ext>
            </a:extLst>
          </p:cNvPr>
          <p:cNvSpPr txBox="1"/>
          <p:nvPr/>
        </p:nvSpPr>
        <p:spPr>
          <a:xfrm>
            <a:off x="8022818" y="4643999"/>
            <a:ext cx="4272559" cy="738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3600" i="0" u="none" strike="noStrike" kern="0" cap="none" spc="0" normalizeH="0" baseline="0" noProof="0" dirty="0">
                <a:ln>
                  <a:noFill/>
                </a:ln>
                <a:solidFill>
                  <a:srgbClr val="FFFFFF"/>
                </a:solidFill>
                <a:effectLst/>
                <a:uLnTx/>
                <a:uFillTx/>
                <a:cs typeface="Arial"/>
                <a:sym typeface="Arial"/>
              </a:rPr>
              <a:t>Data</a:t>
            </a:r>
            <a:r>
              <a:rPr kumimoji="0" lang="en-US" sz="3600" i="0" u="none" strike="noStrike" kern="0" cap="none" spc="0" normalizeH="0" baseline="0" noProof="0" dirty="0">
                <a:ln>
                  <a:noFill/>
                </a:ln>
                <a:solidFill>
                  <a:srgbClr val="FFFFFF"/>
                </a:solidFill>
                <a:effectLst/>
                <a:uLnTx/>
                <a:uFillTx/>
                <a:cs typeface="Arial"/>
                <a:sym typeface="Arial"/>
              </a:rPr>
              <a:t> Modelling</a:t>
            </a:r>
            <a:endParaRPr kumimoji="0" sz="3600" i="0" u="none" strike="noStrike" kern="0" cap="none" spc="0" normalizeH="0" baseline="0" noProof="0" dirty="0">
              <a:ln>
                <a:noFill/>
              </a:ln>
              <a:solidFill>
                <a:srgbClr val="FFFFFF"/>
              </a:solidFill>
              <a:effectLst/>
              <a:uLnTx/>
              <a:uFillTx/>
              <a:cs typeface="Arial"/>
              <a:sym typeface="Arial"/>
            </a:endParaRPr>
          </a:p>
        </p:txBody>
      </p:sp>
      <p:sp>
        <p:nvSpPr>
          <p:cNvPr id="42" name="Google Shape;282;p18">
            <a:extLst>
              <a:ext uri="{FF2B5EF4-FFF2-40B4-BE49-F238E27FC236}">
                <a16:creationId xmlns:a16="http://schemas.microsoft.com/office/drawing/2014/main" id="{4F9B4C56-894A-8C9B-829C-E489C3A53D36}"/>
              </a:ext>
            </a:extLst>
          </p:cNvPr>
          <p:cNvSpPr txBox="1"/>
          <p:nvPr/>
        </p:nvSpPr>
        <p:spPr>
          <a:xfrm>
            <a:off x="9931881" y="6320167"/>
            <a:ext cx="4272559" cy="738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3600" i="0" u="none" strike="noStrike" kern="0" cap="none" spc="0" normalizeH="0" baseline="0" noProof="0" dirty="0">
                <a:ln>
                  <a:noFill/>
                </a:ln>
                <a:solidFill>
                  <a:srgbClr val="FFFFFF"/>
                </a:solidFill>
                <a:effectLst/>
                <a:uLnTx/>
                <a:uFillTx/>
                <a:cs typeface="Arial"/>
                <a:sym typeface="Arial"/>
              </a:rPr>
              <a:t>Data</a:t>
            </a:r>
            <a:r>
              <a:rPr lang="en-US" sz="3600" kern="0" dirty="0">
                <a:solidFill>
                  <a:srgbClr val="FFFFFF"/>
                </a:solidFill>
                <a:cs typeface="Arial"/>
                <a:sym typeface="Arial"/>
              </a:rPr>
              <a:t> Analysis</a:t>
            </a:r>
            <a:endParaRPr kumimoji="0" sz="3600" i="0" u="none" strike="noStrike" kern="0" cap="none" spc="0" normalizeH="0" baseline="0" noProof="0" dirty="0">
              <a:ln>
                <a:noFill/>
              </a:ln>
              <a:solidFill>
                <a:srgbClr val="FFFFFF"/>
              </a:solidFill>
              <a:effectLst/>
              <a:uLnTx/>
              <a:uFillTx/>
              <a:cs typeface="Arial"/>
              <a:sym typeface="Arial"/>
            </a:endParaRPr>
          </a:p>
        </p:txBody>
      </p:sp>
      <p:sp>
        <p:nvSpPr>
          <p:cNvPr id="43" name="Google Shape;282;p18">
            <a:extLst>
              <a:ext uri="{FF2B5EF4-FFF2-40B4-BE49-F238E27FC236}">
                <a16:creationId xmlns:a16="http://schemas.microsoft.com/office/drawing/2014/main" id="{6C3961E4-2E4E-172F-C73A-2DFE8779E366}"/>
              </a:ext>
            </a:extLst>
          </p:cNvPr>
          <p:cNvSpPr txBox="1"/>
          <p:nvPr/>
        </p:nvSpPr>
        <p:spPr>
          <a:xfrm>
            <a:off x="11425954" y="7929493"/>
            <a:ext cx="4272559" cy="738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600" kern="0" dirty="0" err="1">
                <a:solidFill>
                  <a:srgbClr val="FFFFFF"/>
                </a:solidFill>
                <a:cs typeface="Arial"/>
                <a:sym typeface="Arial"/>
              </a:rPr>
              <a:t>Unrcover</a:t>
            </a:r>
            <a:r>
              <a:rPr lang="en-US" sz="3600" kern="0" dirty="0">
                <a:solidFill>
                  <a:srgbClr val="FFFFFF"/>
                </a:solidFill>
                <a:cs typeface="Arial"/>
                <a:sym typeface="Arial"/>
              </a:rPr>
              <a:t> Insights</a:t>
            </a:r>
            <a:endParaRPr kumimoji="0" sz="3600" i="0" u="none" strike="noStrike" kern="0" cap="none" spc="0" normalizeH="0" baseline="0" noProof="0" dirty="0">
              <a:ln>
                <a:noFill/>
              </a:ln>
              <a:solidFill>
                <a:srgbClr val="FFFFFF"/>
              </a:solidFill>
              <a:effectLst/>
              <a:uLnTx/>
              <a:uFillTx/>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7" name="TextBox 16">
            <a:extLst>
              <a:ext uri="{FF2B5EF4-FFF2-40B4-BE49-F238E27FC236}">
                <a16:creationId xmlns:a16="http://schemas.microsoft.com/office/drawing/2014/main" id="{6A1332C2-C0AA-3273-EC92-861931AECF52}"/>
              </a:ext>
            </a:extLst>
          </p:cNvPr>
          <p:cNvSpPr txBox="1"/>
          <p:nvPr/>
        </p:nvSpPr>
        <p:spPr>
          <a:xfrm>
            <a:off x="1375700" y="4816985"/>
            <a:ext cx="4491700" cy="1569660"/>
          </a:xfrm>
          <a:prstGeom prst="rect">
            <a:avLst/>
          </a:prstGeom>
          <a:noFill/>
        </p:spPr>
        <p:txBody>
          <a:bodyPr wrap="square" rtlCol="0">
            <a:spAutoFit/>
          </a:bodyPr>
          <a:lstStyle/>
          <a:p>
            <a:pPr algn="ctr"/>
            <a:r>
              <a:rPr lang="en-US" sz="3200" dirty="0"/>
              <a:t>Most Popular Category:</a:t>
            </a:r>
            <a:br>
              <a:rPr lang="en-US" sz="3200" dirty="0"/>
            </a:br>
            <a:r>
              <a:rPr lang="en-US" sz="3200" b="1" dirty="0"/>
              <a:t>Animals</a:t>
            </a:r>
          </a:p>
          <a:p>
            <a:pPr algn="ctr"/>
            <a:r>
              <a:rPr lang="en-US" sz="3200" i="1" dirty="0"/>
              <a:t>74965 Reactions</a:t>
            </a:r>
          </a:p>
        </p:txBody>
      </p:sp>
      <p:sp>
        <p:nvSpPr>
          <p:cNvPr id="18" name="TextBox 17">
            <a:extLst>
              <a:ext uri="{FF2B5EF4-FFF2-40B4-BE49-F238E27FC236}">
                <a16:creationId xmlns:a16="http://schemas.microsoft.com/office/drawing/2014/main" id="{ECCFE60C-8802-83A6-C558-23884733F19F}"/>
              </a:ext>
            </a:extLst>
          </p:cNvPr>
          <p:cNvSpPr txBox="1"/>
          <p:nvPr/>
        </p:nvSpPr>
        <p:spPr>
          <a:xfrm>
            <a:off x="6619541" y="4816985"/>
            <a:ext cx="4277502" cy="1569660"/>
          </a:xfrm>
          <a:prstGeom prst="rect">
            <a:avLst/>
          </a:prstGeom>
          <a:noFill/>
        </p:spPr>
        <p:txBody>
          <a:bodyPr wrap="square" rtlCol="0">
            <a:spAutoFit/>
          </a:bodyPr>
          <a:lstStyle/>
          <a:p>
            <a:pPr algn="ctr"/>
            <a:r>
              <a:rPr lang="en-US" sz="3200" dirty="0"/>
              <a:t>Least Popular Category:</a:t>
            </a:r>
            <a:br>
              <a:rPr lang="en-US" sz="3200" dirty="0"/>
            </a:br>
            <a:r>
              <a:rPr lang="en-US" sz="3200" b="1" dirty="0"/>
              <a:t>Public Speaking</a:t>
            </a:r>
          </a:p>
          <a:p>
            <a:pPr algn="ctr"/>
            <a:r>
              <a:rPr lang="en-US" sz="3200" i="1" dirty="0"/>
              <a:t>49264 Reactions</a:t>
            </a:r>
          </a:p>
        </p:txBody>
      </p:sp>
      <p:sp>
        <p:nvSpPr>
          <p:cNvPr id="19" name="TextBox 18">
            <a:extLst>
              <a:ext uri="{FF2B5EF4-FFF2-40B4-BE49-F238E27FC236}">
                <a16:creationId xmlns:a16="http://schemas.microsoft.com/office/drawing/2014/main" id="{56C8DA72-C85D-84E9-EBF0-B90E2A316FBE}"/>
              </a:ext>
            </a:extLst>
          </p:cNvPr>
          <p:cNvSpPr txBox="1"/>
          <p:nvPr/>
        </p:nvSpPr>
        <p:spPr>
          <a:xfrm>
            <a:off x="12017700" y="4816985"/>
            <a:ext cx="4277502" cy="1415772"/>
          </a:xfrm>
          <a:prstGeom prst="rect">
            <a:avLst/>
          </a:prstGeom>
          <a:noFill/>
        </p:spPr>
        <p:txBody>
          <a:bodyPr wrap="square" rtlCol="0">
            <a:spAutoFit/>
          </a:bodyPr>
          <a:lstStyle/>
          <a:p>
            <a:pPr algn="ctr"/>
            <a:r>
              <a:rPr lang="en-US" sz="3200" dirty="0"/>
              <a:t>Positive Reactions:</a:t>
            </a:r>
            <a:br>
              <a:rPr lang="en-US" sz="3200" dirty="0"/>
            </a:br>
            <a:r>
              <a:rPr lang="en-US" sz="5400" b="1" dirty="0"/>
              <a:t>56.2%</a:t>
            </a:r>
            <a:endParaRPr lang="en-US" sz="3200" b="1"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B169490E-EDA4-4DE0-80AD-B16200FA2095}"/>
              </a:ext>
            </a:extLst>
          </p:cNvPr>
          <p:cNvGraphicFramePr>
            <a:graphicFrameLocks/>
          </p:cNvGraphicFramePr>
          <p:nvPr>
            <p:extLst>
              <p:ext uri="{D42A27DB-BD31-4B8C-83A1-F6EECF244321}">
                <p14:modId xmlns:p14="http://schemas.microsoft.com/office/powerpoint/2010/main" val="3253903896"/>
              </p:ext>
            </p:extLst>
          </p:nvPr>
        </p:nvGraphicFramePr>
        <p:xfrm>
          <a:off x="2514599" y="1545409"/>
          <a:ext cx="15150781" cy="7010401"/>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90A89C93-53BB-B432-50A1-CFCD6CAF9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957594"/>
            <a:ext cx="14478002" cy="8371812"/>
          </a:xfrm>
          <a:prstGeom prst="rect">
            <a:avLst/>
          </a:prstGeom>
        </p:spPr>
      </p:pic>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372</Words>
  <Application>Microsoft Office PowerPoint</Application>
  <PresentationFormat>Custom</PresentationFormat>
  <Paragraphs>81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var(--font-fk-grotesk-neue)</vt:lpstr>
      <vt:lpstr>Graphik Regular</vt:lpstr>
      <vt:lpstr>Clear Sans Regular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Milky</cp:lastModifiedBy>
  <cp:revision>13</cp:revision>
  <dcterms:created xsi:type="dcterms:W3CDTF">2006-08-16T00:00:00Z</dcterms:created>
  <dcterms:modified xsi:type="dcterms:W3CDTF">2024-08-13T17:12:00Z</dcterms:modified>
  <dc:identifier>DAEhDyfaYKE</dc:identifier>
</cp:coreProperties>
</file>