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75" r:id="rId3"/>
    <p:sldId id="276" r:id="rId4"/>
    <p:sldId id="277" r:id="rId5"/>
    <p:sldId id="279" r:id="rId6"/>
    <p:sldId id="289" r:id="rId7"/>
    <p:sldId id="280" r:id="rId8"/>
    <p:sldId id="284" r:id="rId9"/>
    <p:sldId id="285" r:id="rId10"/>
    <p:sldId id="283" r:id="rId11"/>
    <p:sldId id="288" r:id="rId12"/>
    <p:sldId id="290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4100" name="Picture 1028" descr="A:\minispir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F55D863-43A7-4D6F-9C8B-EFB1F8DE7D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4CF2-1E75-43CE-8B4E-2F13DD552D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8E2E-827C-4AD4-9E3B-73E732098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5B160-DBAF-4A00-9D8B-D476F0D32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BDA98-AEA7-4CDF-96CC-D5729C0BD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B8CA-82F6-46BB-8EBE-5641ED8DD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1BB41-8C71-4F57-B357-AF1184E139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90F4-79BC-4C73-A72F-EBBEFFACC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06C86-90E4-453A-BFC2-FFF6D1DCD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89219-8689-47E7-8530-F793C2E48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65FB9-4FAD-4D3D-8B2A-77FFFFC35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7BDC79E-BB07-4F70-AA5D-DAA4DCFE96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371600"/>
            <a:ext cx="8610600" cy="2154238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tx1"/>
                </a:solidFill>
              </a:rPr>
              <a:t>ANOVA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971800"/>
            <a:ext cx="7620000" cy="2971800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Plínio A. </a:t>
            </a:r>
            <a:r>
              <a:rPr lang="pt-BR" dirty="0" smtClean="0">
                <a:solidFill>
                  <a:schemeClr val="tx1"/>
                </a:solidFill>
              </a:rPr>
              <a:t>Barbosa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i="1" dirty="0" smtClean="0">
                <a:solidFill>
                  <a:schemeClr val="tx1"/>
                </a:solidFill>
              </a:rPr>
              <a:t>Grupo </a:t>
            </a:r>
            <a:r>
              <a:rPr lang="pt-BR" i="1" dirty="0" smtClean="0">
                <a:solidFill>
                  <a:schemeClr val="tx1"/>
                </a:solidFill>
              </a:rPr>
              <a:t>de Estudos de Prosódia da Fala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DL/IEL/Unicamp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p</a:t>
            </a:r>
            <a:r>
              <a:rPr lang="pt-BR" dirty="0" err="1" smtClean="0">
                <a:solidFill>
                  <a:schemeClr val="tx1"/>
                </a:solidFill>
              </a:rPr>
              <a:t>abarbosa.unicampbr@</a:t>
            </a:r>
            <a:r>
              <a:rPr lang="pt-BR" dirty="0" err="1" smtClean="0">
                <a:solidFill>
                  <a:schemeClr val="tx1"/>
                </a:solidFill>
              </a:rPr>
              <a:t>gmail.com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4800" y="152400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/>
              <a:t>LL901</a:t>
            </a:r>
          </a:p>
          <a:p>
            <a:pPr algn="ctr"/>
            <a:r>
              <a:rPr lang="pt-BR" sz="2200" b="1" dirty="0" smtClean="0"/>
              <a:t>2015</a:t>
            </a:r>
            <a:endParaRPr lang="pt-BR" sz="2200" dirty="0"/>
          </a:p>
          <a:p>
            <a:pPr algn="ctr"/>
            <a:endParaRPr lang="pt-BR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One-Way ANOVA: PB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-995363" y="1747838"/>
          <a:ext cx="10953751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3" imgW="5821169" imgH="2773159" progId="Word.Document.8">
                  <p:embed/>
                </p:oleObj>
              </mc:Choice>
              <mc:Fallback>
                <p:oleObj name="Document" r:id="rId3" imgW="5821169" imgH="2773159" progId="Word.Documen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5363" y="1747838"/>
                        <a:ext cx="10953751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reflexão (próxima aula)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r>
              <a:rPr lang="pt-BR" sz="2900"/>
              <a:t>Por que é necessário certificar-se da igualdade estatística das taxas de elocução?</a:t>
            </a:r>
          </a:p>
          <a:p>
            <a:r>
              <a:rPr lang="pt-BR" sz="2900"/>
              <a:t>Por que o uso de frases de controle e condições sintáticas distintas?</a:t>
            </a:r>
          </a:p>
          <a:p>
            <a:r>
              <a:rPr lang="pt-BR" sz="2900"/>
              <a:t>Por que a escolha de cinco repetições (e não mais)?</a:t>
            </a:r>
          </a:p>
          <a:p>
            <a:r>
              <a:rPr lang="pt-BR" sz="2900"/>
              <a:t>Por que é fundamental não falar ao sujeito do que se trata o experimento?</a:t>
            </a:r>
          </a:p>
          <a:p>
            <a:r>
              <a:rPr lang="pt-BR" sz="2900"/>
              <a:t>É importante fazer um teste de percepção da tonicidade nas palavras-alvo?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t-BR" dirty="0" smtClean="0"/>
              <a:t>Modelo da ANOVA Fatorial ou 2(,...N)-</a:t>
            </a:r>
            <a:r>
              <a:rPr lang="pt-BR" dirty="0" err="1" smtClean="0"/>
              <a:t>Way</a:t>
            </a:r>
            <a:r>
              <a:rPr lang="pt-BR" dirty="0" smtClean="0"/>
              <a:t> ANOVA</a:t>
            </a:r>
            <a:endParaRPr 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257800"/>
          </a:xfrm>
        </p:spPr>
        <p:txBody>
          <a:bodyPr/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pt-BR" sz="2700" dirty="0"/>
              <a:t>Na </a:t>
            </a:r>
            <a:r>
              <a:rPr lang="pt-BR" sz="2700" i="1" dirty="0" smtClean="0"/>
              <a:t>2-</a:t>
            </a:r>
            <a:r>
              <a:rPr lang="pt-BR" sz="2700" i="1" dirty="0" err="1" smtClean="0"/>
              <a:t>Way</a:t>
            </a:r>
            <a:r>
              <a:rPr lang="pt-BR" sz="2700" i="1" dirty="0" smtClean="0"/>
              <a:t> </a:t>
            </a:r>
            <a:r>
              <a:rPr lang="pt-BR" sz="2700" i="1" dirty="0"/>
              <a:t>ANOVA</a:t>
            </a:r>
            <a:r>
              <a:rPr lang="pt-BR" sz="2700" dirty="0"/>
              <a:t> </a:t>
            </a:r>
            <a:r>
              <a:rPr lang="pt-BR" sz="2700" dirty="0" smtClean="0"/>
              <a:t>(dois fatores), </a:t>
            </a:r>
            <a:r>
              <a:rPr lang="pt-BR" sz="2700" dirty="0"/>
              <a:t>o modelo matemático </a:t>
            </a:r>
            <a:r>
              <a:rPr lang="pt-BR" sz="2700" dirty="0" smtClean="0"/>
              <a:t>completo é</a:t>
            </a:r>
            <a:r>
              <a:rPr lang="pt-BR" sz="2700" dirty="0"/>
              <a:t>:  </a:t>
            </a:r>
            <a:r>
              <a:rPr lang="pt-BR" sz="2700" b="1" dirty="0" err="1" smtClean="0"/>
              <a:t>x</a:t>
            </a:r>
            <a:r>
              <a:rPr lang="pt-BR" sz="2700" b="1" baseline="-25000" dirty="0" err="1" smtClean="0"/>
              <a:t>ijk</a:t>
            </a:r>
            <a:r>
              <a:rPr lang="pt-BR" sz="2700" b="1" dirty="0" smtClean="0"/>
              <a:t> </a:t>
            </a:r>
            <a:r>
              <a:rPr lang="pt-BR" sz="2700" b="1" dirty="0"/>
              <a:t>= </a:t>
            </a:r>
            <a:r>
              <a:rPr lang="pt-BR" sz="2700" b="1" dirty="0">
                <a:sym typeface="Symbol" pitchFamily="18" charset="2"/>
              </a:rPr>
              <a:t> + </a:t>
            </a:r>
            <a:r>
              <a:rPr lang="pt-BR" sz="2700" b="1" baseline="-25000" dirty="0">
                <a:sym typeface="Symbol" pitchFamily="18" charset="2"/>
              </a:rPr>
              <a:t>i</a:t>
            </a:r>
            <a:r>
              <a:rPr lang="pt-BR" sz="2700" b="1" dirty="0">
                <a:sym typeface="Symbol" pitchFamily="18" charset="2"/>
              </a:rPr>
              <a:t> + </a:t>
            </a:r>
            <a:r>
              <a:rPr lang="el-GR" sz="2700" dirty="0" smtClean="0">
                <a:sym typeface="Symbol" pitchFamily="18" charset="2"/>
              </a:rPr>
              <a:t>β</a:t>
            </a:r>
            <a:r>
              <a:rPr lang="pt-BR" sz="2700" baseline="-25000" dirty="0" smtClean="0">
                <a:sym typeface="Symbol" pitchFamily="18" charset="2"/>
              </a:rPr>
              <a:t>j</a:t>
            </a:r>
            <a:r>
              <a:rPr lang="pt-BR" sz="2700" b="1" baseline="-25000" dirty="0" smtClean="0">
                <a:sym typeface="Symbol" pitchFamily="18" charset="2"/>
              </a:rPr>
              <a:t> </a:t>
            </a:r>
            <a:r>
              <a:rPr lang="pt-BR" sz="2700" b="1" dirty="0" smtClean="0">
                <a:sym typeface="Symbol" pitchFamily="18" charset="2"/>
              </a:rPr>
              <a:t>+ </a:t>
            </a:r>
            <a:r>
              <a:rPr lang="el-GR" sz="2700" dirty="0" smtClean="0">
                <a:sym typeface="Symbol" pitchFamily="18" charset="2"/>
              </a:rPr>
              <a:t>β</a:t>
            </a:r>
            <a:r>
              <a:rPr lang="pt-BR" sz="2700" baseline="-25000" dirty="0" err="1" smtClean="0">
                <a:sym typeface="Symbol" pitchFamily="18" charset="2"/>
              </a:rPr>
              <a:t>ij</a:t>
            </a:r>
            <a:r>
              <a:rPr lang="pt-BR" sz="2700" b="1" baseline="-25000" dirty="0" smtClean="0">
                <a:sym typeface="Symbol" pitchFamily="18" charset="2"/>
              </a:rPr>
              <a:t> </a:t>
            </a:r>
            <a:r>
              <a:rPr lang="pt-BR" sz="2700" b="1" dirty="0" smtClean="0">
                <a:sym typeface="Symbol" pitchFamily="18" charset="2"/>
              </a:rPr>
              <a:t>+</a:t>
            </a:r>
            <a:r>
              <a:rPr lang="pt-BR" sz="2700" b="1" baseline="-25000" dirty="0" err="1" smtClean="0">
                <a:sym typeface="Symbol" pitchFamily="18" charset="2"/>
              </a:rPr>
              <a:t>ijk</a:t>
            </a:r>
            <a:endParaRPr lang="pt-BR" sz="2700" baseline="-25000" dirty="0">
              <a:sym typeface="Symbol" pitchFamily="18" charset="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700" dirty="0" err="1" smtClean="0"/>
              <a:t>x</a:t>
            </a:r>
            <a:r>
              <a:rPr lang="pt-BR" sz="2700" baseline="-25000" dirty="0" err="1" smtClean="0"/>
              <a:t>ijk</a:t>
            </a:r>
            <a:r>
              <a:rPr lang="pt-BR" sz="2700" dirty="0" smtClean="0"/>
              <a:t> </a:t>
            </a:r>
            <a:r>
              <a:rPr lang="pt-BR" sz="2700" dirty="0"/>
              <a:t>é cada valor </a:t>
            </a:r>
            <a:r>
              <a:rPr lang="pt-BR" sz="2700" i="1" dirty="0" smtClean="0"/>
              <a:t>k</a:t>
            </a:r>
            <a:r>
              <a:rPr lang="pt-BR" sz="2700" dirty="0" smtClean="0"/>
              <a:t> </a:t>
            </a:r>
            <a:r>
              <a:rPr lang="pt-BR" sz="2700" dirty="0"/>
              <a:t>do </a:t>
            </a:r>
            <a:r>
              <a:rPr lang="pt-BR" sz="2700" dirty="0" smtClean="0"/>
              <a:t>nível </a:t>
            </a:r>
            <a:r>
              <a:rPr lang="pt-BR" sz="2700" i="1" dirty="0" smtClean="0"/>
              <a:t>i </a:t>
            </a:r>
            <a:r>
              <a:rPr lang="pt-BR" sz="2700" dirty="0" smtClean="0"/>
              <a:t>(fator 1), do nível j (fator2), bem como do nível cruzado </a:t>
            </a:r>
            <a:r>
              <a:rPr lang="pt-BR" sz="2700" dirty="0" err="1" smtClean="0"/>
              <a:t>ij</a:t>
            </a:r>
            <a:r>
              <a:rPr lang="pt-BR" sz="2700" dirty="0" smtClean="0"/>
              <a:t> (interação entre os dois fatores). </a:t>
            </a:r>
            <a:r>
              <a:rPr lang="pt-BR" sz="2700" dirty="0">
                <a:sym typeface="Symbol" pitchFamily="18" charset="2"/>
              </a:rPr>
              <a:t>  é a média da população, </a:t>
            </a:r>
            <a:r>
              <a:rPr lang="pt-BR" sz="2700" baseline="-25000" dirty="0">
                <a:sym typeface="Symbol" pitchFamily="18" charset="2"/>
              </a:rPr>
              <a:t>i </a:t>
            </a:r>
            <a:r>
              <a:rPr lang="pt-BR" sz="2700" dirty="0">
                <a:sym typeface="Symbol" pitchFamily="18" charset="2"/>
              </a:rPr>
              <a:t>é o efeito por pertencer ao </a:t>
            </a:r>
            <a:r>
              <a:rPr lang="pt-BR" sz="2700" dirty="0" smtClean="0">
                <a:sym typeface="Symbol" pitchFamily="18" charset="2"/>
              </a:rPr>
              <a:t>nível </a:t>
            </a:r>
            <a:r>
              <a:rPr lang="pt-BR" sz="2700" dirty="0">
                <a:sym typeface="Symbol" pitchFamily="18" charset="2"/>
              </a:rPr>
              <a:t>i </a:t>
            </a:r>
            <a:r>
              <a:rPr lang="pt-BR" sz="2700" dirty="0" smtClean="0">
                <a:sym typeface="Symbol" pitchFamily="18" charset="2"/>
              </a:rPr>
              <a:t>do fator 1, </a:t>
            </a:r>
            <a:r>
              <a:rPr lang="el-GR" sz="2700" dirty="0" smtClean="0">
                <a:sym typeface="Symbol" pitchFamily="18" charset="2"/>
              </a:rPr>
              <a:t>β</a:t>
            </a:r>
            <a:r>
              <a:rPr lang="pt-BR" sz="2700" baseline="-25000" dirty="0" smtClean="0">
                <a:sym typeface="Symbol" pitchFamily="18" charset="2"/>
              </a:rPr>
              <a:t>j </a:t>
            </a:r>
            <a:r>
              <a:rPr lang="pt-BR" sz="2700" dirty="0" smtClean="0">
                <a:sym typeface="Symbol" pitchFamily="18" charset="2"/>
              </a:rPr>
              <a:t>é o efeito por pertencer ao nível j do fator 2 e </a:t>
            </a:r>
            <a:r>
              <a:rPr lang="pt-BR" sz="2700" dirty="0">
                <a:sym typeface="Symbol" pitchFamily="18" charset="2"/>
              </a:rPr>
              <a:t></a:t>
            </a:r>
            <a:r>
              <a:rPr lang="pt-BR" sz="2700" baseline="-25000" dirty="0" err="1" smtClean="0">
                <a:sym typeface="Symbol" pitchFamily="18" charset="2"/>
              </a:rPr>
              <a:t>ijk</a:t>
            </a:r>
            <a:r>
              <a:rPr lang="pt-BR" sz="2700" dirty="0" smtClean="0">
                <a:sym typeface="Symbol" pitchFamily="18" charset="2"/>
              </a:rPr>
              <a:t> </a:t>
            </a:r>
            <a:r>
              <a:rPr lang="pt-BR" sz="2700" dirty="0">
                <a:sym typeface="Symbol" pitchFamily="18" charset="2"/>
              </a:rPr>
              <a:t>é o </a:t>
            </a:r>
            <a:r>
              <a:rPr lang="pt-BR" sz="2700" b="1" dirty="0">
                <a:sym typeface="Symbol" pitchFamily="18" charset="2"/>
              </a:rPr>
              <a:t>resíduo</a:t>
            </a:r>
            <a:r>
              <a:rPr lang="pt-BR" sz="2700" dirty="0">
                <a:sym typeface="Symbol" pitchFamily="18" charset="2"/>
              </a:rPr>
              <a:t> ou </a:t>
            </a:r>
            <a:r>
              <a:rPr lang="pt-BR" sz="2700" b="1" dirty="0">
                <a:sym typeface="Symbol" pitchFamily="18" charset="2"/>
              </a:rPr>
              <a:t>erro aleatório</a:t>
            </a:r>
            <a:r>
              <a:rPr lang="pt-BR" sz="2700" dirty="0">
                <a:sym typeface="Symbol" pitchFamily="18" charset="2"/>
              </a:rPr>
              <a:t>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700" dirty="0">
                <a:sym typeface="Symbol" pitchFamily="18" charset="2"/>
              </a:rPr>
              <a:t>Se não há efeito de </a:t>
            </a:r>
            <a:r>
              <a:rPr lang="pt-BR" sz="2700" dirty="0" smtClean="0">
                <a:sym typeface="Symbol" pitchFamily="18" charset="2"/>
              </a:rPr>
              <a:t>grupo (nível), </a:t>
            </a:r>
            <a:r>
              <a:rPr lang="pt-BR" sz="2700" dirty="0">
                <a:sym typeface="Symbol" pitchFamily="18" charset="2"/>
              </a:rPr>
              <a:t></a:t>
            </a:r>
            <a:r>
              <a:rPr lang="pt-BR" sz="2700" baseline="-25000" dirty="0">
                <a:sym typeface="Symbol" pitchFamily="18" charset="2"/>
              </a:rPr>
              <a:t>i </a:t>
            </a:r>
            <a:r>
              <a:rPr lang="pt-BR" sz="2700" dirty="0">
                <a:sym typeface="Symbol" pitchFamily="18" charset="2"/>
              </a:rPr>
              <a:t>= </a:t>
            </a:r>
            <a:r>
              <a:rPr lang="pt-BR" sz="2700" dirty="0" smtClean="0">
                <a:sym typeface="Symbol" pitchFamily="18" charset="2"/>
              </a:rPr>
              <a:t>0, </a:t>
            </a:r>
            <a:r>
              <a:rPr lang="el-GR" sz="2700" dirty="0" smtClean="0">
                <a:sym typeface="Symbol" pitchFamily="18" charset="2"/>
              </a:rPr>
              <a:t>β</a:t>
            </a:r>
            <a:r>
              <a:rPr lang="pt-BR" sz="2700" baseline="-25000" dirty="0" smtClean="0">
                <a:sym typeface="Symbol" pitchFamily="18" charset="2"/>
              </a:rPr>
              <a:t>j</a:t>
            </a:r>
            <a:r>
              <a:rPr lang="pt-BR" sz="2700" b="1" baseline="-25000" dirty="0" smtClean="0">
                <a:sym typeface="Symbol" pitchFamily="18" charset="2"/>
              </a:rPr>
              <a:t> </a:t>
            </a:r>
            <a:r>
              <a:rPr lang="pt-BR" sz="2700" dirty="0" smtClean="0">
                <a:sym typeface="Symbol" pitchFamily="18" charset="2"/>
              </a:rPr>
              <a:t>= 0, </a:t>
            </a:r>
            <a:r>
              <a:rPr lang="pt-BR" sz="2700" b="1" dirty="0" smtClean="0">
                <a:sym typeface="Symbol" pitchFamily="18" charset="2"/>
              </a:rPr>
              <a:t></a:t>
            </a:r>
            <a:r>
              <a:rPr lang="el-GR" sz="2700" dirty="0" smtClean="0">
                <a:sym typeface="Symbol" pitchFamily="18" charset="2"/>
              </a:rPr>
              <a:t>β</a:t>
            </a:r>
            <a:r>
              <a:rPr lang="pt-BR" sz="2700" baseline="-25000" dirty="0" err="1" smtClean="0">
                <a:sym typeface="Symbol" pitchFamily="18" charset="2"/>
              </a:rPr>
              <a:t>ij</a:t>
            </a:r>
            <a:r>
              <a:rPr lang="pt-BR" sz="2700" dirty="0" smtClean="0">
                <a:sym typeface="Symbol" pitchFamily="18" charset="2"/>
              </a:rPr>
              <a:t> = 0</a:t>
            </a:r>
            <a:r>
              <a:rPr lang="pt-BR" sz="2700" b="1" baseline="-25000" dirty="0" smtClean="0">
                <a:sym typeface="Symbol" pitchFamily="18" charset="2"/>
              </a:rPr>
              <a:t> </a:t>
            </a:r>
            <a:endParaRPr lang="pt-BR" sz="2700" dirty="0">
              <a:sym typeface="Symbol" pitchFamily="18" charset="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700" dirty="0">
                <a:sym typeface="Symbol" pitchFamily="18" charset="2"/>
              </a:rPr>
              <a:t>Feito calculando-se </a:t>
            </a:r>
            <a:r>
              <a:rPr lang="pt-BR" sz="2700" dirty="0" smtClean="0">
                <a:sym typeface="Symbol" pitchFamily="18" charset="2"/>
              </a:rPr>
              <a:t>F</a:t>
            </a:r>
            <a:r>
              <a:rPr lang="pt-BR" sz="2700" baseline="-25000" dirty="0" smtClean="0">
                <a:sym typeface="Symbol" pitchFamily="18" charset="2"/>
              </a:rPr>
              <a:t>1</a:t>
            </a:r>
            <a:r>
              <a:rPr lang="pt-BR" sz="2700" dirty="0" smtClean="0">
                <a:sym typeface="Symbol" pitchFamily="18" charset="2"/>
              </a:rPr>
              <a:t> </a:t>
            </a:r>
            <a:r>
              <a:rPr lang="pt-BR" sz="2700" dirty="0">
                <a:sym typeface="Symbol" pitchFamily="18" charset="2"/>
              </a:rPr>
              <a:t>= </a:t>
            </a:r>
            <a:r>
              <a:rPr lang="pt-BR" sz="2700" dirty="0" smtClean="0">
                <a:sym typeface="Symbol" pitchFamily="18" charset="2"/>
              </a:rPr>
              <a:t>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BG1</a:t>
            </a:r>
            <a:r>
              <a:rPr lang="pt-BR" sz="2700" dirty="0" smtClean="0">
                <a:sym typeface="Symbol" pitchFamily="18" charset="2"/>
              </a:rPr>
              <a:t>/s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WG</a:t>
            </a:r>
            <a:r>
              <a:rPr lang="pt-BR" sz="2700" dirty="0" smtClean="0">
                <a:sym typeface="Symbol" pitchFamily="18" charset="2"/>
              </a:rPr>
              <a:t>, F</a:t>
            </a:r>
            <a:r>
              <a:rPr lang="pt-BR" sz="2700" baseline="-25000" dirty="0" smtClean="0">
                <a:sym typeface="Symbol" pitchFamily="18" charset="2"/>
              </a:rPr>
              <a:t>2</a:t>
            </a:r>
            <a:r>
              <a:rPr lang="pt-BR" sz="2700" dirty="0" smtClean="0">
                <a:sym typeface="Symbol" pitchFamily="18" charset="2"/>
              </a:rPr>
              <a:t> = 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BG2</a:t>
            </a:r>
            <a:r>
              <a:rPr lang="pt-BR" sz="2700" dirty="0" smtClean="0">
                <a:sym typeface="Symbol" pitchFamily="18" charset="2"/>
              </a:rPr>
              <a:t>/s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WG</a:t>
            </a:r>
            <a:r>
              <a:rPr lang="pt-BR" sz="2700" dirty="0" smtClean="0">
                <a:sym typeface="Symbol" pitchFamily="18" charset="2"/>
              </a:rPr>
              <a:t>,  e F</a:t>
            </a:r>
            <a:r>
              <a:rPr lang="pt-BR" sz="2700" baseline="-25000" dirty="0" smtClean="0">
                <a:sym typeface="Symbol" pitchFamily="18" charset="2"/>
              </a:rPr>
              <a:t>12</a:t>
            </a:r>
            <a:r>
              <a:rPr lang="pt-BR" sz="2700" dirty="0" smtClean="0">
                <a:sym typeface="Symbol" pitchFamily="18" charset="2"/>
              </a:rPr>
              <a:t> = 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BG12</a:t>
            </a:r>
            <a:r>
              <a:rPr lang="pt-BR" sz="2700" dirty="0" smtClean="0">
                <a:sym typeface="Symbol" pitchFamily="18" charset="2"/>
              </a:rPr>
              <a:t>/s</a:t>
            </a:r>
            <a:r>
              <a:rPr lang="pt-BR" sz="2700" baseline="30000" dirty="0" smtClean="0">
                <a:sym typeface="Symbol" pitchFamily="18" charset="2"/>
              </a:rPr>
              <a:t>2</a:t>
            </a:r>
            <a:r>
              <a:rPr lang="pt-BR" sz="2700" baseline="-25000" dirty="0" smtClean="0">
                <a:sym typeface="Symbol" pitchFamily="18" charset="2"/>
              </a:rPr>
              <a:t>WG</a:t>
            </a:r>
            <a:r>
              <a:rPr lang="pt-BR" sz="2700" dirty="0" smtClean="0">
                <a:sym typeface="Symbol" pitchFamily="18" charset="2"/>
              </a:rPr>
              <a:t>,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pt-BR" sz="27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pt-BR" dirty="0"/>
              <a:t>Estrutura e </a:t>
            </a:r>
            <a:r>
              <a:rPr lang="pt-BR" dirty="0" smtClean="0"/>
              <a:t>pressupostos da </a:t>
            </a:r>
            <a:r>
              <a:rPr lang="pt-BR" dirty="0"/>
              <a:t>Análise de </a:t>
            </a:r>
            <a:r>
              <a:rPr lang="pt-BR" dirty="0" smtClean="0"/>
              <a:t>Variância </a:t>
            </a:r>
            <a:r>
              <a:rPr lang="pt-BR" dirty="0"/>
              <a:t>(ANOVA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87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800" dirty="0"/>
              <a:t>Permite o teste simultâneo sobre a igualdade de </a:t>
            </a:r>
            <a:r>
              <a:rPr lang="pt-BR" sz="2800" b="1" dirty="0" smtClean="0"/>
              <a:t>médias (FEM) ou variâncias (REM) </a:t>
            </a:r>
            <a:r>
              <a:rPr lang="pt-BR" sz="2800" dirty="0" smtClean="0"/>
              <a:t>entre </a:t>
            </a:r>
            <a:r>
              <a:rPr lang="pt-BR" sz="2800" dirty="0"/>
              <a:t>vários grupos de </a:t>
            </a:r>
            <a:r>
              <a:rPr lang="pt-BR" sz="2800" dirty="0" smtClean="0"/>
              <a:t>amostras.</a:t>
            </a:r>
            <a:endParaRPr lang="pt-BR" sz="2800" dirty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800" dirty="0"/>
              <a:t>Fundamenta-se num teste F da </a:t>
            </a:r>
            <a:r>
              <a:rPr lang="pt-BR" sz="2800" dirty="0" smtClean="0"/>
              <a:t>variância</a:t>
            </a:r>
            <a:r>
              <a:rPr lang="pt-BR" sz="2800" b="1" dirty="0" smtClean="0"/>
              <a:t> </a:t>
            </a:r>
            <a:r>
              <a:rPr lang="pt-BR" sz="2800" dirty="0" smtClean="0"/>
              <a:t>entre </a:t>
            </a:r>
            <a:r>
              <a:rPr lang="pt-BR" sz="2800" dirty="0"/>
              <a:t>os grupos, </a:t>
            </a:r>
            <a:r>
              <a:rPr lang="pt-BR" sz="2800" dirty="0" smtClean="0">
                <a:sym typeface="Symbol" pitchFamily="18" charset="2"/>
              </a:rPr>
              <a:t>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BG</a:t>
            </a:r>
            <a:r>
              <a:rPr lang="pt-BR" sz="2800" dirty="0" smtClean="0">
                <a:sym typeface="Symbol" pitchFamily="18" charset="2"/>
              </a:rPr>
              <a:t> </a:t>
            </a:r>
            <a:r>
              <a:rPr lang="pt-BR" sz="2800" dirty="0" smtClean="0"/>
              <a:t>contra </a:t>
            </a:r>
            <a:r>
              <a:rPr lang="pt-BR" sz="2800" dirty="0"/>
              <a:t>a </a:t>
            </a:r>
            <a:r>
              <a:rPr lang="pt-BR" sz="2800" dirty="0" smtClean="0"/>
              <a:t>variância</a:t>
            </a:r>
            <a:r>
              <a:rPr lang="pt-BR" sz="2800" b="1" dirty="0" smtClean="0"/>
              <a:t> </a:t>
            </a:r>
            <a:r>
              <a:rPr lang="pt-BR" sz="2800" dirty="0" smtClean="0"/>
              <a:t>dentro </a:t>
            </a:r>
            <a:r>
              <a:rPr lang="pt-BR" sz="2800" dirty="0"/>
              <a:t>do grupo, </a:t>
            </a:r>
            <a:r>
              <a:rPr lang="pt-BR" sz="2800" dirty="0" smtClean="0">
                <a:sym typeface="Symbol" pitchFamily="18" charset="2"/>
              </a:rPr>
              <a:t>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WG</a:t>
            </a:r>
            <a:r>
              <a:rPr lang="pt-BR" sz="2800" dirty="0" smtClean="0"/>
              <a:t>, chamada também de </a:t>
            </a:r>
            <a:r>
              <a:rPr lang="pt-BR" sz="2800" dirty="0" err="1" smtClean="0"/>
              <a:t>var.</a:t>
            </a:r>
            <a:r>
              <a:rPr lang="pt-BR" sz="2800" dirty="0" smtClean="0"/>
              <a:t> do erro.</a:t>
            </a:r>
            <a:endParaRPr lang="pt-BR" sz="2800" dirty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800" dirty="0" smtClean="0"/>
              <a:t>Pressupostos: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pt-BR" sz="2000" dirty="0" smtClean="0"/>
              <a:t>As </a:t>
            </a:r>
            <a:r>
              <a:rPr lang="pt-BR" sz="2000" b="1" dirty="0" smtClean="0"/>
              <a:t>variâncias dos grupos </a:t>
            </a:r>
            <a:r>
              <a:rPr lang="pt-BR" sz="2000" b="1" dirty="0"/>
              <a:t>devem ser</a:t>
            </a:r>
            <a:r>
              <a:rPr lang="pt-BR" sz="2200" b="1" dirty="0"/>
              <a:t> </a:t>
            </a:r>
            <a:r>
              <a:rPr lang="pt-BR" sz="2200" dirty="0"/>
              <a:t>estatisticamente </a:t>
            </a:r>
            <a:r>
              <a:rPr lang="pt-BR" sz="2200" dirty="0" smtClean="0"/>
              <a:t>iguais;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pt-BR" sz="2200" dirty="0" smtClean="0"/>
              <a:t>As variáveis aleatórias são independentes;</a:t>
            </a:r>
          </a:p>
          <a:p>
            <a:pPr marL="857250" lvl="1" indent="-457200">
              <a:lnSpc>
                <a:spcPct val="120000"/>
              </a:lnSpc>
              <a:buFont typeface="+mj-lt"/>
              <a:buAutoNum type="arabicPeriod"/>
            </a:pPr>
            <a:r>
              <a:rPr lang="pt-BR" sz="2200" dirty="0" smtClean="0"/>
              <a:t>O erro é regido pela distribuição normal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daANOVA</a:t>
            </a:r>
            <a:endParaRPr lang="pt-B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/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pt-BR" sz="2800" dirty="0"/>
              <a:t>Na </a:t>
            </a:r>
            <a:r>
              <a:rPr lang="pt-BR" sz="2800" i="1" dirty="0" err="1"/>
              <a:t>One-Way</a:t>
            </a:r>
            <a:r>
              <a:rPr lang="pt-BR" sz="2800" i="1" dirty="0"/>
              <a:t> ANOVA</a:t>
            </a:r>
            <a:r>
              <a:rPr lang="pt-BR" sz="2800" dirty="0"/>
              <a:t> (um fator), o modelo matemático é: 		</a:t>
            </a:r>
            <a:r>
              <a:rPr lang="pt-BR" sz="2800" b="1" dirty="0" err="1"/>
              <a:t>x</a:t>
            </a:r>
            <a:r>
              <a:rPr lang="pt-BR" sz="2800" b="1" baseline="-25000" dirty="0" err="1"/>
              <a:t>ij</a:t>
            </a:r>
            <a:r>
              <a:rPr lang="pt-BR" sz="2800" b="1" dirty="0"/>
              <a:t> = </a:t>
            </a:r>
            <a:r>
              <a:rPr lang="pt-BR" sz="2800" b="1" dirty="0">
                <a:sym typeface="Symbol" pitchFamily="18" charset="2"/>
              </a:rPr>
              <a:t> + </a:t>
            </a:r>
            <a:r>
              <a:rPr lang="pt-BR" sz="2800" b="1" baseline="-25000" dirty="0">
                <a:sym typeface="Symbol" pitchFamily="18" charset="2"/>
              </a:rPr>
              <a:t>i</a:t>
            </a:r>
            <a:r>
              <a:rPr lang="pt-BR" sz="2800" b="1" dirty="0">
                <a:sym typeface="Symbol" pitchFamily="18" charset="2"/>
              </a:rPr>
              <a:t> + </a:t>
            </a:r>
            <a:r>
              <a:rPr lang="pt-BR" sz="2800" b="1" baseline="-25000" dirty="0" err="1">
                <a:sym typeface="Symbol" pitchFamily="18" charset="2"/>
              </a:rPr>
              <a:t>ij</a:t>
            </a:r>
            <a:endParaRPr lang="pt-BR" sz="2800" baseline="-25000" dirty="0">
              <a:sym typeface="Symbol" pitchFamily="18" charset="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800" dirty="0" err="1"/>
              <a:t>x</a:t>
            </a:r>
            <a:r>
              <a:rPr lang="pt-BR" sz="2800" baseline="-25000" dirty="0" err="1"/>
              <a:t>ij</a:t>
            </a:r>
            <a:r>
              <a:rPr lang="pt-BR" sz="2800" dirty="0"/>
              <a:t> é cada valor j do </a:t>
            </a:r>
            <a:r>
              <a:rPr lang="pt-BR" sz="2800" dirty="0" smtClean="0"/>
              <a:t>nível i</a:t>
            </a:r>
            <a:r>
              <a:rPr lang="pt-BR" sz="2800" dirty="0"/>
              <a:t>; </a:t>
            </a:r>
            <a:r>
              <a:rPr lang="pt-BR" sz="2800" dirty="0">
                <a:sym typeface="Symbol" pitchFamily="18" charset="2"/>
              </a:rPr>
              <a:t>  é a média da população, </a:t>
            </a:r>
            <a:r>
              <a:rPr lang="pt-BR" sz="2800" baseline="-25000" dirty="0">
                <a:sym typeface="Symbol" pitchFamily="18" charset="2"/>
              </a:rPr>
              <a:t>i </a:t>
            </a:r>
            <a:r>
              <a:rPr lang="pt-BR" sz="2800" dirty="0">
                <a:sym typeface="Symbol" pitchFamily="18" charset="2"/>
              </a:rPr>
              <a:t>é o efeito por pertencer ao grupo i e </a:t>
            </a:r>
            <a:r>
              <a:rPr lang="pt-BR" sz="2800" baseline="-25000" dirty="0" err="1">
                <a:sym typeface="Symbol" pitchFamily="18" charset="2"/>
              </a:rPr>
              <a:t>ij</a:t>
            </a:r>
            <a:r>
              <a:rPr lang="pt-BR" sz="2800" dirty="0">
                <a:sym typeface="Symbol" pitchFamily="18" charset="2"/>
              </a:rPr>
              <a:t> é o </a:t>
            </a:r>
            <a:r>
              <a:rPr lang="pt-BR" sz="2800" b="1" dirty="0">
                <a:sym typeface="Symbol" pitchFamily="18" charset="2"/>
              </a:rPr>
              <a:t>resíduo</a:t>
            </a:r>
            <a:r>
              <a:rPr lang="pt-BR" sz="2800" dirty="0">
                <a:sym typeface="Symbol" pitchFamily="18" charset="2"/>
              </a:rPr>
              <a:t> ou </a:t>
            </a:r>
            <a:r>
              <a:rPr lang="pt-BR" sz="2800" b="1" dirty="0">
                <a:sym typeface="Symbol" pitchFamily="18" charset="2"/>
              </a:rPr>
              <a:t>erro aleatório</a:t>
            </a:r>
            <a:r>
              <a:rPr lang="pt-BR" sz="2800" dirty="0">
                <a:sym typeface="Symbol" pitchFamily="18" charset="2"/>
              </a:rPr>
              <a:t>. A distribuição total dos resíduos deve ser normal para realizar a ANOVA.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800" dirty="0">
                <a:sym typeface="Symbol" pitchFamily="18" charset="2"/>
              </a:rPr>
              <a:t>Se não há efeito de grupo, </a:t>
            </a:r>
            <a:r>
              <a:rPr lang="pt-BR" sz="2800" baseline="-25000" dirty="0">
                <a:sym typeface="Symbol" pitchFamily="18" charset="2"/>
              </a:rPr>
              <a:t>i </a:t>
            </a:r>
            <a:r>
              <a:rPr lang="pt-BR" sz="2800" dirty="0">
                <a:sym typeface="Symbol" pitchFamily="18" charset="2"/>
              </a:rPr>
              <a:t>= 0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800" dirty="0">
                <a:sym typeface="Symbol" pitchFamily="18" charset="2"/>
              </a:rPr>
              <a:t>Feito calculando-se F = </a:t>
            </a:r>
            <a:r>
              <a:rPr lang="pt-BR" sz="2800" dirty="0" smtClean="0">
                <a:sym typeface="Symbol" pitchFamily="18" charset="2"/>
              </a:rPr>
              <a:t>s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BG</a:t>
            </a:r>
            <a:r>
              <a:rPr lang="pt-BR" sz="2800" dirty="0" smtClean="0">
                <a:sym typeface="Symbol" pitchFamily="18" charset="2"/>
              </a:rPr>
              <a:t>/s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WG</a:t>
            </a:r>
            <a:r>
              <a:rPr lang="pt-BR" sz="2800" dirty="0" smtClean="0">
                <a:sym typeface="Symbol" pitchFamily="18" charset="2"/>
              </a:rPr>
              <a:t>, com H</a:t>
            </a:r>
            <a:r>
              <a:rPr lang="pt-BR" sz="2800" baseline="-25000" dirty="0" smtClean="0">
                <a:sym typeface="Symbol" pitchFamily="18" charset="2"/>
              </a:rPr>
              <a:t>0</a:t>
            </a:r>
            <a:r>
              <a:rPr lang="pt-BR" sz="2800" dirty="0" smtClean="0">
                <a:sym typeface="Symbol" pitchFamily="18" charset="2"/>
              </a:rPr>
              <a:t>: 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BG</a:t>
            </a:r>
            <a:r>
              <a:rPr lang="pt-BR" sz="2800" dirty="0" smtClean="0">
                <a:sym typeface="Symbol" pitchFamily="18" charset="2"/>
              </a:rPr>
              <a:t> = 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WG</a:t>
            </a:r>
            <a:r>
              <a:rPr lang="pt-BR" sz="2800" dirty="0" smtClean="0">
                <a:sym typeface="Symbol" pitchFamily="18" charset="2"/>
              </a:rPr>
              <a:t> </a:t>
            </a:r>
            <a:r>
              <a:rPr lang="pt-BR" sz="2800" dirty="0" err="1" smtClean="0">
                <a:sym typeface="Symbol" pitchFamily="18" charset="2"/>
              </a:rPr>
              <a:t>vs</a:t>
            </a:r>
            <a:r>
              <a:rPr lang="pt-BR" sz="2800" dirty="0" smtClean="0">
                <a:sym typeface="Symbol" pitchFamily="18" charset="2"/>
              </a:rPr>
              <a:t> H</a:t>
            </a:r>
            <a:r>
              <a:rPr lang="pt-BR" sz="2800" baseline="-25000" dirty="0" smtClean="0">
                <a:sym typeface="Symbol" pitchFamily="18" charset="2"/>
              </a:rPr>
              <a:t>a</a:t>
            </a:r>
            <a:r>
              <a:rPr lang="pt-BR" sz="2800" dirty="0" smtClean="0">
                <a:sym typeface="Symbol" pitchFamily="18" charset="2"/>
              </a:rPr>
              <a:t>: 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BG</a:t>
            </a:r>
            <a:r>
              <a:rPr lang="pt-BR" sz="2800" dirty="0" smtClean="0">
                <a:sym typeface="Symbol" pitchFamily="18" charset="2"/>
              </a:rPr>
              <a:t> &gt; </a:t>
            </a:r>
            <a:r>
              <a:rPr lang="pt-BR" sz="2800" baseline="30000" dirty="0" smtClean="0">
                <a:sym typeface="Symbol" pitchFamily="18" charset="2"/>
              </a:rPr>
              <a:t>2</a:t>
            </a:r>
            <a:r>
              <a:rPr lang="pt-BR" sz="2800" baseline="-25000" dirty="0" smtClean="0">
                <a:sym typeface="Symbol" pitchFamily="18" charset="2"/>
              </a:rPr>
              <a:t>WG</a:t>
            </a:r>
            <a:r>
              <a:rPr lang="pt-BR" sz="2800" dirty="0" smtClean="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pt-BR" sz="28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pt-BR" dirty="0"/>
              <a:t>ANOVA para controle </a:t>
            </a:r>
            <a:r>
              <a:rPr lang="pt-BR" i="1" dirty="0" err="1"/>
              <a:t>post-hoc</a:t>
            </a:r>
            <a:r>
              <a:rPr lang="pt-BR" dirty="0"/>
              <a:t> de taxa de elocução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pt-BR" b="1" dirty="0"/>
              <a:t>Problema:</a:t>
            </a:r>
            <a:r>
              <a:rPr lang="pt-BR" sz="2800" dirty="0"/>
              <a:t>estudo da duração de unidades </a:t>
            </a:r>
            <a:r>
              <a:rPr lang="pt-BR" sz="2800" dirty="0" err="1" smtClean="0"/>
              <a:t>linguísticas</a:t>
            </a:r>
            <a:r>
              <a:rPr lang="pt-BR" sz="2800" dirty="0"/>
              <a:t>. Deseja-se descartar a influência da taxa de elocução nos resultados. Tomar providências para a recolha e verificar a </a:t>
            </a:r>
            <a:r>
              <a:rPr lang="pt-BR" sz="2800" dirty="0" err="1"/>
              <a:t>posteriori</a:t>
            </a:r>
            <a:r>
              <a:rPr lang="pt-BR" sz="2800" dirty="0"/>
              <a:t> a igualdade estatística das médias da duração das unidades VV (ou sílabas). A duração média é o inverso da taxa de elocução: TE = 1/média duração VV</a:t>
            </a:r>
            <a:r>
              <a:rPr lang="pt-BR" dirty="0"/>
              <a:t> </a:t>
            </a:r>
            <a:endParaRPr lang="pt-BR" sz="2900" dirty="0"/>
          </a:p>
          <a:p>
            <a:pPr>
              <a:buFont typeface="Arial" pitchFamily="34" charset="0"/>
              <a:buChar char="•"/>
            </a:pPr>
            <a:r>
              <a:rPr lang="pt-BR" sz="2900" b="1" dirty="0"/>
              <a:t>Variável dependente:</a:t>
            </a:r>
            <a:r>
              <a:rPr lang="pt-BR" sz="2900" dirty="0"/>
              <a:t> </a:t>
            </a:r>
            <a:r>
              <a:rPr lang="pt-BR" sz="2800" dirty="0"/>
              <a:t>duração de unidade </a:t>
            </a:r>
            <a:r>
              <a:rPr lang="pt-BR" sz="2800" dirty="0" smtClean="0"/>
              <a:t>VV</a:t>
            </a:r>
            <a:endParaRPr lang="pt-BR" sz="2800" dirty="0"/>
          </a:p>
          <a:p>
            <a:pPr>
              <a:buFont typeface="Arial" pitchFamily="34" charset="0"/>
              <a:buChar char="•"/>
            </a:pPr>
            <a:r>
              <a:rPr lang="pt-BR" sz="2900" b="1" dirty="0"/>
              <a:t>Variáveis independentes:</a:t>
            </a:r>
            <a:r>
              <a:rPr lang="pt-BR" sz="2900" dirty="0"/>
              <a:t> </a:t>
            </a:r>
            <a:r>
              <a:rPr lang="pt-BR" sz="2900" dirty="0" smtClean="0"/>
              <a:t>taxas nominais, sujeitos, trechos </a:t>
            </a:r>
            <a:r>
              <a:rPr lang="pt-BR" sz="2900" dirty="0"/>
              <a:t>a comparar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Corpus</a:t>
            </a:r>
            <a:r>
              <a:rPr lang="pt-BR"/>
              <a:t> usado e medidas efetuadas no </a:t>
            </a:r>
            <a:r>
              <a:rPr lang="pt-BR" i="1"/>
              <a:t>Praat</a:t>
            </a:r>
            <a:endParaRPr 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900" i="1" dirty="0"/>
              <a:t>Corpus</a:t>
            </a:r>
            <a:r>
              <a:rPr lang="pt-BR" sz="2900" dirty="0"/>
              <a:t> </a:t>
            </a:r>
            <a:r>
              <a:rPr lang="pt-BR" sz="2900" i="1" dirty="0"/>
              <a:t>Lobato</a:t>
            </a:r>
            <a:r>
              <a:rPr lang="pt-BR" sz="2900" dirty="0"/>
              <a:t> com quatro locutores paulistas</a:t>
            </a:r>
          </a:p>
          <a:p>
            <a:pPr>
              <a:lnSpc>
                <a:spcPct val="90000"/>
              </a:lnSpc>
            </a:pPr>
            <a:r>
              <a:rPr lang="pt-BR" sz="2900" dirty="0"/>
              <a:t>Determinação manual (ou semi-automática) das fronteiras das unidades VV</a:t>
            </a:r>
          </a:p>
          <a:p>
            <a:pPr>
              <a:lnSpc>
                <a:spcPct val="90000"/>
              </a:lnSpc>
            </a:pPr>
            <a:r>
              <a:rPr lang="pt-BR" sz="2900" dirty="0"/>
              <a:t>Preparação via </a:t>
            </a:r>
            <a:r>
              <a:rPr lang="pt-BR" sz="2900" i="1" dirty="0"/>
              <a:t>script</a:t>
            </a:r>
            <a:r>
              <a:rPr lang="pt-BR" sz="2900" dirty="0"/>
              <a:t> </a:t>
            </a:r>
            <a:r>
              <a:rPr lang="pt-BR" sz="2900" i="1" dirty="0" err="1"/>
              <a:t>Praat</a:t>
            </a:r>
            <a:r>
              <a:rPr lang="pt-BR" sz="2900" dirty="0"/>
              <a:t> do arquivo texto com etiquetas (transcrição) e durações em milissegundos</a:t>
            </a:r>
          </a:p>
          <a:p>
            <a:pPr>
              <a:lnSpc>
                <a:spcPct val="90000"/>
              </a:lnSpc>
            </a:pPr>
            <a:r>
              <a:rPr lang="pt-BR" sz="2900" i="1" dirty="0" err="1"/>
              <a:t>One-Way</a:t>
            </a:r>
            <a:r>
              <a:rPr lang="pt-BR" sz="2900" dirty="0"/>
              <a:t> ANOVA (fator LOCUTOR) com quatro níveis para </a:t>
            </a:r>
            <a:r>
              <a:rPr lang="pt-BR" sz="2900" dirty="0">
                <a:sym typeface="Symbol" pitchFamily="18" charset="2"/>
              </a:rPr>
              <a:t> = 0,05. Qual a taxa de elocução comum (se houver)? Qual o locutor que não se encontra na mesma TE (testes </a:t>
            </a:r>
            <a:r>
              <a:rPr lang="pt-BR" sz="2900" dirty="0" err="1">
                <a:sym typeface="Symbol" pitchFamily="18" charset="2"/>
              </a:rPr>
              <a:t>post-hoc</a:t>
            </a:r>
            <a:r>
              <a:rPr lang="pt-BR" sz="29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sz="2900" dirty="0">
                <a:sym typeface="Symbol" pitchFamily="18" charset="2"/>
              </a:rPr>
              <a:t>Cálculo de poder do teste (</a:t>
            </a:r>
            <a:r>
              <a:rPr lang="pt-BR" sz="2900" dirty="0" err="1">
                <a:sym typeface="Symbol" pitchFamily="18" charset="2"/>
              </a:rPr>
              <a:t>prob</a:t>
            </a:r>
            <a:r>
              <a:rPr lang="pt-BR" sz="2900" dirty="0">
                <a:sym typeface="Symbol" pitchFamily="18" charset="2"/>
              </a:rPr>
              <a:t>. rejeitar </a:t>
            </a:r>
            <a:r>
              <a:rPr lang="pt-BR" sz="2900" dirty="0" smtClean="0">
                <a:sym typeface="Symbol" pitchFamily="18" charset="2"/>
              </a:rPr>
              <a:t>H</a:t>
            </a:r>
            <a:r>
              <a:rPr lang="pt-BR" sz="2900" baseline="-25000" dirty="0" smtClean="0">
                <a:sym typeface="Symbol" pitchFamily="18" charset="2"/>
              </a:rPr>
              <a:t>0</a:t>
            </a:r>
            <a:r>
              <a:rPr lang="pt-BR" sz="2900" dirty="0" smtClean="0">
                <a:sym typeface="Symbol" pitchFamily="18" charset="2"/>
              </a:rPr>
              <a:t> </a:t>
            </a:r>
            <a:r>
              <a:rPr lang="pt-BR" sz="2900" dirty="0">
                <a:sym typeface="Symbol" pitchFamily="18" charset="2"/>
              </a:rPr>
              <a:t>falsa)</a:t>
            </a:r>
            <a:endParaRPr lang="pt-BR" sz="2900" dirty="0"/>
          </a:p>
          <a:p>
            <a:endParaRPr lang="pt-BR" sz="2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reflexão (próxima aula)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sz="2900"/>
              <a:t>Por que não comparar os valores das taxas de elocução diretamente?</a:t>
            </a:r>
          </a:p>
          <a:p>
            <a:pPr>
              <a:lnSpc>
                <a:spcPct val="130000"/>
              </a:lnSpc>
            </a:pPr>
            <a:r>
              <a:rPr lang="pt-BR" sz="2900"/>
              <a:t>A ANOVA aponta sempre pelo menos uma diferença de variança no conjunto</a:t>
            </a:r>
          </a:p>
          <a:p>
            <a:pPr>
              <a:lnSpc>
                <a:spcPct val="130000"/>
              </a:lnSpc>
            </a:pPr>
            <a:r>
              <a:rPr lang="pt-BR" sz="2900"/>
              <a:t>O que fazer se as hipóteses matemáticas para se fazer uma ANOVA não forem obedecidas?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/>
              <a:t>ANOVA e encontro acentual</a:t>
            </a:r>
            <a:br>
              <a:rPr lang="pt-BR" sz="4200"/>
            </a:br>
            <a:r>
              <a:rPr lang="pt-BR" sz="4200"/>
              <a:t>Barbosa 2002 e Barbosa et al. 2004</a:t>
            </a:r>
            <a:endParaRPr lang="pt-BR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Problema:</a:t>
            </a:r>
            <a:r>
              <a:rPr lang="pt-BR"/>
              <a:t> </a:t>
            </a:r>
            <a:r>
              <a:rPr lang="pt-BR" sz="2900"/>
              <a:t>mostrar se há evidência para o deslocamento acentual tal como proposto por Liberman e Prince (1977)</a:t>
            </a:r>
          </a:p>
          <a:p>
            <a:r>
              <a:rPr lang="pt-BR" sz="2900" b="1"/>
              <a:t>Variável dependente:</a:t>
            </a:r>
            <a:r>
              <a:rPr lang="pt-BR" sz="2900"/>
              <a:t> duração e f</a:t>
            </a:r>
            <a:r>
              <a:rPr lang="pt-BR" sz="2900" baseline="-25000"/>
              <a:t>0</a:t>
            </a:r>
            <a:r>
              <a:rPr lang="pt-BR" sz="2900"/>
              <a:t> de três unidades lingüísticas pertinentes para acento: sílaba, unidade VV e rima </a:t>
            </a:r>
          </a:p>
          <a:p>
            <a:r>
              <a:rPr lang="pt-BR" sz="2900" b="1"/>
              <a:t>Variáveis independentes:</a:t>
            </a:r>
            <a:r>
              <a:rPr lang="pt-BR" sz="2900"/>
              <a:t> situação de encontro vs não-encontro acentual em quatro pares de frases; posição da unidade na palavra-alvo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Montagem do </a:t>
            </a:r>
            <a:r>
              <a:rPr lang="pt-BR" i="1"/>
              <a:t>corpus</a:t>
            </a:r>
            <a:endParaRPr lang="pt-BR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24800" cy="4114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pt-BR" sz="2600"/>
              <a:t>[Eu comi bolor] sexta-feira à noite. 	 </a:t>
            </a:r>
            <a:r>
              <a:rPr lang="pt-BR" sz="2600" b="1"/>
              <a:t>(CONTROLE)</a:t>
            </a:r>
            <a:endParaRPr lang="pt-BR" sz="2600"/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sz="2600"/>
              <a:t>	[Eu co</a:t>
            </a:r>
            <a:r>
              <a:rPr lang="pt-BR" sz="2600" u="sng"/>
              <a:t>mi bo</a:t>
            </a:r>
            <a:r>
              <a:rPr lang="pt-BR" sz="2600"/>
              <a:t>lo] sexta-feira à noite. 	 </a:t>
            </a:r>
            <a:r>
              <a:rPr lang="pt-BR" sz="2600" b="1"/>
              <a:t>(TESTE)</a:t>
            </a:r>
            <a:endParaRPr lang="pt-BR" sz="2600"/>
          </a:p>
          <a:p>
            <a:pPr lvl="1">
              <a:lnSpc>
                <a:spcPct val="120000"/>
              </a:lnSpc>
            </a:pPr>
            <a:r>
              <a:rPr lang="pt-BR" sz="2600"/>
              <a:t>[O bordeaux chinês] derramou-se pela mesa.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sz="2600"/>
              <a:t>	[O bor</a:t>
            </a:r>
            <a:r>
              <a:rPr lang="pt-BR" sz="2600" u="sng"/>
              <a:t>deaux xu</a:t>
            </a:r>
            <a:r>
              <a:rPr lang="pt-BR" sz="2600"/>
              <a:t>cro] derramou-se pela mesa.</a:t>
            </a:r>
          </a:p>
          <a:p>
            <a:pPr lvl="1">
              <a:lnSpc>
                <a:spcPct val="120000"/>
              </a:lnSpc>
            </a:pPr>
            <a:r>
              <a:rPr lang="pt-BR" sz="2600"/>
              <a:t>Um </a:t>
            </a:r>
            <a:r>
              <a:rPr lang="pt-BR" sz="2600" b="1"/>
              <a:t>lindo</a:t>
            </a:r>
            <a:r>
              <a:rPr lang="pt-BR" sz="2600"/>
              <a:t> [bebê carmim.] 		</a:t>
            </a:r>
            <a:r>
              <a:rPr lang="pt-BR" sz="2600" b="1"/>
              <a:t>(pos. pós-focal)</a:t>
            </a:r>
            <a:endParaRPr lang="pt-BR" sz="2600"/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sz="2600"/>
              <a:t>	Um </a:t>
            </a:r>
            <a:r>
              <a:rPr lang="pt-BR" sz="2600" b="1"/>
              <a:t>lindo</a:t>
            </a:r>
            <a:r>
              <a:rPr lang="pt-BR" sz="2600"/>
              <a:t> [be</a:t>
            </a:r>
            <a:r>
              <a:rPr lang="pt-BR" sz="2600" u="sng"/>
              <a:t>bê cal</a:t>
            </a:r>
            <a:r>
              <a:rPr lang="pt-BR" sz="2600"/>
              <a:t>vo.]</a:t>
            </a:r>
          </a:p>
          <a:p>
            <a:pPr lvl="1">
              <a:lnSpc>
                <a:spcPct val="120000"/>
              </a:lnSpc>
            </a:pPr>
            <a:r>
              <a:rPr lang="pt-BR" sz="2600"/>
              <a:t>Parece que [falou ‘baixou’], e não ‘caiu’.	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sz="2600"/>
              <a:t>	Parece que [fa</a:t>
            </a:r>
            <a:r>
              <a:rPr lang="pt-BR" sz="2600" u="sng"/>
              <a:t>lou ‘bai</a:t>
            </a:r>
            <a:r>
              <a:rPr lang="pt-BR" sz="2600"/>
              <a:t>xo’], e não ‘alto’.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1066800" y="2133600"/>
            <a:ext cx="1524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sm" len="lg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077200" cy="38100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400"/>
              </a:spcBef>
              <a:buFont typeface="Monotype Sorts" pitchFamily="2" charset="2"/>
              <a:buNone/>
            </a:pPr>
            <a:r>
              <a:rPr lang="pt-BR" sz="2700">
                <a:ea typeface="SimSun"/>
                <a:cs typeface="SimSun"/>
              </a:rPr>
              <a:t>O [bordeaux chinês] derramou-se pela mesa.	(CONT.)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Monotype Sorts" pitchFamily="2" charset="2"/>
              <a:buNone/>
            </a:pPr>
            <a:endParaRPr lang="pt-BR" sz="2700">
              <a:ea typeface="SimSun"/>
              <a:cs typeface="SimSun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Monotype Sorts" pitchFamily="2" charset="2"/>
              <a:buNone/>
            </a:pPr>
            <a:endParaRPr lang="pt-BR" sz="2700">
              <a:ea typeface="SimSun"/>
              <a:cs typeface="SimSun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Monotype Sorts" pitchFamily="2" charset="2"/>
              <a:buNone/>
            </a:pPr>
            <a:endParaRPr lang="pt-BR" sz="2700">
              <a:ea typeface="SimSun"/>
              <a:cs typeface="SimSun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Monotype Sorts" pitchFamily="2" charset="2"/>
              <a:buNone/>
            </a:pPr>
            <a:endParaRPr lang="pt-BR" sz="2700">
              <a:ea typeface="SimSun"/>
              <a:cs typeface="SimSun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Monotype Sorts" pitchFamily="2" charset="2"/>
              <a:buNone/>
            </a:pPr>
            <a:r>
              <a:rPr lang="pt-BR" sz="2700">
                <a:ea typeface="SimSun"/>
                <a:cs typeface="SimSun"/>
              </a:rPr>
              <a:t>O [bor</a:t>
            </a:r>
            <a:r>
              <a:rPr lang="pt-BR" sz="2700" b="1">
                <a:ea typeface="SimSun"/>
                <a:cs typeface="SimSun"/>
              </a:rPr>
              <a:t>deaux xu</a:t>
            </a:r>
            <a:r>
              <a:rPr lang="pt-BR" sz="2700">
                <a:ea typeface="SimSun"/>
                <a:cs typeface="SimSun"/>
              </a:rPr>
              <a:t>cro] derramou-se pela mesa.	(TESTE)</a:t>
            </a:r>
            <a:endParaRPr lang="pt-BR" sz="2700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524000" y="3429000"/>
            <a:ext cx="609600" cy="762000"/>
            <a:chOff x="912" y="2304"/>
            <a:chExt cx="384" cy="624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912" y="2592"/>
              <a:ext cx="192" cy="3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104" y="2304"/>
              <a:ext cx="192" cy="62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1600200" y="5181600"/>
            <a:ext cx="609600" cy="990600"/>
            <a:chOff x="1200" y="3360"/>
            <a:chExt cx="384" cy="624"/>
          </a:xfrm>
        </p:grpSpPr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1392" y="3648"/>
              <a:ext cx="192" cy="3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200" y="3360"/>
              <a:ext cx="192" cy="62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400800" y="3200400"/>
            <a:ext cx="304800" cy="990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705600" y="2971800"/>
            <a:ext cx="304800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083050" y="3521075"/>
            <a:ext cx="373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/>
              <a:t>=</a:t>
            </a:r>
            <a:endParaRPr lang="pt-BR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030663" y="5257800"/>
            <a:ext cx="477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/>
              <a:t>vs</a:t>
            </a:r>
            <a:endParaRPr lang="pt-BR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172200" y="5105400"/>
            <a:ext cx="304800" cy="1066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477000" y="4953000"/>
            <a:ext cx="304800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867400" y="5686425"/>
            <a:ext cx="304800" cy="4857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781800" y="5486400"/>
            <a:ext cx="304800" cy="685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172200" y="5638800"/>
            <a:ext cx="373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FF0000"/>
                </a:solidFill>
              </a:rPr>
              <a:t>+</a:t>
            </a:r>
            <a:endParaRPr lang="pt-BR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600200" y="5638800"/>
            <a:ext cx="373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FF0000"/>
                </a:solidFill>
              </a:rPr>
              <a:t>+</a:t>
            </a:r>
            <a:endParaRPr lang="pt-BR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2133600" y="3200400"/>
            <a:ext cx="304800" cy="990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2438400" y="2971800"/>
            <a:ext cx="304800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09800" y="4953000"/>
            <a:ext cx="304800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514600" y="5486400"/>
            <a:ext cx="304800" cy="685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5791200" y="3429000"/>
            <a:ext cx="609600" cy="762000"/>
            <a:chOff x="912" y="2304"/>
            <a:chExt cx="384" cy="624"/>
          </a:xfrm>
        </p:grpSpPr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912" y="2592"/>
              <a:ext cx="192" cy="3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1104" y="2304"/>
              <a:ext cx="192" cy="62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6324600" y="396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7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Previsões de modelos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914400" y="1600200"/>
            <a:ext cx="342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/>
              <a:t>Liberman &amp; Prince 1977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4572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4572000" y="2743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4572000" y="4953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5562600" y="1600200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/>
              <a:t>Nosso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ERNO">
  <a:themeElements>
    <a:clrScheme name="C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apresentação\CADERNO.POT</Template>
  <TotalTime>416</TotalTime>
  <Words>718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CADERNO</vt:lpstr>
      <vt:lpstr>Document</vt:lpstr>
      <vt:lpstr>ANOVA</vt:lpstr>
      <vt:lpstr>Estrutura e pressupostos da Análise de Variância (ANOVA)</vt:lpstr>
      <vt:lpstr>Modelo daANOVA</vt:lpstr>
      <vt:lpstr>ANOVA para controle post-hoc de taxa de elocução</vt:lpstr>
      <vt:lpstr>Corpus usado e medidas efetuadas no Praat</vt:lpstr>
      <vt:lpstr>Para reflexão (próxima aula)</vt:lpstr>
      <vt:lpstr>ANOVA e encontro acentual Barbosa 2002 e Barbosa et al. 2004</vt:lpstr>
      <vt:lpstr>Montagem do corpus</vt:lpstr>
      <vt:lpstr>Previsões de modelos</vt:lpstr>
      <vt:lpstr>One-Way ANOVA: PB</vt:lpstr>
      <vt:lpstr>Para reflexão (próxima aula)</vt:lpstr>
      <vt:lpstr>Modelo da ANOVA Fatorial ou 2(,...N)-Way ANOVA</vt:lpstr>
    </vt:vector>
  </TitlesOfParts>
  <Company>Ramalhete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Mini-curso Metodologia experimental em prosódia da fala</dc:title>
  <dc:creator>Rose e Plinio</dc:creator>
  <cp:lastModifiedBy>Anonymous -</cp:lastModifiedBy>
  <cp:revision>108</cp:revision>
  <dcterms:created xsi:type="dcterms:W3CDTF">2004-10-25T17:00:50Z</dcterms:created>
  <dcterms:modified xsi:type="dcterms:W3CDTF">2015-04-06T21:07:26Z</dcterms:modified>
</cp:coreProperties>
</file>