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4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1026"/>
          <p:cNvGrpSpPr>
            <a:grpSpLocks/>
          </p:cNvGrpSpPr>
          <p:nvPr/>
        </p:nvGrpSpPr>
        <p:grpSpPr bwMode="auto">
          <a:xfrm>
            <a:off x="0" y="0"/>
            <a:ext cx="8872538" cy="6858000"/>
            <a:chOff x="0" y="0"/>
            <a:chExt cx="5589" cy="4320"/>
          </a:xfrm>
        </p:grpSpPr>
        <p:sp>
          <p:nvSpPr>
            <p:cNvPr id="4099" name="Rectangle 1027" descr="Stationery"/>
            <p:cNvSpPr>
              <a:spLocks noChangeArrowheads="1"/>
            </p:cNvSpPr>
            <p:nvPr/>
          </p:nvSpPr>
          <p:spPr bwMode="white">
            <a:xfrm>
              <a:off x="336" y="150"/>
              <a:ext cx="5253" cy="4026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pic>
          <p:nvPicPr>
            <p:cNvPr id="4100" name="Picture 1028" descr="A:\minispir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ltGray">
            <a:xfrm>
              <a:off x="0" y="0"/>
              <a:ext cx="670" cy="4320"/>
            </a:xfrm>
            <a:prstGeom prst="rect">
              <a:avLst/>
            </a:prstGeom>
            <a:noFill/>
          </p:spPr>
        </p:pic>
      </p:grpSp>
      <p:sp>
        <p:nvSpPr>
          <p:cNvPr id="4101" name="Rectangle 1029"/>
          <p:cNvSpPr>
            <a:spLocks noGrp="1" noChangeArrowheads="1"/>
          </p:cNvSpPr>
          <p:nvPr>
            <p:ph type="ctrTitle"/>
          </p:nvPr>
        </p:nvSpPr>
        <p:spPr>
          <a:xfrm>
            <a:off x="962025" y="1925638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Clique para editar o estilo do título mestre</a:t>
            </a:r>
          </a:p>
        </p:txBody>
      </p:sp>
      <p:sp>
        <p:nvSpPr>
          <p:cNvPr id="4102" name="Rectangle 1030"/>
          <p:cNvSpPr>
            <a:spLocks noGrp="1" noChangeArrowheads="1"/>
          </p:cNvSpPr>
          <p:nvPr>
            <p:ph type="subTitle" idx="1"/>
          </p:nvPr>
        </p:nvSpPr>
        <p:spPr>
          <a:xfrm>
            <a:off x="1647825" y="3738563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Clique para editar o estilo do subtítulo mestre</a:t>
            </a:r>
          </a:p>
        </p:txBody>
      </p:sp>
      <p:sp>
        <p:nvSpPr>
          <p:cNvPr id="4103" name="Rectangle 1031"/>
          <p:cNvSpPr>
            <a:spLocks noGrp="1" noChangeArrowheads="1"/>
          </p:cNvSpPr>
          <p:nvPr>
            <p:ph type="dt" sz="half" idx="2"/>
          </p:nvPr>
        </p:nvSpPr>
        <p:spPr>
          <a:xfrm>
            <a:off x="962025" y="6100763"/>
            <a:ext cx="1905000" cy="457200"/>
          </a:xfrm>
        </p:spPr>
        <p:txBody>
          <a:bodyPr/>
          <a:lstStyle>
            <a:lvl1pPr>
              <a:defRPr>
                <a:solidFill>
                  <a:srgbClr val="A08366"/>
                </a:solidFill>
              </a:defRPr>
            </a:lvl1pPr>
          </a:lstStyle>
          <a:p>
            <a:endParaRPr lang="en-US"/>
          </a:p>
        </p:txBody>
      </p:sp>
      <p:sp>
        <p:nvSpPr>
          <p:cNvPr id="4104" name="Rectangle 1032"/>
          <p:cNvSpPr>
            <a:spLocks noGrp="1" noChangeArrowheads="1"/>
          </p:cNvSpPr>
          <p:nvPr>
            <p:ph type="ftr" sz="quarter" idx="3"/>
          </p:nvPr>
        </p:nvSpPr>
        <p:spPr>
          <a:xfrm>
            <a:off x="3400425" y="6100763"/>
            <a:ext cx="2895600" cy="457200"/>
          </a:xfrm>
        </p:spPr>
        <p:txBody>
          <a:bodyPr/>
          <a:lstStyle>
            <a:lvl1pPr>
              <a:defRPr>
                <a:solidFill>
                  <a:srgbClr val="A08366"/>
                </a:solidFill>
              </a:defRPr>
            </a:lvl1pPr>
          </a:lstStyle>
          <a:p>
            <a:endParaRPr lang="en-US"/>
          </a:p>
        </p:txBody>
      </p:sp>
      <p:sp>
        <p:nvSpPr>
          <p:cNvPr id="4105" name="Rectangle 1033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29425" y="6100763"/>
            <a:ext cx="1905000" cy="457200"/>
          </a:xfrm>
        </p:spPr>
        <p:txBody>
          <a:bodyPr/>
          <a:lstStyle>
            <a:lvl1pPr>
              <a:defRPr>
                <a:solidFill>
                  <a:srgbClr val="A08366"/>
                </a:solidFill>
              </a:defRPr>
            </a:lvl1pPr>
          </a:lstStyle>
          <a:p>
            <a:fld id="{EF55D863-43A7-4D6F-9C8B-EFB1F8DE7DD2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524CF2-1E75-43CE-8B4E-2F13DD552DC2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19900" y="457200"/>
            <a:ext cx="1943100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90600" y="457200"/>
            <a:ext cx="56769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B18E2E-827C-4AD4-9E3B-73E73209890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05B160-DBAF-4A00-9D8B-D476F0D32E19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3BDA98-AEA7-4CDF-96CC-D5729C0BD1C0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953000" y="1828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EFB8CA-82F6-46BB-8EBE-5641ED8DD18D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81BB41-8C71-4F57-B357-AF1184E1399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F990F4-79BC-4C73-A72F-EBBEFFACCBF6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D06C86-90E4-453A-BFC2-FFF6D1DCDEDD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C89219-8689-47E7-8530-F793C2E48E8E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665FB9-4FAD-4D3D-8B2A-77FFFFC35CC6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0"/>
            <a:ext cx="8872538" cy="6858000"/>
            <a:chOff x="0" y="0"/>
            <a:chExt cx="5589" cy="4320"/>
          </a:xfrm>
        </p:grpSpPr>
        <p:sp>
          <p:nvSpPr>
            <p:cNvPr id="3075" name="Rectangle 3"/>
            <p:cNvSpPr>
              <a:spLocks noChangeArrowheads="1"/>
            </p:cNvSpPr>
            <p:nvPr/>
          </p:nvSpPr>
          <p:spPr bwMode="ltGray">
            <a:xfrm>
              <a:off x="336" y="150"/>
              <a:ext cx="5253" cy="402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pic>
          <p:nvPicPr>
            <p:cNvPr id="3076" name="Picture 4" descr="A:\minispir.GIF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ltGray">
            <a:xfrm>
              <a:off x="0" y="0"/>
              <a:ext cx="670" cy="4320"/>
            </a:xfrm>
            <a:prstGeom prst="rect">
              <a:avLst/>
            </a:prstGeom>
            <a:noFill/>
          </p:spPr>
        </p:pic>
        <p:sp>
          <p:nvSpPr>
            <p:cNvPr id="3077" name="Line 5"/>
            <p:cNvSpPr>
              <a:spLocks noChangeShapeType="1"/>
            </p:cNvSpPr>
            <p:nvPr/>
          </p:nvSpPr>
          <p:spPr bwMode="ltGray">
            <a:xfrm>
              <a:off x="640" y="1008"/>
              <a:ext cx="4880" cy="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457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 estilo do título mestre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8288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os estilos do texto mestre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0960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0960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0960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fld id="{F7BDC79E-BB07-4F70-AA5D-DAA4DCFE9612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Monotype Sorts" pitchFamily="2" charset="2"/>
        <a:buChar char="4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LogoGrupo.gif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lum bright="11000" contrast="13000"/>
          </a:blip>
          <a:stretch>
            <a:fillRect/>
          </a:stretch>
        </p:blipFill>
        <p:spPr>
          <a:xfrm>
            <a:off x="-6427" y="0"/>
            <a:ext cx="9336796" cy="6858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1000"/>
              </a:srgbClr>
            </a:outerShdw>
          </a:effectLst>
        </p:spPr>
      </p:pic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371600"/>
            <a:ext cx="8610600" cy="2154238"/>
          </a:xfrm>
        </p:spPr>
        <p:txBody>
          <a:bodyPr/>
          <a:lstStyle/>
          <a:p>
            <a:r>
              <a:rPr lang="pt-BR" sz="4000" b="1" dirty="0" smtClean="0"/>
              <a:t>Módulo </a:t>
            </a:r>
            <a:r>
              <a:rPr lang="pt-BR" sz="4000" b="1" dirty="0" smtClean="0"/>
              <a:t>3</a:t>
            </a:r>
            <a:r>
              <a:rPr lang="pt-BR" sz="4000" b="1" dirty="0" smtClean="0"/>
              <a:t/>
            </a:r>
            <a:br>
              <a:rPr lang="pt-BR" sz="4000" b="1" dirty="0" smtClean="0"/>
            </a:br>
            <a:r>
              <a:rPr lang="pt-BR" sz="4000" b="1" smtClean="0">
                <a:solidFill>
                  <a:schemeClr val="tx1"/>
                </a:solidFill>
              </a:rPr>
              <a:t>Regressão </a:t>
            </a:r>
            <a:r>
              <a:rPr lang="pt-BR" sz="4000" b="1" smtClean="0">
                <a:solidFill>
                  <a:schemeClr val="tx1"/>
                </a:solidFill>
              </a:rPr>
              <a:t>linear</a:t>
            </a:r>
            <a:r>
              <a:rPr lang="pt-BR" sz="4000" b="1" dirty="0" smtClean="0">
                <a:solidFill>
                  <a:schemeClr val="tx1"/>
                </a:solidFill>
              </a:rPr>
              <a:t/>
            </a:r>
            <a:br>
              <a:rPr lang="pt-BR" sz="4000" b="1" dirty="0" smtClean="0">
                <a:solidFill>
                  <a:schemeClr val="tx1"/>
                </a:solidFill>
              </a:rPr>
            </a:b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2971800"/>
            <a:ext cx="7620000" cy="2971800"/>
          </a:xfrm>
        </p:spPr>
        <p:txBody>
          <a:bodyPr/>
          <a:lstStyle/>
          <a:p>
            <a:endParaRPr lang="pt-BR" dirty="0"/>
          </a:p>
          <a:p>
            <a:r>
              <a:rPr lang="pt-BR" dirty="0">
                <a:solidFill>
                  <a:schemeClr val="tx1"/>
                </a:solidFill>
              </a:rPr>
              <a:t>Plínio A. </a:t>
            </a:r>
            <a:r>
              <a:rPr lang="pt-BR" dirty="0" smtClean="0">
                <a:solidFill>
                  <a:schemeClr val="tx1"/>
                </a:solidFill>
              </a:rPr>
              <a:t>Barbosa e Pablo Arantes</a:t>
            </a:r>
            <a:endParaRPr lang="pt-BR" dirty="0">
              <a:solidFill>
                <a:schemeClr val="tx1"/>
              </a:solidFill>
            </a:endParaRPr>
          </a:p>
          <a:p>
            <a:r>
              <a:rPr lang="pt-BR" i="1" dirty="0" smtClean="0">
                <a:solidFill>
                  <a:schemeClr val="tx1"/>
                </a:solidFill>
              </a:rPr>
              <a:t>Grupo de Estudos de Prosódia da Fala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DL/IEL/Unicamp</a:t>
            </a:r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p</a:t>
            </a:r>
            <a:r>
              <a:rPr lang="pt-BR" dirty="0" smtClean="0">
                <a:solidFill>
                  <a:schemeClr val="tx1"/>
                </a:solidFill>
              </a:rPr>
              <a:t>abarbosa.unicampbr@gmail.com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parantes@fastmail.fm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04800" y="152400"/>
            <a:ext cx="8610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b="1" dirty="0"/>
              <a:t>LL420-Seminário </a:t>
            </a:r>
            <a:r>
              <a:rPr lang="pt-BR" sz="2200" b="1" dirty="0" smtClean="0"/>
              <a:t>Temático em </a:t>
            </a:r>
            <a:r>
              <a:rPr lang="pt-BR" sz="2200" b="1" dirty="0"/>
              <a:t>Ciências da Cognição e da Fala</a:t>
            </a:r>
          </a:p>
          <a:p>
            <a:pPr algn="ctr"/>
            <a:r>
              <a:rPr lang="pt-BR" sz="2200" dirty="0"/>
              <a:t> </a:t>
            </a:r>
            <a:r>
              <a:rPr lang="pt-BR" sz="2200" b="1" i="1" dirty="0" smtClean="0"/>
              <a:t>Estatística </a:t>
            </a:r>
            <a:r>
              <a:rPr lang="pt-BR" sz="2200" b="1" i="1" dirty="0"/>
              <a:t>inferencial avançada para ciências da fala e da </a:t>
            </a:r>
            <a:r>
              <a:rPr lang="pt-BR" sz="2200" b="1" i="1" dirty="0" smtClean="0"/>
              <a:t>linguagem </a:t>
            </a:r>
            <a:r>
              <a:rPr lang="pt-BR" sz="2200" b="1" i="1" dirty="0"/>
              <a:t>usando R</a:t>
            </a:r>
            <a:endParaRPr lang="pt-BR" sz="2200" dirty="0"/>
          </a:p>
          <a:p>
            <a:pPr algn="ctr"/>
            <a:endParaRPr lang="pt-BR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/>
          <p:cNvSpPr/>
          <p:nvPr/>
        </p:nvSpPr>
        <p:spPr>
          <a:xfrm flipV="1">
            <a:off x="3429000" y="6248400"/>
            <a:ext cx="316112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pt-BR" b="1" dirty="0"/>
          </a:p>
        </p:txBody>
      </p:sp>
      <p:pic>
        <p:nvPicPr>
          <p:cNvPr id="7" name="Imagem 6" descr="LogoGrupo.gif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lum bright="11000" contrast="13000"/>
          </a:blip>
          <a:stretch>
            <a:fillRect/>
          </a:stretch>
        </p:blipFill>
        <p:spPr>
          <a:xfrm>
            <a:off x="-6427" y="0"/>
            <a:ext cx="9336796" cy="6858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1000"/>
              </a:srgbClr>
            </a:outerShdw>
          </a:effectLst>
        </p:spPr>
      </p:pic>
      <p:sp>
        <p:nvSpPr>
          <p:cNvPr id="4" name="CaixaDeTexto 3"/>
          <p:cNvSpPr txBox="1"/>
          <p:nvPr/>
        </p:nvSpPr>
        <p:spPr>
          <a:xfrm>
            <a:off x="1905000" y="152400"/>
            <a:ext cx="5246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Regressão linear simples: esquema geral </a:t>
            </a:r>
            <a:endParaRPr lang="pt-BR" dirty="0"/>
          </a:p>
        </p:txBody>
      </p:sp>
      <p:pic>
        <p:nvPicPr>
          <p:cNvPr id="5" name="Imagem 4" descr="EsquemaRegressa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47800" y="762000"/>
            <a:ext cx="5943599" cy="5943600"/>
          </a:xfrm>
          <a:prstGeom prst="rect">
            <a:avLst/>
          </a:prstGeom>
        </p:spPr>
      </p:pic>
      <p:cxnSp>
        <p:nvCxnSpPr>
          <p:cNvPr id="9" name="Conector de seta reta 8"/>
          <p:cNvCxnSpPr/>
          <p:nvPr/>
        </p:nvCxnSpPr>
        <p:spPr bwMode="auto">
          <a:xfrm flipV="1">
            <a:off x="4419600" y="2286000"/>
            <a:ext cx="3276600" cy="1219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Conector de seta reta 10"/>
          <p:cNvCxnSpPr/>
          <p:nvPr/>
        </p:nvCxnSpPr>
        <p:spPr bwMode="auto">
          <a:xfrm flipV="1">
            <a:off x="4419600" y="3505200"/>
            <a:ext cx="34290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CaixaDeTexto 11"/>
          <p:cNvSpPr txBox="1"/>
          <p:nvPr/>
        </p:nvSpPr>
        <p:spPr>
          <a:xfrm>
            <a:off x="8077200" y="20574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ŷ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8077200" y="32004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y</a:t>
            </a:r>
            <a:endParaRPr lang="pt-BR" dirty="0"/>
          </a:p>
        </p:txBody>
      </p:sp>
      <p:cxnSp>
        <p:nvCxnSpPr>
          <p:cNvPr id="15" name="Conector de seta reta 14"/>
          <p:cNvCxnSpPr/>
          <p:nvPr/>
        </p:nvCxnSpPr>
        <p:spPr bwMode="auto">
          <a:xfrm flipV="1">
            <a:off x="4800600" y="6324600"/>
            <a:ext cx="34290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CaixaDeTexto 15"/>
          <p:cNvSpPr txBox="1"/>
          <p:nvPr/>
        </p:nvSpPr>
        <p:spPr>
          <a:xfrm>
            <a:off x="8305800" y="6019800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erro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6934200" y="4038600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y = a + b.x + </a:t>
            </a:r>
            <a:r>
              <a:rPr lang="el-GR" b="1" dirty="0" smtClean="0"/>
              <a:t>ε</a:t>
            </a:r>
            <a:endParaRPr lang="pt-BR" b="1" dirty="0"/>
          </a:p>
        </p:txBody>
      </p:sp>
      <p:sp>
        <p:nvSpPr>
          <p:cNvPr id="20" name="Retângulo 19"/>
          <p:cNvSpPr/>
          <p:nvPr/>
        </p:nvSpPr>
        <p:spPr>
          <a:xfrm flipV="1">
            <a:off x="2438400" y="6248400"/>
            <a:ext cx="316112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pt-BR" b="1" dirty="0"/>
          </a:p>
        </p:txBody>
      </p:sp>
      <p:sp>
        <p:nvSpPr>
          <p:cNvPr id="22" name="Elipse 21"/>
          <p:cNvSpPr/>
          <p:nvPr/>
        </p:nvSpPr>
        <p:spPr bwMode="auto">
          <a:xfrm>
            <a:off x="6705600" y="3962400"/>
            <a:ext cx="2438400" cy="8382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LogoGrupo.gif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lum bright="11000" contrast="13000"/>
          </a:blip>
          <a:stretch>
            <a:fillRect/>
          </a:stretch>
        </p:blipFill>
        <p:spPr>
          <a:xfrm>
            <a:off x="-6427" y="0"/>
            <a:ext cx="9336796" cy="6858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1000"/>
              </a:srgbClr>
            </a:outerShdw>
          </a:effectLst>
        </p:spPr>
      </p:pic>
      <p:sp>
        <p:nvSpPr>
          <p:cNvPr id="4" name="CaixaDeTexto 3"/>
          <p:cNvSpPr txBox="1"/>
          <p:nvPr/>
        </p:nvSpPr>
        <p:spPr>
          <a:xfrm>
            <a:off x="1905000" y="152400"/>
            <a:ext cx="6628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Regressão linear simples: calculando os coeficientes</a:t>
            </a:r>
            <a:endParaRPr lang="pt-BR" dirty="0"/>
          </a:p>
        </p:txBody>
      </p:sp>
      <p:pic>
        <p:nvPicPr>
          <p:cNvPr id="17" name="Imagem 16" descr="CálculodoscoefsR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5400" y="662442"/>
            <a:ext cx="6629400" cy="60149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ADERNO">
  <a:themeElements>
    <a:clrScheme name="CADERNO 1">
      <a:dk1>
        <a:srgbClr val="402000"/>
      </a:dk1>
      <a:lt1>
        <a:srgbClr val="FBFAE2"/>
      </a:lt1>
      <a:dk2>
        <a:srgbClr val="996633"/>
      </a:dk2>
      <a:lt2>
        <a:srgbClr val="A08366"/>
      </a:lt2>
      <a:accent1>
        <a:srgbClr val="CE9964"/>
      </a:accent1>
      <a:accent2>
        <a:srgbClr val="CD3333"/>
      </a:accent2>
      <a:accent3>
        <a:srgbClr val="FDFCEE"/>
      </a:accent3>
      <a:accent4>
        <a:srgbClr val="351A00"/>
      </a:accent4>
      <a:accent5>
        <a:srgbClr val="E3CAB8"/>
      </a:accent5>
      <a:accent6>
        <a:srgbClr val="BA2D2D"/>
      </a:accent6>
      <a:hlink>
        <a:srgbClr val="9A7F32"/>
      </a:hlink>
      <a:folHlink>
        <a:srgbClr val="ECA07A"/>
      </a:folHlink>
    </a:clrScheme>
    <a:fontScheme name="CADERN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ADERNO 1">
        <a:dk1>
          <a:srgbClr val="402000"/>
        </a:dk1>
        <a:lt1>
          <a:srgbClr val="FBFAE2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DFCEE"/>
        </a:accent3>
        <a:accent4>
          <a:srgbClr val="351A00"/>
        </a:accent4>
        <a:accent5>
          <a:srgbClr val="E3CAB8"/>
        </a:accent5>
        <a:accent6>
          <a:srgbClr val="BA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DERNO 2">
        <a:dk1>
          <a:srgbClr val="402000"/>
        </a:dk1>
        <a:lt1>
          <a:srgbClr val="FFFFFF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FFFFF"/>
        </a:accent3>
        <a:accent4>
          <a:srgbClr val="351A00"/>
        </a:accent4>
        <a:accent5>
          <a:srgbClr val="E3CAB8"/>
        </a:accent5>
        <a:accent6>
          <a:srgbClr val="BA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DERNO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DERNO 4">
        <a:dk1>
          <a:srgbClr val="1C1C1C"/>
        </a:dk1>
        <a:lt1>
          <a:srgbClr val="FFFFFF"/>
        </a:lt1>
        <a:dk2>
          <a:srgbClr val="000066"/>
        </a:dk2>
        <a:lt2>
          <a:srgbClr val="666699"/>
        </a:lt2>
        <a:accent1>
          <a:srgbClr val="FF5050"/>
        </a:accent1>
        <a:accent2>
          <a:srgbClr val="009999"/>
        </a:accent2>
        <a:accent3>
          <a:srgbClr val="FFFFFF"/>
        </a:accent3>
        <a:accent4>
          <a:srgbClr val="161616"/>
        </a:accent4>
        <a:accent5>
          <a:srgbClr val="FFB3B3"/>
        </a:accent5>
        <a:accent6>
          <a:srgbClr val="008A8A"/>
        </a:accent6>
        <a:hlink>
          <a:srgbClr val="3366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Office\Modelos\Estruturas de apresentação\CADERNO.POT</Template>
  <TotalTime>441</TotalTime>
  <Words>51</Words>
  <Application>Microsoft Office PowerPoint</Application>
  <PresentationFormat>Apresentação na tela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CADERNO</vt:lpstr>
      <vt:lpstr>Módulo 3 Regressão linear </vt:lpstr>
      <vt:lpstr>Slide 2</vt:lpstr>
      <vt:lpstr>Slide 3</vt:lpstr>
    </vt:vector>
  </TitlesOfParts>
  <Company>Ramalhete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Mini-curso Metodologia experimental em prosódia da fala</dc:title>
  <dc:creator>Rose e Plinio</dc:creator>
  <cp:lastModifiedBy>Plínio</cp:lastModifiedBy>
  <cp:revision>107</cp:revision>
  <dcterms:created xsi:type="dcterms:W3CDTF">2004-10-25T17:00:50Z</dcterms:created>
  <dcterms:modified xsi:type="dcterms:W3CDTF">2013-06-10T17:10:26Z</dcterms:modified>
</cp:coreProperties>
</file>