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6"/>
  </p:notesMasterIdLst>
  <p:sldIdLst>
    <p:sldId id="256" r:id="rId2"/>
    <p:sldId id="259" r:id="rId3"/>
    <p:sldId id="275" r:id="rId4"/>
    <p:sldId id="276" r:id="rId5"/>
    <p:sldId id="277" r:id="rId6"/>
    <p:sldId id="278" r:id="rId7"/>
    <p:sldId id="279" r:id="rId8"/>
    <p:sldId id="262" r:id="rId9"/>
    <p:sldId id="270" r:id="rId10"/>
    <p:sldId id="272" r:id="rId11"/>
    <p:sldId id="261" r:id="rId12"/>
    <p:sldId id="264" r:id="rId13"/>
    <p:sldId id="273" r:id="rId14"/>
    <p:sldId id="274" r:id="rId15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8" autoAdjust="0"/>
    <p:restoredTop sz="94609" autoAdjust="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690CF-17FE-AE45-8422-B48BAB6787BC}" type="datetimeFigureOut">
              <a:rPr lang="fr-FR" smtClean="0"/>
              <a:pPr/>
              <a:t>11/08/2010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13245-1DAC-974E-93C5-4C46723FED59}" type="slidenum">
              <a:rPr lang="fr-FR" smtClean="0"/>
              <a:pPr/>
              <a:t>‹nº›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3245-1DAC-974E-93C5-4C46723FED59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026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4099" name="Rectangle 1027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pic>
          <p:nvPicPr>
            <p:cNvPr id="4100" name="Picture 1028" descr="A:\minispir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</p:spPr>
        </p:pic>
      </p:grpSp>
      <p:sp>
        <p:nvSpPr>
          <p:cNvPr id="4101" name="Rectangle 1029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4103" name="Rectangle 1031"/>
          <p:cNvSpPr>
            <a:spLocks noGrp="1" noChangeArrowheads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endParaRPr lang="en-US"/>
          </a:p>
        </p:txBody>
      </p:sp>
      <p:sp>
        <p:nvSpPr>
          <p:cNvPr id="4104" name="Rectangle 1032"/>
          <p:cNvSpPr>
            <a:spLocks noGrp="1" noChangeArrowheads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endParaRPr lang="en-US"/>
          </a:p>
        </p:txBody>
      </p:sp>
      <p:sp>
        <p:nvSpPr>
          <p:cNvPr id="4105" name="Rectangle 103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fld id="{EF55D863-43A7-4D6F-9C8B-EFB1F8DE7DD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524CF2-1E75-43CE-8B4E-2F13DD552DC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B18E2E-827C-4AD4-9E3B-73E73209890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5B160-DBAF-4A00-9D8B-D476F0D32E1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3BDA98-AEA7-4CDF-96CC-D5729C0BD1C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FB8CA-82F6-46BB-8EBE-5641ED8DD18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81BB41-8C71-4F57-B357-AF1184E1399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990F4-79BC-4C73-A72F-EBBEFFACCBF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06C86-90E4-453A-BFC2-FFF6D1DCDED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89219-8689-47E7-8530-F793C2E48E8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65FB9-4FAD-4D3D-8B2A-77FFFFC35CC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pic>
          <p:nvPicPr>
            <p:cNvPr id="3076" name="Picture 4" descr="A:\minispir.GIF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</p:spPr>
        </p:pic>
        <p:sp>
          <p:nvSpPr>
            <p:cNvPr id="3077" name="Line 5"/>
            <p:cNvSpPr>
              <a:spLocks noChangeShapeType="1"/>
            </p:cNvSpPr>
            <p:nvPr/>
          </p:nvSpPr>
          <p:spPr bwMode="ltGray">
            <a:xfrm>
              <a:off x="640" y="1008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F7BDC79E-BB07-4F70-AA5D-DAA4DCFE9612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Monotype Sorts" pitchFamily="2" charset="2"/>
        <a:buChar char="4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ogoGrupo.gif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lum bright="11000" contrast="13000"/>
          </a:blip>
          <a:stretch>
            <a:fillRect/>
          </a:stretch>
        </p:blipFill>
        <p:spPr>
          <a:xfrm>
            <a:off x="-6427" y="0"/>
            <a:ext cx="9336796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1000"/>
              </a:srgbClr>
            </a:outerShdw>
          </a:effec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371600"/>
            <a:ext cx="8610600" cy="2154238"/>
          </a:xfrm>
        </p:spPr>
        <p:txBody>
          <a:bodyPr/>
          <a:lstStyle/>
          <a:p>
            <a:r>
              <a:rPr lang="pt-BR" sz="4000" b="1" dirty="0" smtClean="0"/>
              <a:t>Módulo 1</a:t>
            </a:r>
            <a:r>
              <a:rPr lang="pt-BR" sz="4000" b="1" dirty="0"/>
              <a:t/>
            </a:r>
            <a:br>
              <a:rPr lang="pt-BR" sz="4000" b="1" dirty="0"/>
            </a:br>
            <a:r>
              <a:rPr lang="pt-BR" sz="4000" b="1" dirty="0">
                <a:solidFill>
                  <a:schemeClr val="tx1"/>
                </a:solidFill>
              </a:rPr>
              <a:t>Metodologia experimental </a:t>
            </a:r>
            <a:r>
              <a:rPr lang="pt-BR" sz="4000" b="1" dirty="0" smtClean="0">
                <a:solidFill>
                  <a:schemeClr val="tx1"/>
                </a:solidFill>
              </a:rPr>
              <a:t>e elementos de base da Estatística Inferencial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971800"/>
            <a:ext cx="7620000" cy="2971800"/>
          </a:xfrm>
        </p:spPr>
        <p:txBody>
          <a:bodyPr/>
          <a:lstStyle/>
          <a:p>
            <a:endParaRPr lang="pt-BR" dirty="0"/>
          </a:p>
          <a:p>
            <a:r>
              <a:rPr lang="pt-BR" dirty="0">
                <a:solidFill>
                  <a:schemeClr val="tx1"/>
                </a:solidFill>
              </a:rPr>
              <a:t>Plínio A. </a:t>
            </a:r>
            <a:r>
              <a:rPr lang="pt-BR" dirty="0" smtClean="0">
                <a:solidFill>
                  <a:schemeClr val="tx1"/>
                </a:solidFill>
              </a:rPr>
              <a:t>Barbosa e Pablo Arantes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i="1" dirty="0" smtClean="0">
                <a:solidFill>
                  <a:schemeClr val="tx1"/>
                </a:solidFill>
              </a:rPr>
              <a:t>Grupo de Estudos de Prosódia da Fala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DL/IEL/Unicamp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p</a:t>
            </a:r>
            <a:r>
              <a:rPr lang="pt-BR" dirty="0" smtClean="0">
                <a:solidFill>
                  <a:schemeClr val="tx1"/>
                </a:solidFill>
              </a:rPr>
              <a:t>abarbosa.unicampbr@gmail.com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parantes@fastmail.fm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04800" y="152400"/>
            <a:ext cx="8610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LL420-Seminário </a:t>
            </a:r>
            <a:r>
              <a:rPr lang="pt-BR" sz="2200" b="1" dirty="0" smtClean="0"/>
              <a:t>Temático em </a:t>
            </a:r>
            <a:r>
              <a:rPr lang="pt-BR" sz="2200" b="1" dirty="0"/>
              <a:t>Ciências da Cognição e da Fala</a:t>
            </a:r>
          </a:p>
          <a:p>
            <a:pPr algn="ctr"/>
            <a:r>
              <a:rPr lang="pt-BR" sz="2200" dirty="0"/>
              <a:t> </a:t>
            </a:r>
            <a:r>
              <a:rPr lang="pt-BR" sz="2200" b="1" i="1" dirty="0" smtClean="0"/>
              <a:t>Estatística </a:t>
            </a:r>
            <a:r>
              <a:rPr lang="pt-BR" sz="2200" b="1" i="1" dirty="0"/>
              <a:t>inferencial avançada para ciências da fala e da </a:t>
            </a:r>
            <a:r>
              <a:rPr lang="pt-BR" sz="2200" b="1" i="1" dirty="0" smtClean="0"/>
              <a:t>linguagem </a:t>
            </a:r>
            <a:r>
              <a:rPr lang="pt-BR" sz="2200" b="1" i="1" dirty="0"/>
              <a:t>usando R</a:t>
            </a:r>
            <a:endParaRPr lang="pt-BR" sz="2200" dirty="0"/>
          </a:p>
          <a:p>
            <a:pPr algn="ctr"/>
            <a:endParaRPr lang="pt-BR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pt-BR" i="1" dirty="0"/>
              <a:t>Corpus</a:t>
            </a:r>
            <a:r>
              <a:rPr lang="pt-BR" dirty="0"/>
              <a:t> usado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305800" cy="4800600"/>
          </a:xfrm>
        </p:spPr>
        <p:txBody>
          <a:bodyPr/>
          <a:lstStyle/>
          <a:p>
            <a:r>
              <a:rPr lang="pt-BR" b="1" dirty="0"/>
              <a:t>Número de repetições por frase: 12</a:t>
            </a:r>
          </a:p>
          <a:p>
            <a:pPr>
              <a:buFont typeface="Monotype Sorts" pitchFamily="2" charset="2"/>
              <a:buNone/>
            </a:pPr>
            <a:r>
              <a:rPr lang="pt-BR" i="1" dirty="0"/>
              <a:t>Força sintática maior: s1 (número de sílabas)</a:t>
            </a:r>
            <a:endParaRPr lang="pt-BR" dirty="0"/>
          </a:p>
          <a:p>
            <a:pPr lvl="1"/>
            <a:r>
              <a:rPr lang="pt-BR" sz="2700" dirty="0"/>
              <a:t>Zé diz (se gaba/se </a:t>
            </a:r>
            <a:r>
              <a:rPr lang="pt-BR" sz="2700" dirty="0" err="1"/>
              <a:t>gabá</a:t>
            </a:r>
            <a:r>
              <a:rPr lang="pt-BR" sz="2700" dirty="0"/>
              <a:t>). Chapado também. (10)</a:t>
            </a:r>
            <a:endParaRPr lang="pt-BR" sz="2500" dirty="0"/>
          </a:p>
          <a:p>
            <a:pPr>
              <a:buFont typeface="Monotype Sorts" pitchFamily="2" charset="2"/>
              <a:buNone/>
            </a:pPr>
            <a:r>
              <a:rPr lang="pt-BR" i="1" dirty="0"/>
              <a:t>Força sintática intermediária: s2</a:t>
            </a:r>
            <a:endParaRPr lang="pt-BR" dirty="0"/>
          </a:p>
          <a:p>
            <a:pPr lvl="1"/>
            <a:r>
              <a:rPr lang="pt-BR" sz="2700" dirty="0"/>
              <a:t>Digo (se gaba/se </a:t>
            </a:r>
            <a:r>
              <a:rPr lang="pt-BR" sz="2700" dirty="0" err="1"/>
              <a:t>gabá</a:t>
            </a:r>
            <a:r>
              <a:rPr lang="pt-BR" sz="2700" dirty="0"/>
              <a:t>) chapado e baixo. (10)</a:t>
            </a:r>
          </a:p>
          <a:p>
            <a:pPr>
              <a:buFont typeface="Monotype Sorts" pitchFamily="2" charset="2"/>
              <a:buNone/>
            </a:pPr>
            <a:r>
              <a:rPr lang="pt-BR" i="1" dirty="0"/>
              <a:t>Força sintática menor: s3</a:t>
            </a:r>
            <a:endParaRPr lang="pt-BR" dirty="0"/>
          </a:p>
          <a:p>
            <a:pPr lvl="1"/>
            <a:r>
              <a:rPr lang="pt-BR" sz="2700" dirty="0"/>
              <a:t>José Paulo diz: “(se gaba/se </a:t>
            </a:r>
            <a:r>
              <a:rPr lang="pt-BR" sz="2700" dirty="0" err="1"/>
              <a:t>gabá</a:t>
            </a:r>
            <a:r>
              <a:rPr lang="pt-BR" sz="2700" dirty="0"/>
              <a:t>) chapado”. (10)</a:t>
            </a:r>
          </a:p>
          <a:p>
            <a:r>
              <a:rPr lang="pt-BR" b="1" dirty="0"/>
              <a:t>Controle</a:t>
            </a:r>
            <a:r>
              <a:rPr lang="pt-BR" dirty="0"/>
              <a:t> a </a:t>
            </a:r>
            <a:r>
              <a:rPr lang="pt-BR" dirty="0" err="1"/>
              <a:t>posteriori</a:t>
            </a:r>
            <a:r>
              <a:rPr lang="pt-BR" dirty="0"/>
              <a:t> da taxa de elocução nas seis frases por locutor (ANOVA)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72400" cy="1143000"/>
          </a:xfrm>
        </p:spPr>
        <p:txBody>
          <a:bodyPr/>
          <a:lstStyle/>
          <a:p>
            <a:r>
              <a:rPr lang="pt-BR" dirty="0"/>
              <a:t>Testes de hipóteses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pt-BR" dirty="0"/>
              <a:t>Relação entre amostra e população</a:t>
            </a:r>
          </a:p>
          <a:p>
            <a:pPr lvl="1"/>
            <a:r>
              <a:rPr lang="pt-BR" dirty="0"/>
              <a:t>Amostra: descritores -&gt; População</a:t>
            </a:r>
          </a:p>
          <a:p>
            <a:r>
              <a:rPr lang="pt-BR" dirty="0"/>
              <a:t>Decisão fundamentada por valores extremos para uma dada população, definido em torno de uma probabilidade, o </a:t>
            </a:r>
            <a:r>
              <a:rPr lang="pt-BR" b="1" dirty="0"/>
              <a:t>nível de significância (</a:t>
            </a:r>
            <a:r>
              <a:rPr lang="pt-BR" b="1" dirty="0">
                <a:sym typeface="Symbol" pitchFamily="18" charset="2"/>
              </a:rPr>
              <a:t></a:t>
            </a:r>
            <a:r>
              <a:rPr lang="pt-BR" b="1" dirty="0"/>
              <a:t>)</a:t>
            </a:r>
          </a:p>
          <a:p>
            <a:r>
              <a:rPr lang="pt-BR" dirty="0"/>
              <a:t>Erros estatísticos:</a:t>
            </a:r>
          </a:p>
          <a:p>
            <a:pPr lvl="1"/>
            <a:r>
              <a:rPr lang="pt-BR" dirty="0"/>
              <a:t>tipo I </a:t>
            </a:r>
            <a:r>
              <a:rPr lang="pt-BR" b="1" dirty="0"/>
              <a:t>(</a:t>
            </a:r>
            <a:r>
              <a:rPr lang="pt-BR" b="1" dirty="0">
                <a:sym typeface="Symbol" pitchFamily="18" charset="2"/>
              </a:rPr>
              <a:t>)</a:t>
            </a:r>
            <a:r>
              <a:rPr lang="pt-BR" dirty="0">
                <a:sym typeface="Symbol" pitchFamily="18" charset="2"/>
              </a:rPr>
              <a:t> ou rejeitar hipótese nula verdadeira e</a:t>
            </a:r>
          </a:p>
          <a:p>
            <a:pPr lvl="1"/>
            <a:r>
              <a:rPr lang="pt-BR" dirty="0">
                <a:sym typeface="Symbol" pitchFamily="18" charset="2"/>
              </a:rPr>
              <a:t>tipo II </a:t>
            </a:r>
            <a:r>
              <a:rPr lang="pt-BR" b="1" dirty="0">
                <a:sym typeface="Symbol" pitchFamily="18" charset="2"/>
              </a:rPr>
              <a:t>() </a:t>
            </a:r>
            <a:r>
              <a:rPr lang="pt-BR" dirty="0">
                <a:sym typeface="Symbol" pitchFamily="18" charset="2"/>
              </a:rPr>
              <a:t>ou aceitar hipótese nula falsa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996950" y="1752600"/>
            <a:ext cx="7875588" cy="4800600"/>
            <a:chOff x="240" y="768"/>
            <a:chExt cx="5808" cy="3360"/>
          </a:xfrm>
        </p:grpSpPr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240" y="768"/>
              <a:ext cx="5808" cy="3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960" y="768"/>
              <a:ext cx="508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960" y="1344"/>
              <a:ext cx="508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>
              <a:off x="3312" y="768"/>
              <a:ext cx="0" cy="3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>
              <a:off x="2112" y="1344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4656" y="1344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960" y="1920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240" y="192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>
              <a:off x="240" y="2640"/>
              <a:ext cx="58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240" y="3408"/>
              <a:ext cx="58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2732088" y="1738313"/>
            <a:ext cx="1674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locutor AJ</a:t>
            </a:r>
            <a:endParaRPr lang="pt-BR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6065838" y="1738313"/>
            <a:ext cx="1773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locutor GR</a:t>
            </a:r>
            <a:endParaRPr lang="pt-BR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2238375" y="2600325"/>
            <a:ext cx="1103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Parox.</a:t>
            </a:r>
            <a:endParaRPr lang="pt-BR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3867150" y="2603500"/>
            <a:ext cx="904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Oxít.</a:t>
            </a:r>
            <a:endParaRPr lang="pt-BR"/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5491163" y="2600325"/>
            <a:ext cx="11033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Parox.</a:t>
            </a:r>
            <a:endParaRPr lang="pt-BR"/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7423150" y="2600325"/>
            <a:ext cx="904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Oxít.</a:t>
            </a:r>
            <a:endParaRPr lang="pt-BR"/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 rot="16200000">
            <a:off x="753269" y="2107407"/>
            <a:ext cx="1416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frase</a:t>
            </a:r>
            <a:endParaRPr lang="pt-BR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1203325" y="3684588"/>
            <a:ext cx="500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s3</a:t>
            </a:r>
            <a:endParaRPr lang="pt-BR"/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219200" y="4800600"/>
            <a:ext cx="500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s2</a:t>
            </a:r>
            <a:endParaRPr lang="pt-BR"/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1219200" y="5905500"/>
            <a:ext cx="500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s1</a:t>
            </a:r>
            <a:endParaRPr lang="pt-BR"/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7885113" y="5832475"/>
            <a:ext cx="303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-</a:t>
            </a:r>
            <a:endParaRPr lang="pt-BR"/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1989138" y="4756150"/>
            <a:ext cx="1577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*135 (16)</a:t>
            </a:r>
            <a:endParaRPr lang="pt-BR"/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2133600" y="5761038"/>
            <a:ext cx="1400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170 (18)</a:t>
            </a:r>
            <a:endParaRPr lang="pt-BR"/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3540125" y="3678238"/>
            <a:ext cx="1577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*122 (11)</a:t>
            </a:r>
            <a:endParaRPr lang="pt-BR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3616325" y="4756150"/>
            <a:ext cx="1577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*155 (14)</a:t>
            </a:r>
            <a:endParaRPr lang="pt-BR"/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3565525" y="5761038"/>
            <a:ext cx="1400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179 (11)</a:t>
            </a:r>
            <a:endParaRPr lang="pt-BR"/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5410200" y="3678238"/>
            <a:ext cx="1222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124 (5)</a:t>
            </a:r>
            <a:endParaRPr lang="pt-BR"/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7143750" y="3678238"/>
            <a:ext cx="1400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127 (12)</a:t>
            </a:r>
            <a:endParaRPr lang="pt-BR"/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5386388" y="4756150"/>
            <a:ext cx="1400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*150 (8)</a:t>
            </a:r>
            <a:endParaRPr lang="pt-BR"/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7054850" y="4756150"/>
            <a:ext cx="1577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*163 (11)</a:t>
            </a:r>
            <a:endParaRPr lang="pt-BR"/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5999163" y="5832475"/>
            <a:ext cx="303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-</a:t>
            </a:r>
            <a:endParaRPr lang="pt-BR"/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2073275" y="3678238"/>
            <a:ext cx="1400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*112 (4)</a:t>
            </a:r>
            <a:endParaRPr lang="pt-BR"/>
          </a:p>
        </p:txBody>
      </p:sp>
      <p:sp>
        <p:nvSpPr>
          <p:cNvPr id="12325" name="Rectangle 37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r>
              <a:rPr lang="pt-BR" sz="4200" dirty="0"/>
              <a:t>Duração de</a:t>
            </a:r>
            <a:r>
              <a:rPr lang="pt-BR" sz="4200" dirty="0">
                <a:latin typeface="Charis SIL"/>
              </a:rPr>
              <a:t> [S]</a:t>
            </a:r>
            <a:r>
              <a:rPr lang="pt-BR" sz="4200" dirty="0"/>
              <a:t>: médias (e desvios-padrão) em </a:t>
            </a:r>
            <a:r>
              <a:rPr lang="pt-BR" sz="4200" dirty="0" err="1"/>
              <a:t>ms</a:t>
            </a:r>
            <a:r>
              <a:rPr lang="pt-BR" sz="4200" dirty="0"/>
              <a:t> e </a:t>
            </a:r>
            <a:r>
              <a:rPr lang="pt-BR" sz="4200" dirty="0" err="1"/>
              <a:t>sig</a:t>
            </a:r>
            <a:r>
              <a:rPr lang="pt-BR" sz="4200" baseline="30000" dirty="0"/>
              <a:t>*</a:t>
            </a:r>
            <a:r>
              <a:rPr lang="pt-BR" sz="4200" dirty="0"/>
              <a:t>. para </a:t>
            </a:r>
            <a:r>
              <a:rPr lang="pt-BR" sz="4200" dirty="0">
                <a:sym typeface="Symbol" pitchFamily="18" charset="2"/>
              </a:rPr>
              <a:t> = 2%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Teste t de variáveis independentes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2895600"/>
          </a:xfrm>
        </p:spPr>
        <p:txBody>
          <a:bodyPr/>
          <a:lstStyle/>
          <a:p>
            <a:r>
              <a:rPr lang="pt-BR"/>
              <a:t>Por que de “variáveis independentes”?</a:t>
            </a:r>
          </a:p>
          <a:p>
            <a:pPr lvl="1"/>
            <a:r>
              <a:rPr lang="pt-BR"/>
              <a:t>H</a:t>
            </a:r>
            <a:r>
              <a:rPr lang="pt-BR" baseline="-25000"/>
              <a:t>0</a:t>
            </a:r>
            <a:r>
              <a:rPr lang="pt-BR"/>
              <a:t>: </a:t>
            </a:r>
            <a:r>
              <a:rPr lang="pt-BR">
                <a:sym typeface="Symbol" pitchFamily="18" charset="2"/>
              </a:rPr>
              <a:t></a:t>
            </a:r>
            <a:r>
              <a:rPr lang="pt-BR" baseline="-25000">
                <a:sym typeface="Symbol" pitchFamily="18" charset="2"/>
              </a:rPr>
              <a:t>1</a:t>
            </a:r>
            <a:r>
              <a:rPr lang="pt-BR">
                <a:sym typeface="Symbol" pitchFamily="18" charset="2"/>
              </a:rPr>
              <a:t> = </a:t>
            </a:r>
            <a:r>
              <a:rPr lang="pt-BR" baseline="-25000">
                <a:sym typeface="Symbol" pitchFamily="18" charset="2"/>
              </a:rPr>
              <a:t>2 </a:t>
            </a:r>
            <a:r>
              <a:rPr lang="pt-BR">
                <a:sym typeface="Symbol" pitchFamily="18" charset="2"/>
              </a:rPr>
              <a:t>; H</a:t>
            </a:r>
            <a:r>
              <a:rPr lang="pt-BR" baseline="-25000">
                <a:sym typeface="Symbol" pitchFamily="18" charset="2"/>
              </a:rPr>
              <a:t>a</a:t>
            </a:r>
            <a:r>
              <a:rPr lang="pt-BR">
                <a:sym typeface="Symbol" pitchFamily="18" charset="2"/>
              </a:rPr>
              <a:t>: </a:t>
            </a:r>
            <a:r>
              <a:rPr lang="pt-BR" baseline="-25000">
                <a:sym typeface="Symbol" pitchFamily="18" charset="2"/>
              </a:rPr>
              <a:t>1</a:t>
            </a:r>
            <a:r>
              <a:rPr lang="pt-BR">
                <a:sym typeface="Symbol" pitchFamily="18" charset="2"/>
              </a:rPr>
              <a:t>  </a:t>
            </a:r>
            <a:r>
              <a:rPr lang="pt-BR" baseline="-25000">
                <a:sym typeface="Symbol" pitchFamily="18" charset="2"/>
              </a:rPr>
              <a:t>2 </a:t>
            </a:r>
            <a:r>
              <a:rPr lang="pt-BR">
                <a:sym typeface="Symbol" pitchFamily="18" charset="2"/>
              </a:rPr>
              <a:t> = 2%</a:t>
            </a:r>
            <a:endParaRPr lang="pt-BR"/>
          </a:p>
          <a:p>
            <a:pPr lvl="1"/>
            <a:r>
              <a:rPr lang="pt-BR"/>
              <a:t>t = (média 1 - média 2)/</a:t>
            </a:r>
            <a:r>
              <a:rPr lang="pt-BR">
                <a:sym typeface="Symbol" pitchFamily="18" charset="2"/>
              </a:rPr>
              <a:t>(var1/n</a:t>
            </a:r>
            <a:r>
              <a:rPr lang="pt-BR" baseline="-25000">
                <a:sym typeface="Symbol" pitchFamily="18" charset="2"/>
              </a:rPr>
              <a:t>1</a:t>
            </a:r>
            <a:r>
              <a:rPr lang="pt-BR">
                <a:sym typeface="Symbol" pitchFamily="18" charset="2"/>
              </a:rPr>
              <a:t> + var2/n</a:t>
            </a:r>
            <a:r>
              <a:rPr lang="pt-BR" baseline="-25000">
                <a:sym typeface="Symbol" pitchFamily="18" charset="2"/>
              </a:rPr>
              <a:t>2</a:t>
            </a:r>
            <a:r>
              <a:rPr lang="pt-BR">
                <a:sym typeface="Symbol" pitchFamily="18" charset="2"/>
              </a:rPr>
              <a:t>)</a:t>
            </a:r>
            <a:endParaRPr lang="pt-BR" baseline="-25000">
              <a:sym typeface="Symbol" pitchFamily="18" charset="2"/>
            </a:endParaRPr>
          </a:p>
          <a:p>
            <a:pPr lvl="1"/>
            <a:r>
              <a:rPr lang="pt-BR">
                <a:sym typeface="Symbol" pitchFamily="18" charset="2"/>
              </a:rPr>
              <a:t>t</a:t>
            </a:r>
            <a:r>
              <a:rPr lang="pt-BR" baseline="-25000">
                <a:sym typeface="Symbol" pitchFamily="18" charset="2"/>
              </a:rPr>
              <a:t>C </a:t>
            </a:r>
            <a:r>
              <a:rPr lang="pt-BR">
                <a:sym typeface="Symbol" pitchFamily="18" charset="2"/>
              </a:rPr>
              <a:t>= 2,508 (para /2 = 0,01 e graus de liberdade = (n</a:t>
            </a:r>
            <a:r>
              <a:rPr lang="pt-BR" baseline="-25000">
                <a:sym typeface="Symbol" pitchFamily="18" charset="2"/>
              </a:rPr>
              <a:t>1</a:t>
            </a:r>
            <a:r>
              <a:rPr lang="pt-BR">
                <a:sym typeface="Symbol" pitchFamily="18" charset="2"/>
              </a:rPr>
              <a:t>-1) + (n</a:t>
            </a:r>
            <a:r>
              <a:rPr lang="pt-BR" baseline="-25000">
                <a:sym typeface="Symbol" pitchFamily="18" charset="2"/>
              </a:rPr>
              <a:t>2</a:t>
            </a:r>
            <a:r>
              <a:rPr lang="pt-BR">
                <a:sym typeface="Symbol" pitchFamily="18" charset="2"/>
              </a:rPr>
              <a:t>-1)  = 22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737100" y="4572000"/>
            <a:ext cx="1400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122 (11)</a:t>
            </a:r>
            <a:endParaRPr lang="pt-BR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270250" y="4572000"/>
            <a:ext cx="1222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112 (4)</a:t>
            </a:r>
            <a:endParaRPr lang="pt-BR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819400" y="5562600"/>
            <a:ext cx="429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b="1"/>
              <a:t>t = -10/</a:t>
            </a:r>
            <a:r>
              <a:rPr lang="pt-BR" b="1">
                <a:sym typeface="Symbol" pitchFamily="18" charset="2"/>
              </a:rPr>
              <a:t>(16/12 + 121/12) = -2,96</a:t>
            </a:r>
            <a:endParaRPr lang="pt-BR" b="1"/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2819400" y="4419600"/>
            <a:ext cx="38862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3032125" y="6054725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b="1" i="1"/>
              <a:t>Como |t| &gt;</a:t>
            </a:r>
            <a:r>
              <a:rPr lang="pt-BR" b="1" i="1">
                <a:sym typeface="Symbol" pitchFamily="18" charset="2"/>
              </a:rPr>
              <a:t>t</a:t>
            </a:r>
            <a:r>
              <a:rPr lang="pt-BR" b="1" i="1" baseline="-25000">
                <a:sym typeface="Symbol" pitchFamily="18" charset="2"/>
              </a:rPr>
              <a:t>C: </a:t>
            </a:r>
            <a:r>
              <a:rPr lang="pt-BR" b="1" i="1">
                <a:sym typeface="Symbol" pitchFamily="18" charset="2"/>
              </a:rPr>
              <a:t>H</a:t>
            </a:r>
            <a:r>
              <a:rPr lang="pt-BR" b="1" i="1" baseline="-25000">
                <a:sym typeface="Symbol" pitchFamily="18" charset="2"/>
              </a:rPr>
              <a:t>a</a:t>
            </a:r>
            <a:r>
              <a:rPr lang="pt-BR" b="1" i="1">
                <a:sym typeface="Symbol" pitchFamily="18" charset="2"/>
              </a:rPr>
              <a:t>: </a:t>
            </a:r>
            <a:r>
              <a:rPr lang="pt-BR" b="1" i="1" baseline="-25000">
                <a:sym typeface="Symbol" pitchFamily="18" charset="2"/>
              </a:rPr>
              <a:t>1</a:t>
            </a:r>
            <a:r>
              <a:rPr lang="pt-BR" b="1" i="1">
                <a:sym typeface="Symbol" pitchFamily="18" charset="2"/>
              </a:rPr>
              <a:t>  </a:t>
            </a:r>
            <a:r>
              <a:rPr lang="pt-BR" b="1" i="1" baseline="-25000">
                <a:sym typeface="Symbol" pitchFamily="18" charset="2"/>
              </a:rPr>
              <a:t>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r>
              <a:rPr lang="pt-BR" b="1" dirty="0" smtClean="0"/>
              <a:t>Para discussão</a:t>
            </a:r>
            <a:endParaRPr lang="pt-BR" b="1" dirty="0"/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77200" cy="4953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2900" dirty="0"/>
              <a:t>O que me revelaria diferenças de </a:t>
            </a:r>
            <a:r>
              <a:rPr lang="pt-BR" sz="2900" dirty="0" smtClean="0"/>
              <a:t>variância </a:t>
            </a:r>
            <a:r>
              <a:rPr lang="pt-BR" sz="2900" dirty="0"/>
              <a:t>entre as duas condições? </a:t>
            </a:r>
          </a:p>
          <a:p>
            <a:pPr>
              <a:buFont typeface="Arial" pitchFamily="34" charset="0"/>
              <a:buChar char="•"/>
            </a:pPr>
            <a:r>
              <a:rPr lang="pt-BR" sz="2900" dirty="0"/>
              <a:t>Que população subjaz a amostra?</a:t>
            </a:r>
          </a:p>
          <a:p>
            <a:pPr>
              <a:buFont typeface="Arial" pitchFamily="34" charset="0"/>
              <a:buChar char="•"/>
            </a:pPr>
            <a:r>
              <a:rPr lang="pt-BR" sz="2900" dirty="0"/>
              <a:t>Quais outros segmentos importantes cuja duração deve ser medida?</a:t>
            </a:r>
          </a:p>
          <a:p>
            <a:pPr>
              <a:buFont typeface="Arial" pitchFamily="34" charset="0"/>
              <a:buChar char="•"/>
            </a:pPr>
            <a:r>
              <a:rPr lang="pt-BR" sz="2900" dirty="0"/>
              <a:t>Por que adotou-se um </a:t>
            </a:r>
            <a:r>
              <a:rPr lang="pt-BR" sz="2900" dirty="0">
                <a:sym typeface="Symbol" pitchFamily="18" charset="2"/>
              </a:rPr>
              <a:t> menor?</a:t>
            </a:r>
          </a:p>
          <a:p>
            <a:pPr>
              <a:buFont typeface="Arial" pitchFamily="34" charset="0"/>
              <a:buChar char="•"/>
            </a:pPr>
            <a:r>
              <a:rPr lang="pt-BR" sz="2900" dirty="0">
                <a:sym typeface="Symbol" pitchFamily="18" charset="2"/>
              </a:rPr>
              <a:t>Sugira outras palavras- e frases-veículo. Qual o interesse de se gravar outros locutores?</a:t>
            </a:r>
          </a:p>
          <a:p>
            <a:pPr>
              <a:buFont typeface="Arial" pitchFamily="34" charset="0"/>
              <a:buChar char="•"/>
            </a:pPr>
            <a:r>
              <a:rPr lang="pt-BR" sz="2900" dirty="0">
                <a:sym typeface="Symbol" pitchFamily="18" charset="2"/>
              </a:rPr>
              <a:t>Por que não poderia usar três testes t para comparar a as três condições prosódicas 2 a 2?</a:t>
            </a:r>
            <a:endParaRPr lang="pt-BR" sz="2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648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2900" b="1" dirty="0" smtClean="0"/>
              <a:t>População e amostra. </a:t>
            </a:r>
            <a:r>
              <a:rPr lang="pt-BR" sz="2900" dirty="0" smtClean="0">
                <a:solidFill>
                  <a:srgbClr val="FF0000"/>
                </a:solidFill>
              </a:rPr>
              <a:t>Leitura: </a:t>
            </a:r>
            <a:r>
              <a:rPr lang="pt-BR" sz="2900" dirty="0" smtClean="0"/>
              <a:t>Woods </a:t>
            </a:r>
            <a:r>
              <a:rPr lang="pt-BR" sz="2900" dirty="0" err="1" smtClean="0"/>
              <a:t>et</a:t>
            </a:r>
            <a:r>
              <a:rPr lang="pt-BR" sz="2900" dirty="0" smtClean="0"/>
              <a:t> al. p.48-57.</a:t>
            </a:r>
          </a:p>
          <a:p>
            <a:pPr>
              <a:buFont typeface="Arial" pitchFamily="34" charset="0"/>
              <a:buChar char="•"/>
            </a:pPr>
            <a:r>
              <a:rPr lang="pt-BR" sz="2900" b="1" dirty="0" smtClean="0"/>
              <a:t>Procedimentos de </a:t>
            </a:r>
            <a:r>
              <a:rPr lang="pt-BR" sz="2900" b="1" dirty="0" err="1" smtClean="0"/>
              <a:t>aleatorização</a:t>
            </a:r>
            <a:r>
              <a:rPr lang="pt-BR" sz="2900" b="1" dirty="0" smtClean="0"/>
              <a:t>: </a:t>
            </a:r>
            <a:r>
              <a:rPr lang="pt-BR" sz="2900" dirty="0" smtClean="0"/>
              <a:t>simples, </a:t>
            </a:r>
            <a:r>
              <a:rPr lang="pt-BR" sz="2900" dirty="0" smtClean="0"/>
              <a:t>estratificada</a:t>
            </a:r>
            <a:r>
              <a:rPr lang="pt-BR" sz="2900" dirty="0" smtClean="0"/>
              <a:t>, por conglomerados </a:t>
            </a:r>
            <a:r>
              <a:rPr lang="pt-BR" sz="2900" dirty="0" smtClean="0">
                <a:solidFill>
                  <a:srgbClr val="FF0000"/>
                </a:solidFill>
              </a:rPr>
              <a:t>Leitura: </a:t>
            </a:r>
            <a:r>
              <a:rPr lang="pt-BR" sz="2900" dirty="0" err="1" smtClean="0"/>
              <a:t>Snodgrass</a:t>
            </a:r>
            <a:r>
              <a:rPr lang="pt-BR" sz="2900" dirty="0" smtClean="0"/>
              <a:t> </a:t>
            </a:r>
            <a:r>
              <a:rPr lang="pt-BR" sz="2900" dirty="0" err="1" smtClean="0"/>
              <a:t>et</a:t>
            </a:r>
            <a:r>
              <a:rPr lang="pt-BR" sz="2900" dirty="0" smtClean="0"/>
              <a:t> </a:t>
            </a:r>
            <a:r>
              <a:rPr lang="pt-BR" sz="2900" dirty="0" smtClean="0"/>
              <a:t>al.,1985, p. 30-37.</a:t>
            </a:r>
          </a:p>
          <a:p>
            <a:pPr>
              <a:buFont typeface="Arial" pitchFamily="34" charset="0"/>
              <a:buChar char="•"/>
            </a:pPr>
            <a:r>
              <a:rPr lang="pt-BR" sz="2900" b="1" dirty="0" err="1" smtClean="0"/>
              <a:t>Varíaveis</a:t>
            </a:r>
            <a:r>
              <a:rPr lang="pt-BR" sz="2900" b="1" dirty="0" smtClean="0"/>
              <a:t> aleatórias: </a:t>
            </a:r>
            <a:r>
              <a:rPr lang="pt-BR" sz="2900" dirty="0" smtClean="0"/>
              <a:t>controle, </a:t>
            </a:r>
            <a:r>
              <a:rPr lang="pt-BR" sz="2900" dirty="0" smtClean="0"/>
              <a:t>independente</a:t>
            </a:r>
            <a:r>
              <a:rPr lang="pt-BR" sz="2900" dirty="0" smtClean="0"/>
              <a:t>, </a:t>
            </a:r>
            <a:r>
              <a:rPr lang="pt-BR" sz="2900" dirty="0" smtClean="0"/>
              <a:t>e </a:t>
            </a:r>
            <a:r>
              <a:rPr lang="pt-BR" sz="2900" dirty="0" smtClean="0"/>
              <a:t>dependente. </a:t>
            </a:r>
            <a:r>
              <a:rPr lang="pt-BR" sz="2900" dirty="0" smtClean="0">
                <a:solidFill>
                  <a:srgbClr val="FF0000"/>
                </a:solidFill>
              </a:rPr>
              <a:t>Leitura: </a:t>
            </a:r>
            <a:r>
              <a:rPr lang="pt-BR" sz="2900" dirty="0" err="1" smtClean="0"/>
              <a:t>Snodgrass</a:t>
            </a:r>
            <a:r>
              <a:rPr lang="pt-BR" sz="2900" dirty="0" smtClean="0"/>
              <a:t> </a:t>
            </a:r>
            <a:r>
              <a:rPr lang="pt-BR" sz="2900" dirty="0" err="1" smtClean="0"/>
              <a:t>et</a:t>
            </a:r>
            <a:r>
              <a:rPr lang="pt-BR" sz="2900" dirty="0" smtClean="0"/>
              <a:t> </a:t>
            </a:r>
            <a:r>
              <a:rPr lang="pt-BR" sz="2900" dirty="0" smtClean="0"/>
              <a:t>al.,1985, p. 18-22; </a:t>
            </a:r>
            <a:r>
              <a:rPr lang="pt-BR" sz="2900" dirty="0" err="1" smtClean="0"/>
              <a:t>Kirk</a:t>
            </a:r>
            <a:r>
              <a:rPr lang="pt-BR" sz="2900" dirty="0" smtClean="0"/>
              <a:t>, 1995, p. 2-5.</a:t>
            </a:r>
          </a:p>
          <a:p>
            <a:pPr>
              <a:buFont typeface="Arial" pitchFamily="34" charset="0"/>
              <a:buChar char="•"/>
            </a:pPr>
            <a:r>
              <a:rPr lang="pt-BR" sz="2900" dirty="0" smtClean="0"/>
              <a:t>Histograma e descritores estatísticos de primeira a quarta ordem.</a:t>
            </a:r>
            <a:endParaRPr lang="pt-BR" sz="2900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1295400"/>
          </a:xfrm>
        </p:spPr>
        <p:txBody>
          <a:bodyPr/>
          <a:lstStyle/>
          <a:p>
            <a:r>
              <a:rPr lang="pt-BR" b="1" dirty="0"/>
              <a:t>Noções gerais de </a:t>
            </a:r>
            <a:r>
              <a:rPr lang="pt-BR" b="1" dirty="0" smtClean="0"/>
              <a:t>medida, amostragem e inferência</a:t>
            </a:r>
            <a:endParaRPr lang="pt-BR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772400" cy="1143000"/>
          </a:xfrm>
        </p:spPr>
        <p:txBody>
          <a:bodyPr/>
          <a:lstStyle/>
          <a:p>
            <a:r>
              <a:rPr lang="pt-BR" b="1" dirty="0" smtClean="0"/>
              <a:t>População e amostra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86400"/>
          </a:xfrm>
        </p:spPr>
        <p:txBody>
          <a:bodyPr/>
          <a:lstStyle/>
          <a:p>
            <a:r>
              <a:rPr lang="pt-BR" b="1" dirty="0" smtClean="0"/>
              <a:t>População</a:t>
            </a:r>
            <a:r>
              <a:rPr lang="pt-BR" dirty="0" smtClean="0"/>
              <a:t>: conjunto de todos os possíveis valores da variável de interesse (duração vocálica, extensão de palavra, de enunciado, VOT. Mas...</a:t>
            </a:r>
          </a:p>
          <a:p>
            <a:r>
              <a:rPr lang="pt-BR" dirty="0" smtClean="0"/>
              <a:t>É preciso garantir a </a:t>
            </a:r>
            <a:r>
              <a:rPr lang="pt-BR" b="1" dirty="0" smtClean="0"/>
              <a:t>representatividade</a:t>
            </a:r>
            <a:r>
              <a:rPr lang="pt-BR" dirty="0" smtClean="0"/>
              <a:t> da amostra em relação à população (</a:t>
            </a:r>
            <a:r>
              <a:rPr lang="pt-BR" dirty="0" err="1" smtClean="0"/>
              <a:t>cf</a:t>
            </a:r>
            <a:r>
              <a:rPr lang="pt-BR" dirty="0" smtClean="0"/>
              <a:t> </a:t>
            </a:r>
            <a:r>
              <a:rPr lang="pt-BR" b="1" dirty="0" smtClean="0"/>
              <a:t>variáveis controladas</a:t>
            </a:r>
            <a:r>
              <a:rPr lang="pt-BR" dirty="0" smtClean="0"/>
              <a:t>)</a:t>
            </a:r>
          </a:p>
          <a:p>
            <a:r>
              <a:rPr lang="pt-BR" dirty="0" smtClean="0"/>
              <a:t>Voltemos ao exemplo da oposição entre vogais curtas e longas na língua L, que exige a gravação de enunciados de um ou mais sujeitos...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610600" cy="1371600"/>
          </a:xfrm>
        </p:spPr>
        <p:txBody>
          <a:bodyPr/>
          <a:lstStyle/>
          <a:p>
            <a:r>
              <a:rPr lang="pt-BR" dirty="0" smtClean="0"/>
              <a:t>Nesse exemplo, variáveis a controlar</a:t>
            </a:r>
            <a:r>
              <a:rPr lang="pt-BR" b="1" dirty="0" smtClean="0"/>
              <a:t> </a:t>
            </a:r>
            <a:r>
              <a:rPr lang="pt-BR" dirty="0" smtClean="0"/>
              <a:t>(</a:t>
            </a:r>
            <a:r>
              <a:rPr lang="pt-BR" b="1" i="1" dirty="0" err="1" smtClean="0"/>
              <a:t>nuisance</a:t>
            </a:r>
            <a:r>
              <a:rPr lang="pt-BR" b="1" i="1" dirty="0" smtClean="0"/>
              <a:t>/</a:t>
            </a:r>
            <a:r>
              <a:rPr lang="pt-BR" b="1" i="1" dirty="0" err="1" smtClean="0"/>
              <a:t>control</a:t>
            </a:r>
            <a:r>
              <a:rPr lang="pt-BR" b="1" i="1" dirty="0" smtClean="0"/>
              <a:t> </a:t>
            </a:r>
            <a:r>
              <a:rPr lang="pt-BR" b="1" i="1" dirty="0" err="1" smtClean="0"/>
              <a:t>variables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" y="1828800"/>
            <a:ext cx="8763000" cy="4114800"/>
          </a:xfrm>
        </p:spPr>
        <p:txBody>
          <a:bodyPr/>
          <a:lstStyle/>
          <a:p>
            <a:r>
              <a:rPr lang="pt-BR" sz="2400" b="1" dirty="0" smtClean="0"/>
              <a:t>Em relação ao falante (</a:t>
            </a:r>
            <a:r>
              <a:rPr lang="pt-BR" sz="2400" b="1" i="1" dirty="0" smtClean="0"/>
              <a:t>representatividade</a:t>
            </a:r>
            <a:r>
              <a:rPr lang="pt-BR" sz="2400" b="1" dirty="0" smtClean="0"/>
              <a:t> de uma certa população):</a:t>
            </a:r>
          </a:p>
          <a:p>
            <a:pPr lvl="1"/>
            <a:r>
              <a:rPr lang="pt-BR" sz="2000" dirty="0" smtClean="0"/>
              <a:t>Mais de um sujeito? </a:t>
            </a:r>
            <a:r>
              <a:rPr lang="pt-BR" sz="2000" dirty="0" err="1" smtClean="0"/>
              <a:t>Aleatorização</a:t>
            </a:r>
            <a:r>
              <a:rPr lang="pt-BR" sz="2000" dirty="0" smtClean="0"/>
              <a:t> do material </a:t>
            </a:r>
            <a:r>
              <a:rPr lang="pt-BR" sz="2000" dirty="0" smtClean="0"/>
              <a:t>enunciado por </a:t>
            </a:r>
            <a:r>
              <a:rPr lang="pt-BR" sz="2000" dirty="0" smtClean="0"/>
              <a:t>eles. É preciso estratificação do procedimento de seleção dos </a:t>
            </a:r>
            <a:r>
              <a:rPr lang="pt-BR" sz="2000" dirty="0" smtClean="0"/>
              <a:t>mesmos</a:t>
            </a:r>
            <a:r>
              <a:rPr lang="pt-BR" sz="2000" dirty="0" smtClean="0"/>
              <a:t> </a:t>
            </a:r>
            <a:r>
              <a:rPr lang="pt-BR" sz="2000" dirty="0" smtClean="0"/>
              <a:t>(H/M, estratos sociais, faixa etária, </a:t>
            </a:r>
            <a:r>
              <a:rPr lang="pt-BR" sz="2000" dirty="0" err="1" smtClean="0"/>
              <a:t>etc</a:t>
            </a:r>
            <a:r>
              <a:rPr lang="pt-BR" sz="2000" dirty="0" smtClean="0"/>
              <a:t>)</a:t>
            </a:r>
            <a:endParaRPr lang="pt-BR" sz="2000" dirty="0" smtClean="0"/>
          </a:p>
          <a:p>
            <a:pPr lvl="1"/>
            <a:r>
              <a:rPr lang="pt-BR" sz="2200" dirty="0" smtClean="0"/>
              <a:t>Tem problemas auditivos ou </a:t>
            </a:r>
            <a:r>
              <a:rPr lang="pt-BR" sz="2200" dirty="0" err="1" smtClean="0"/>
              <a:t>fonoarticulatórios</a:t>
            </a:r>
            <a:r>
              <a:rPr lang="pt-BR" sz="2200" dirty="0" smtClean="0"/>
              <a:t>?</a:t>
            </a:r>
          </a:p>
          <a:p>
            <a:pPr lvl="1"/>
            <a:r>
              <a:rPr lang="pt-BR" sz="2200" dirty="0" smtClean="0"/>
              <a:t>Horário de gravação em relação à tomada de alimento.</a:t>
            </a:r>
          </a:p>
          <a:p>
            <a:pPr lvl="1"/>
            <a:r>
              <a:rPr lang="pt-BR" sz="2200" dirty="0" smtClean="0"/>
              <a:t>Tempo da gravação (cansaço).</a:t>
            </a:r>
          </a:p>
          <a:p>
            <a:pPr lvl="1"/>
            <a:r>
              <a:rPr lang="pt-BR" sz="2200" dirty="0" smtClean="0"/>
              <a:t>Se </a:t>
            </a:r>
            <a:r>
              <a:rPr lang="pt-BR" sz="2200" dirty="0" smtClean="0"/>
              <a:t>é uma pseudo-palavra, pode ser enunciada sem hesitações ou </a:t>
            </a:r>
            <a:r>
              <a:rPr lang="pt-BR" sz="2200" dirty="0" err="1" smtClean="0"/>
              <a:t>lapsus-linguae</a:t>
            </a:r>
            <a:r>
              <a:rPr lang="pt-BR" sz="2200" dirty="0" smtClean="0"/>
              <a:t>? Também vale para palavras de baixa </a:t>
            </a:r>
            <a:r>
              <a:rPr lang="pt-BR" sz="2200" dirty="0" err="1" smtClean="0"/>
              <a:t>frequência</a:t>
            </a:r>
            <a:r>
              <a:rPr lang="pt-BR" sz="2200" dirty="0" smtClean="0"/>
              <a:t> ou baixa familiaridade para o falante.</a:t>
            </a:r>
            <a:endParaRPr lang="pt-BR" sz="2200" dirty="0" smtClean="0"/>
          </a:p>
          <a:p>
            <a:pPr lvl="1"/>
            <a:r>
              <a:rPr lang="pt-BR" sz="2200" dirty="0" smtClean="0"/>
              <a:t>Se enunciado, semanticamente anômalo? Modos de corrigir</a:t>
            </a:r>
            <a:r>
              <a:rPr lang="pt-BR" sz="2200" dirty="0" smtClean="0"/>
              <a:t>...</a:t>
            </a:r>
            <a:endParaRPr lang="pt-BR" sz="22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</a:t>
            </a:r>
            <a:r>
              <a:rPr lang="pt-BR" dirty="0" smtClean="0"/>
              <a:t>a controlar </a:t>
            </a:r>
            <a:r>
              <a:rPr lang="pt-BR" dirty="0" smtClean="0"/>
              <a:t>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Em relação ao material</a:t>
            </a:r>
          </a:p>
          <a:p>
            <a:pPr lvl="1"/>
            <a:r>
              <a:rPr lang="pt-BR" sz="2200" dirty="0" smtClean="0"/>
              <a:t>As variáveis que afetam a duração (contexto fônico, tonicidade, proeminência, fronteira prosódica, taxa de elocução, ...) encontram-se em condição </a:t>
            </a:r>
            <a:r>
              <a:rPr lang="pt-BR" sz="2200" i="1" dirty="0" err="1" smtClean="0"/>
              <a:t>ceteris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paribus</a:t>
            </a:r>
            <a:r>
              <a:rPr lang="pt-BR" sz="2200" dirty="0" smtClean="0"/>
              <a:t>? Exemplos</a:t>
            </a:r>
            <a:r>
              <a:rPr lang="pt-BR" sz="2200" dirty="0" smtClean="0"/>
              <a:t>...</a:t>
            </a:r>
          </a:p>
          <a:p>
            <a:pPr lvl="1"/>
            <a:r>
              <a:rPr lang="pt-BR" sz="2200" dirty="0" smtClean="0"/>
              <a:t>A proporção de palavras com a vogal </a:t>
            </a:r>
            <a:r>
              <a:rPr lang="pt-BR" sz="2200" i="1" dirty="0" smtClean="0"/>
              <a:t>v</a:t>
            </a:r>
            <a:r>
              <a:rPr lang="pt-BR" sz="2200" i="1" baseline="-25000" dirty="0" smtClean="0"/>
              <a:t>i</a:t>
            </a:r>
            <a:r>
              <a:rPr lang="pt-BR" sz="2200" dirty="0" smtClean="0"/>
              <a:t> é importante? (Produção a </a:t>
            </a:r>
            <a:r>
              <a:rPr lang="pt-BR" sz="2200" dirty="0" err="1" smtClean="0"/>
              <a:t>posteriori</a:t>
            </a:r>
            <a:r>
              <a:rPr lang="pt-BR" sz="2200" dirty="0" smtClean="0"/>
              <a:t> de médias que reflitam a distribuição das vogais na língua.)</a:t>
            </a:r>
          </a:p>
          <a:p>
            <a:pPr lvl="1"/>
            <a:r>
              <a:rPr lang="pt-BR" sz="2200" dirty="0" smtClean="0"/>
              <a:t>Exemplo de </a:t>
            </a:r>
            <a:r>
              <a:rPr lang="pt-BR" sz="2200" b="1" dirty="0" smtClean="0"/>
              <a:t>viés</a:t>
            </a:r>
            <a:r>
              <a:rPr lang="pt-BR" sz="2200" dirty="0" smtClean="0"/>
              <a:t> por conta da não representatividade da enunciação da palavra: palavras pronunciadas isoladamente (duração tônica </a:t>
            </a:r>
            <a:r>
              <a:rPr lang="pt-BR" sz="2200" dirty="0" err="1" smtClean="0"/>
              <a:t>vs</a:t>
            </a:r>
            <a:r>
              <a:rPr lang="pt-BR" sz="2200" dirty="0" smtClean="0"/>
              <a:t> pós-tônica)</a:t>
            </a:r>
            <a:endParaRPr lang="pt-BR" sz="2200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590800"/>
            <a:ext cx="7772400" cy="1143000"/>
          </a:xfrm>
        </p:spPr>
        <p:txBody>
          <a:bodyPr/>
          <a:lstStyle/>
          <a:p>
            <a:r>
              <a:rPr lang="pt-BR" dirty="0" smtClean="0"/>
              <a:t>Procedimentos de </a:t>
            </a:r>
            <a:r>
              <a:rPr lang="pt-BR" dirty="0" err="1" smtClean="0"/>
              <a:t>aleatorização</a:t>
            </a:r>
            <a:r>
              <a:rPr lang="pt-BR" dirty="0" smtClean="0"/>
              <a:t>...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independentes e dependentes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4191000"/>
          </a:xfrm>
        </p:spPr>
        <p:txBody>
          <a:bodyPr/>
          <a:lstStyle/>
          <a:p>
            <a:r>
              <a:rPr lang="pt-BR" dirty="0" smtClean="0"/>
              <a:t>Duração como </a:t>
            </a:r>
            <a:r>
              <a:rPr lang="pt-BR" dirty="0" err="1" smtClean="0"/>
              <a:t>var.</a:t>
            </a:r>
            <a:r>
              <a:rPr lang="pt-BR" dirty="0" smtClean="0"/>
              <a:t> dependente (exemplo vogais curtas e longas)</a:t>
            </a:r>
          </a:p>
          <a:p>
            <a:r>
              <a:rPr lang="pt-BR" dirty="0" smtClean="0"/>
              <a:t>Duração como </a:t>
            </a:r>
            <a:r>
              <a:rPr lang="pt-BR" dirty="0" err="1" smtClean="0"/>
              <a:t>var.</a:t>
            </a:r>
            <a:r>
              <a:rPr lang="pt-BR" dirty="0" smtClean="0"/>
              <a:t> </a:t>
            </a:r>
            <a:r>
              <a:rPr lang="pt-BR" dirty="0" smtClean="0"/>
              <a:t>independente. </a:t>
            </a:r>
            <a:endParaRPr lang="pt-BR" dirty="0" smtClean="0"/>
          </a:p>
          <a:p>
            <a:pPr lvl="1"/>
            <a:r>
              <a:rPr lang="pt-BR" dirty="0" smtClean="0"/>
              <a:t>Admite-se que a maior duração de gestos articulatórios esteja associada à maior amplitude dos sons produzidos. Se usar uma regressão posso considerar a duração como </a:t>
            </a:r>
            <a:r>
              <a:rPr lang="pt-BR" dirty="0" err="1" smtClean="0"/>
              <a:t>var.</a:t>
            </a:r>
            <a:r>
              <a:rPr lang="pt-BR" dirty="0" smtClean="0"/>
              <a:t> explicativa (independente) e a amplitude como </a:t>
            </a:r>
            <a:r>
              <a:rPr lang="pt-BR" dirty="0" err="1" smtClean="0"/>
              <a:t>var.</a:t>
            </a:r>
            <a:r>
              <a:rPr lang="pt-BR" dirty="0" smtClean="0"/>
              <a:t> dependente.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4" name="Rectangle 14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534400" cy="1143000"/>
          </a:xfrm>
        </p:spPr>
        <p:txBody>
          <a:bodyPr/>
          <a:lstStyle/>
          <a:p>
            <a:r>
              <a:rPr lang="pt-BR" sz="3200" dirty="0" smtClean="0"/>
              <a:t>Exemplo </a:t>
            </a:r>
            <a:r>
              <a:rPr lang="pt-BR" sz="3200" dirty="0" smtClean="0"/>
              <a:t>de </a:t>
            </a:r>
            <a:r>
              <a:rPr lang="pt-BR" sz="3200" dirty="0" smtClean="0"/>
              <a:t>c</a:t>
            </a:r>
            <a:r>
              <a:rPr lang="pt-BR" sz="3200" dirty="0" smtClean="0"/>
              <a:t>ontrole </a:t>
            </a:r>
            <a:r>
              <a:rPr lang="pt-BR" sz="3200" dirty="0" smtClean="0"/>
              <a:t>experimental, seleção de variáveis independentes e dependentes. </a:t>
            </a:r>
            <a:r>
              <a:rPr lang="pt-BR" sz="3200" b="1" dirty="0" err="1" smtClean="0"/>
              <a:t>Setting</a:t>
            </a:r>
            <a:r>
              <a:rPr lang="pt-BR" sz="3200" b="1" dirty="0" smtClean="0"/>
              <a:t>.</a:t>
            </a:r>
            <a:br>
              <a:rPr lang="pt-BR" sz="3200" b="1" dirty="0" smtClean="0"/>
            </a:br>
            <a:r>
              <a:rPr lang="pt-BR" sz="3200" dirty="0" smtClean="0">
                <a:solidFill>
                  <a:srgbClr val="0070C0"/>
                </a:solidFill>
              </a:rPr>
              <a:t>Barbosa e Madureira, 1999 </a:t>
            </a:r>
            <a:endParaRPr lang="pt-BR" sz="3200" dirty="0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4495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b="1" dirty="0"/>
              <a:t>Problema:</a:t>
            </a:r>
            <a:r>
              <a:rPr lang="pt-BR" sz="2900" dirty="0"/>
              <a:t>mostrar que </a:t>
            </a:r>
            <a:r>
              <a:rPr lang="pt-BR" sz="2900" b="1" dirty="0"/>
              <a:t>o acento</a:t>
            </a:r>
            <a:r>
              <a:rPr lang="pt-BR" sz="2900" dirty="0"/>
              <a:t> frasal tem efeito sobre a consoante </a:t>
            </a:r>
            <a:r>
              <a:rPr lang="pt-BR" sz="2900" dirty="0" err="1"/>
              <a:t>heterossilábica</a:t>
            </a:r>
            <a:r>
              <a:rPr lang="pt-BR" sz="2900" dirty="0"/>
              <a:t> de uma unidade VV numa seqüência </a:t>
            </a:r>
            <a:r>
              <a:rPr lang="pt-BR" sz="2900" dirty="0" smtClean="0"/>
              <a:t>C(V#C</a:t>
            </a:r>
            <a:r>
              <a:rPr lang="pt-BR" sz="2900" dirty="0"/>
              <a:t>) independentemente de fronteira </a:t>
            </a:r>
            <a:r>
              <a:rPr lang="pt-BR" sz="2900" dirty="0" smtClean="0"/>
              <a:t>sintática.</a:t>
            </a:r>
            <a:endParaRPr lang="pt-BR" sz="2900" dirty="0"/>
          </a:p>
          <a:p>
            <a:pPr>
              <a:buFont typeface="Arial" pitchFamily="34" charset="0"/>
              <a:buChar char="•"/>
            </a:pPr>
            <a:r>
              <a:rPr lang="pt-BR" sz="2900" b="1" dirty="0" smtClean="0"/>
              <a:t>Dialeto:</a:t>
            </a:r>
            <a:r>
              <a:rPr lang="pt-BR" sz="2900" dirty="0" smtClean="0"/>
              <a:t> paulista (dois sujeitos).</a:t>
            </a:r>
          </a:p>
          <a:p>
            <a:pPr>
              <a:buFont typeface="Arial" pitchFamily="34" charset="0"/>
              <a:buChar char="•"/>
            </a:pPr>
            <a:r>
              <a:rPr lang="pt-BR" sz="2900" b="1" dirty="0" smtClean="0"/>
              <a:t>Variável </a:t>
            </a:r>
            <a:r>
              <a:rPr lang="pt-BR" sz="2900" b="1" dirty="0"/>
              <a:t>dependente:</a:t>
            </a:r>
            <a:r>
              <a:rPr lang="pt-BR" sz="2900" dirty="0"/>
              <a:t> duração de </a:t>
            </a:r>
            <a:r>
              <a:rPr lang="pt-BR" sz="2900" dirty="0" smtClean="0"/>
              <a:t>consoante, quantitativa. </a:t>
            </a:r>
            <a:r>
              <a:rPr lang="pt-BR" sz="2900" dirty="0"/>
              <a:t>Por que duração? </a:t>
            </a:r>
          </a:p>
          <a:p>
            <a:pPr>
              <a:buFont typeface="Arial" pitchFamily="34" charset="0"/>
              <a:buChar char="•"/>
            </a:pPr>
            <a:r>
              <a:rPr lang="pt-BR" sz="2900" b="1" dirty="0"/>
              <a:t>Variáveis independentes:</a:t>
            </a:r>
            <a:r>
              <a:rPr lang="pt-BR" sz="2900" dirty="0"/>
              <a:t> paradigma acentual da palavra anterior; grau de coesão sintática na </a:t>
            </a:r>
            <a:r>
              <a:rPr lang="pt-BR" sz="2900" dirty="0" smtClean="0"/>
              <a:t>unidade.</a:t>
            </a:r>
            <a:endParaRPr lang="pt-BR" sz="2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610600" cy="1143000"/>
          </a:xfrm>
        </p:spPr>
        <p:txBody>
          <a:bodyPr/>
          <a:lstStyle/>
          <a:p>
            <a:r>
              <a:rPr lang="pt-BR" sz="3600" b="1" dirty="0" smtClean="0">
                <a:solidFill>
                  <a:srgbClr val="0070C0"/>
                </a:solidFill>
              </a:rPr>
              <a:t>Controle experimental </a:t>
            </a:r>
            <a:r>
              <a:rPr lang="pt-BR" sz="3600" b="1" dirty="0" smtClean="0">
                <a:solidFill>
                  <a:srgbClr val="0070C0"/>
                </a:solidFill>
              </a:rPr>
              <a:t>e </a:t>
            </a:r>
            <a:r>
              <a:rPr lang="pt-BR" sz="3600" b="1" dirty="0" smtClean="0">
                <a:solidFill>
                  <a:srgbClr val="00B050"/>
                </a:solidFill>
              </a:rPr>
              <a:t>seleção </a:t>
            </a:r>
            <a:r>
              <a:rPr lang="pt-BR" sz="3600" b="1" dirty="0" smtClean="0">
                <a:solidFill>
                  <a:srgbClr val="00B050"/>
                </a:solidFill>
              </a:rPr>
              <a:t>de variáveis independentes</a:t>
            </a:r>
            <a:r>
              <a:rPr lang="pt-BR" sz="3600" b="1" dirty="0" smtClean="0"/>
              <a:t/>
            </a:r>
            <a:br>
              <a:rPr lang="pt-BR" sz="3600" b="1" dirty="0" smtClean="0"/>
            </a:br>
            <a:endParaRPr lang="pt-BR" sz="3600" dirty="0">
              <a:solidFill>
                <a:srgbClr val="0070C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800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2900" dirty="0" smtClean="0">
                <a:solidFill>
                  <a:srgbClr val="0070C0"/>
                </a:solidFill>
              </a:rPr>
              <a:t>Vogal </a:t>
            </a:r>
            <a:r>
              <a:rPr lang="pt-BR" sz="2900" dirty="0">
                <a:solidFill>
                  <a:srgbClr val="0070C0"/>
                </a:solidFill>
              </a:rPr>
              <a:t>que a segue? Baixa </a:t>
            </a:r>
            <a:r>
              <a:rPr lang="pt-BR" sz="2900" b="1" dirty="0">
                <a:solidFill>
                  <a:srgbClr val="0070C0"/>
                </a:solidFill>
              </a:rPr>
              <a:t>[a].</a:t>
            </a:r>
            <a:r>
              <a:rPr lang="pt-BR" sz="2900" dirty="0">
                <a:solidFill>
                  <a:srgbClr val="0070C0"/>
                </a:solidFill>
              </a:rPr>
              <a:t> Por quê?</a:t>
            </a:r>
          </a:p>
          <a:p>
            <a:pPr>
              <a:buFont typeface="Arial" pitchFamily="34" charset="0"/>
              <a:buChar char="•"/>
            </a:pPr>
            <a:r>
              <a:rPr lang="pt-BR" sz="2900" dirty="0">
                <a:solidFill>
                  <a:srgbClr val="0070C0"/>
                </a:solidFill>
              </a:rPr>
              <a:t>Escolha de uma palavra-veículo com tônica na sílaba seguinte. Por quê?</a:t>
            </a:r>
          </a:p>
          <a:p>
            <a:pPr>
              <a:buFont typeface="Arial" pitchFamily="34" charset="0"/>
              <a:buChar char="•"/>
            </a:pPr>
            <a:r>
              <a:rPr lang="pt-BR" sz="2900" dirty="0">
                <a:solidFill>
                  <a:srgbClr val="0070C0"/>
                </a:solidFill>
              </a:rPr>
              <a:t>Frases-veículo com número semelhante de sílabas, por quê?</a:t>
            </a:r>
          </a:p>
          <a:p>
            <a:pPr>
              <a:buFont typeface="Arial" pitchFamily="34" charset="0"/>
              <a:buChar char="•"/>
            </a:pPr>
            <a:r>
              <a:rPr lang="pt-BR" sz="2900" dirty="0">
                <a:solidFill>
                  <a:srgbClr val="0070C0"/>
                </a:solidFill>
              </a:rPr>
              <a:t>Contraste de palavras ou locuções anteriores com [a] também, por quê?</a:t>
            </a:r>
          </a:p>
          <a:p>
            <a:pPr>
              <a:buFont typeface="Arial" pitchFamily="34" charset="0"/>
              <a:buChar char="•"/>
            </a:pPr>
            <a:r>
              <a:rPr lang="pt-BR" sz="2900" dirty="0" smtClean="0">
                <a:solidFill>
                  <a:srgbClr val="00B050"/>
                </a:solidFill>
              </a:rPr>
              <a:t>Consoante estudada em sílaba CV: </a:t>
            </a:r>
            <a:r>
              <a:rPr lang="pt-BR" sz="2900" b="1" dirty="0" smtClean="0">
                <a:solidFill>
                  <a:srgbClr val="00B050"/>
                </a:solidFill>
                <a:latin typeface="Charis SIL"/>
              </a:rPr>
              <a:t>[ʃ]</a:t>
            </a:r>
            <a:r>
              <a:rPr lang="pt-BR" sz="2900" dirty="0" smtClean="0">
                <a:solidFill>
                  <a:srgbClr val="00B050"/>
                </a:solidFill>
              </a:rPr>
              <a:t> Por quê? </a:t>
            </a:r>
          </a:p>
          <a:p>
            <a:pPr>
              <a:buFont typeface="Arial" pitchFamily="34" charset="0"/>
              <a:buChar char="•"/>
            </a:pPr>
            <a:r>
              <a:rPr lang="pt-BR" sz="2900" dirty="0" smtClean="0">
                <a:solidFill>
                  <a:srgbClr val="00B050"/>
                </a:solidFill>
              </a:rPr>
              <a:t>Paroxítona </a:t>
            </a:r>
            <a:r>
              <a:rPr lang="pt-BR" sz="2900" dirty="0" err="1">
                <a:solidFill>
                  <a:srgbClr val="00B050"/>
                </a:solidFill>
              </a:rPr>
              <a:t>vs</a:t>
            </a:r>
            <a:r>
              <a:rPr lang="pt-BR" sz="2900" dirty="0">
                <a:solidFill>
                  <a:srgbClr val="00B050"/>
                </a:solidFill>
              </a:rPr>
              <a:t> oxítona e condição </a:t>
            </a:r>
            <a:r>
              <a:rPr lang="pt-BR" sz="2900" i="1" dirty="0" err="1">
                <a:solidFill>
                  <a:srgbClr val="00B050"/>
                </a:solidFill>
              </a:rPr>
              <a:t>ceterisparibus</a:t>
            </a:r>
            <a:endParaRPr lang="pt-BR" sz="29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ERNO">
  <a:themeElements>
    <a:clrScheme name="CADERNO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CADERN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DERNO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DERNO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DERNO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DERNO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Office\Modelos\Estruturas de apresentação\CADERNO.POT</Template>
  <TotalTime>508</TotalTime>
  <Words>1004</Words>
  <Application>Microsoft Macintosh PowerPoint</Application>
  <PresentationFormat>Apresentação na tela (4:3)</PresentationFormat>
  <Paragraphs>104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CADERNO</vt:lpstr>
      <vt:lpstr>Módulo 1 Metodologia experimental e elementos de base da Estatística Inferencial</vt:lpstr>
      <vt:lpstr>Noções gerais de medida, amostragem e inferência</vt:lpstr>
      <vt:lpstr>População e amostra</vt:lpstr>
      <vt:lpstr>Nesse exemplo, variáveis a controlar (nuisance/control variables)</vt:lpstr>
      <vt:lpstr>Variáveis a controlar (2)</vt:lpstr>
      <vt:lpstr>Procedimentos de aleatorização...</vt:lpstr>
      <vt:lpstr>Variáveis independentes e dependentes</vt:lpstr>
      <vt:lpstr>Exemplo de controle experimental, seleção de variáveis independentes e dependentes. Setting. Barbosa e Madureira, 1999 </vt:lpstr>
      <vt:lpstr>Controle experimental e seleção de variáveis independentes </vt:lpstr>
      <vt:lpstr>Corpus usado</vt:lpstr>
      <vt:lpstr>Testes de hipóteses </vt:lpstr>
      <vt:lpstr>Duração de [S]: médias (e desvios-padrão) em ms e sig*. para  = 2%</vt:lpstr>
      <vt:lpstr>Teste t de variáveis independentes</vt:lpstr>
      <vt:lpstr>Para discussão</vt:lpstr>
    </vt:vector>
  </TitlesOfParts>
  <Company>Ramalhete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Mini-curso Metodologia experimental em prosódia da fala</dc:title>
  <dc:creator>Rose e Plinio</dc:creator>
  <cp:lastModifiedBy>Anonymous</cp:lastModifiedBy>
  <cp:revision>124</cp:revision>
  <dcterms:created xsi:type="dcterms:W3CDTF">2010-08-05T20:09:37Z</dcterms:created>
  <dcterms:modified xsi:type="dcterms:W3CDTF">2010-08-11T20:48:52Z</dcterms:modified>
</cp:coreProperties>
</file>