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25"/>
  </p:notesMasterIdLst>
  <p:sldIdLst>
    <p:sldId id="256" r:id="rId2"/>
    <p:sldId id="280" r:id="rId3"/>
    <p:sldId id="281" r:id="rId4"/>
    <p:sldId id="282" r:id="rId5"/>
    <p:sldId id="283" r:id="rId6"/>
    <p:sldId id="259" r:id="rId7"/>
    <p:sldId id="275" r:id="rId8"/>
    <p:sldId id="284" r:id="rId9"/>
    <p:sldId id="276" r:id="rId10"/>
    <p:sldId id="277" r:id="rId11"/>
    <p:sldId id="279" r:id="rId12"/>
    <p:sldId id="285" r:id="rId13"/>
    <p:sldId id="291" r:id="rId14"/>
    <p:sldId id="292" r:id="rId15"/>
    <p:sldId id="289" r:id="rId16"/>
    <p:sldId id="290" r:id="rId17"/>
    <p:sldId id="262" r:id="rId18"/>
    <p:sldId id="270" r:id="rId19"/>
    <p:sldId id="272" r:id="rId20"/>
    <p:sldId id="261" r:id="rId21"/>
    <p:sldId id="264" r:id="rId22"/>
    <p:sldId id="273" r:id="rId23"/>
    <p:sldId id="274" r:id="rId2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558" autoAdjust="0"/>
  </p:normalViewPr>
  <p:slideViewPr>
    <p:cSldViewPr>
      <p:cViewPr>
        <p:scale>
          <a:sx n="100" d="100"/>
          <a:sy n="100" d="100"/>
        </p:scale>
        <p:origin x="-183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linio:Desktop:Plinio:Courses:IntroForm:Material:MDAureli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linio:Desktop:Plinio:Courses:IntroForm:Material:MDAureli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linio:Desktop:Plinio:Courses:IntroForm:Material:MDAureli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linio:Desktop:Plinio:Courses:IntroForm:Material:MDAureli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2918118841702"/>
          <c:y val="0.254545956727345"/>
          <c:w val="0.623129598554279"/>
          <c:h val="0.567677887622095"/>
        </c:manualLayout>
      </c:layout>
      <c:barChart>
        <c:barDir val="col"/>
        <c:grouping val="clustered"/>
        <c:varyColors val="0"/>
        <c:ser>
          <c:idx val="0"/>
          <c:order val="0"/>
          <c:tx>
            <c:v>Descritiva</c:v>
          </c:tx>
          <c:spPr>
            <a:solidFill>
              <a:srgbClr val="4F81BD"/>
            </a:solidFill>
            <a:ln w="12700">
              <a:solidFill>
                <a:srgbClr val="000090"/>
              </a:solidFill>
              <a:prstDash val="solid"/>
            </a:ln>
          </c:spPr>
          <c:invertIfNegative val="0"/>
          <c:val>
            <c:numRef>
              <c:f>Aurélio!$B$4:$B$13</c:f>
              <c:numCache>
                <c:formatCode>General</c:formatCode>
                <c:ptCount val="10"/>
                <c:pt idx="0">
                  <c:v>287.0</c:v>
                </c:pt>
                <c:pt idx="1">
                  <c:v>4159.0</c:v>
                </c:pt>
                <c:pt idx="2">
                  <c:v>9304.0</c:v>
                </c:pt>
                <c:pt idx="3">
                  <c:v>8064.0</c:v>
                </c:pt>
                <c:pt idx="4">
                  <c:v>3929.0</c:v>
                </c:pt>
                <c:pt idx="5">
                  <c:v>1023.0</c:v>
                </c:pt>
                <c:pt idx="6">
                  <c:v>234.0</c:v>
                </c:pt>
                <c:pt idx="7">
                  <c:v>40.0</c:v>
                </c:pt>
                <c:pt idx="8">
                  <c:v>4.0</c:v>
                </c:pt>
                <c:pt idx="9">
                  <c:v>1.0</c:v>
                </c:pt>
              </c:numCache>
            </c:numRef>
          </c:val>
        </c:ser>
        <c:ser>
          <c:idx val="1"/>
          <c:order val="1"/>
          <c:tx>
            <c:v>Normal (inferencial)</c:v>
          </c:tx>
          <c:spPr>
            <a:solidFill>
              <a:srgbClr val="C0504D"/>
            </a:solidFill>
            <a:ln w="12700">
              <a:solidFill>
                <a:srgbClr val="F20884"/>
              </a:solidFill>
              <a:prstDash val="solid"/>
            </a:ln>
          </c:spPr>
          <c:invertIfNegative val="0"/>
          <c:val>
            <c:numRef>
              <c:f>Aurélio!$J$4:$J$13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397208"/>
        <c:axId val="-2141390984"/>
      </c:barChart>
      <c:catAx>
        <c:axId val="-2141397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Extensão da palavra (sílabas)</a:t>
                </a:r>
              </a:p>
            </c:rich>
          </c:tx>
          <c:layout>
            <c:manualLayout>
              <c:xMode val="edge"/>
              <c:yMode val="edge"/>
              <c:x val="0.26976783505979"/>
              <c:y val="0.9050522018081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3909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413909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/>
                  <a:t>Freq</a:t>
                </a:r>
                <a:r>
                  <a:rPr lang="pt-BR" baseline="0"/>
                  <a:t> Absoluta</a:t>
                </a:r>
                <a:endParaRPr lang="pt-BR"/>
              </a:p>
            </c:rich>
          </c:tx>
          <c:layout>
            <c:manualLayout>
              <c:xMode val="edge"/>
              <c:yMode val="edge"/>
              <c:x val="0.0139535441638892"/>
              <c:y val="0.33535417163763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3972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354556973482"/>
          <c:y val="0.254545956727345"/>
          <c:w val="0.570463164087248"/>
          <c:h val="0.567677887622095"/>
        </c:manualLayout>
      </c:layout>
      <c:barChart>
        <c:barDir val="col"/>
        <c:grouping val="clustered"/>
        <c:varyColors val="0"/>
        <c:ser>
          <c:idx val="0"/>
          <c:order val="0"/>
          <c:tx>
            <c:v>Descritiva</c:v>
          </c:tx>
          <c:spPr>
            <a:solidFill>
              <a:srgbClr val="4F81BD"/>
            </a:solidFill>
            <a:ln w="12700">
              <a:solidFill>
                <a:srgbClr val="000090"/>
              </a:solidFill>
              <a:prstDash val="solid"/>
            </a:ln>
          </c:spPr>
          <c:invertIfNegative val="0"/>
          <c:val>
            <c:numRef>
              <c:f>Aurélio!$D$4:$D$13</c:f>
              <c:numCache>
                <c:formatCode>General</c:formatCode>
                <c:ptCount val="10"/>
                <c:pt idx="0">
                  <c:v>0.0106119430578665</c:v>
                </c:pt>
                <c:pt idx="1">
                  <c:v>0.153780735810686</c:v>
                </c:pt>
                <c:pt idx="2">
                  <c:v>0.344019227213903</c:v>
                </c:pt>
                <c:pt idx="3">
                  <c:v>0.298169717138103</c:v>
                </c:pt>
                <c:pt idx="4">
                  <c:v>0.145276391199852</c:v>
                </c:pt>
                <c:pt idx="5">
                  <c:v>0.0378258458125347</c:v>
                </c:pt>
                <c:pt idx="6">
                  <c:v>0.0086522462562396</c:v>
                </c:pt>
                <c:pt idx="7">
                  <c:v>0.00147901645405805</c:v>
                </c:pt>
                <c:pt idx="8">
                  <c:v>0.000147901645405805</c:v>
                </c:pt>
                <c:pt idx="9">
                  <c:v>3.69754113514513E-5</c:v>
                </c:pt>
              </c:numCache>
            </c:numRef>
          </c:val>
        </c:ser>
        <c:ser>
          <c:idx val="1"/>
          <c:order val="1"/>
          <c:tx>
            <c:v>Normal (inferencial)</c:v>
          </c:tx>
          <c:spPr>
            <a:solidFill>
              <a:srgbClr val="C0504D"/>
            </a:solidFill>
            <a:ln w="12700">
              <a:solidFill>
                <a:srgbClr val="F20884"/>
              </a:solidFill>
              <a:prstDash val="solid"/>
            </a:ln>
          </c:spPr>
          <c:invertIfNegative val="0"/>
          <c:val>
            <c:numRef>
              <c:f>Aurélio!$J$4:$J$13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324232"/>
        <c:axId val="-2141318008"/>
      </c:barChart>
      <c:catAx>
        <c:axId val="-214132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Extensão da palavra (sílabas)</a:t>
                </a:r>
              </a:p>
            </c:rich>
          </c:tx>
          <c:layout>
            <c:manualLayout>
              <c:xMode val="edge"/>
              <c:yMode val="edge"/>
              <c:x val="0.26976783505979"/>
              <c:y val="0.9050522018081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3180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4131800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/>
                  <a:t>Freq</a:t>
                </a:r>
                <a:r>
                  <a:rPr lang="pt-BR" baseline="0"/>
                  <a:t> Relativa</a:t>
                </a:r>
                <a:endParaRPr lang="pt-BR"/>
              </a:p>
            </c:rich>
          </c:tx>
          <c:layout>
            <c:manualLayout>
              <c:xMode val="edge"/>
              <c:yMode val="edge"/>
              <c:x val="0.0139535441638892"/>
              <c:y val="0.33535417163763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3242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5354556973482"/>
          <c:y val="0.254545956727345"/>
          <c:w val="0.570463164087248"/>
          <c:h val="0.567677887622095"/>
        </c:manualLayout>
      </c:layout>
      <c:barChart>
        <c:barDir val="col"/>
        <c:grouping val="clustered"/>
        <c:varyColors val="0"/>
        <c:ser>
          <c:idx val="0"/>
          <c:order val="0"/>
          <c:tx>
            <c:v>Descritiva</c:v>
          </c:tx>
          <c:spPr>
            <a:solidFill>
              <a:srgbClr val="4F81BD"/>
            </a:solidFill>
            <a:ln w="12700">
              <a:solidFill>
                <a:srgbClr val="000090"/>
              </a:solidFill>
              <a:prstDash val="solid"/>
            </a:ln>
          </c:spPr>
          <c:invertIfNegative val="0"/>
          <c:val>
            <c:numRef>
              <c:f>Aurélio!$D$4:$D$13</c:f>
              <c:numCache>
                <c:formatCode>General</c:formatCode>
                <c:ptCount val="10"/>
                <c:pt idx="0">
                  <c:v>0.0106119430578665</c:v>
                </c:pt>
                <c:pt idx="1">
                  <c:v>0.153780735810686</c:v>
                </c:pt>
                <c:pt idx="2">
                  <c:v>0.344019227213903</c:v>
                </c:pt>
                <c:pt idx="3">
                  <c:v>0.298169717138103</c:v>
                </c:pt>
                <c:pt idx="4">
                  <c:v>0.145276391199852</c:v>
                </c:pt>
                <c:pt idx="5">
                  <c:v>0.0378258458125347</c:v>
                </c:pt>
                <c:pt idx="6">
                  <c:v>0.0086522462562396</c:v>
                </c:pt>
                <c:pt idx="7">
                  <c:v>0.00147901645405805</c:v>
                </c:pt>
                <c:pt idx="8">
                  <c:v>0.000147901645405805</c:v>
                </c:pt>
                <c:pt idx="9">
                  <c:v>3.69754113514513E-5</c:v>
                </c:pt>
              </c:numCache>
            </c:numRef>
          </c:val>
        </c:ser>
        <c:ser>
          <c:idx val="1"/>
          <c:order val="1"/>
          <c:tx>
            <c:v>Normal (inferencial)</c:v>
          </c:tx>
          <c:spPr>
            <a:solidFill>
              <a:srgbClr val="C0504D"/>
            </a:solidFill>
            <a:ln w="12700">
              <a:solidFill>
                <a:srgbClr val="F20884"/>
              </a:solidFill>
              <a:prstDash val="solid"/>
            </a:ln>
          </c:spPr>
          <c:invertIfNegative val="0"/>
          <c:val>
            <c:numRef>
              <c:f>Aurélio!$J$4:$J$13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268808"/>
        <c:axId val="-2141262584"/>
      </c:barChart>
      <c:catAx>
        <c:axId val="-2141268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Extensão da palavra (sílabas)</a:t>
                </a:r>
              </a:p>
            </c:rich>
          </c:tx>
          <c:layout>
            <c:manualLayout>
              <c:xMode val="edge"/>
              <c:yMode val="edge"/>
              <c:x val="0.26976783505979"/>
              <c:y val="0.9050522018081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2625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412625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/>
                  <a:t>Freq</a:t>
                </a:r>
                <a:r>
                  <a:rPr lang="pt-BR" baseline="0"/>
                  <a:t> Relativa</a:t>
                </a:r>
                <a:endParaRPr lang="pt-BR"/>
              </a:p>
            </c:rich>
          </c:tx>
          <c:layout>
            <c:manualLayout>
              <c:xMode val="edge"/>
              <c:yMode val="edge"/>
              <c:x val="0.0139535441638892"/>
              <c:y val="0.33535417163763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2688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pt-BR" dirty="0" smtClean="0"/>
              <a:t>texto</a:t>
            </a:r>
            <a:endParaRPr lang="pt-BR" dirty="0"/>
          </a:p>
        </c:rich>
      </c:tx>
      <c:layout>
        <c:manualLayout>
          <c:xMode val="edge"/>
          <c:yMode val="edge"/>
          <c:x val="0.380482939632546"/>
          <c:y val="0.0222224642868258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19450489143403"/>
          <c:y val="0.161769331517457"/>
          <c:w val="0.710720830350752"/>
          <c:h val="0.6604544909023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4F81BD"/>
            </a:solidFill>
            <a:ln w="12700">
              <a:solidFill>
                <a:srgbClr val="000090"/>
              </a:solidFill>
              <a:prstDash val="solid"/>
            </a:ln>
          </c:spPr>
          <c:invertIfNegative val="0"/>
          <c:val>
            <c:numRef>
              <c:f>Lobato!$D$4:$D$13</c:f>
              <c:numCache>
                <c:formatCode>General</c:formatCode>
                <c:ptCount val="10"/>
                <c:pt idx="0">
                  <c:v>0.4</c:v>
                </c:pt>
                <c:pt idx="1">
                  <c:v>0.309090909090909</c:v>
                </c:pt>
                <c:pt idx="2">
                  <c:v>0.163636363636364</c:v>
                </c:pt>
                <c:pt idx="3">
                  <c:v>0.109090909090909</c:v>
                </c:pt>
                <c:pt idx="4">
                  <c:v>0.0181818181818182</c:v>
                </c:pt>
              </c:numCache>
            </c:numRef>
          </c:val>
        </c:ser>
        <c:ser>
          <c:idx val="1"/>
          <c:order val="1"/>
          <c:spPr>
            <a:solidFill>
              <a:srgbClr val="C0504D"/>
            </a:solidFill>
            <a:ln w="12700">
              <a:solidFill>
                <a:srgbClr val="F20884"/>
              </a:solidFill>
              <a:prstDash val="solid"/>
            </a:ln>
          </c:spPr>
          <c:invertIfNegative val="0"/>
          <c:val>
            <c:numRef>
              <c:f>Lobato!$J$4:$J$13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1224808"/>
        <c:axId val="-2141218760"/>
      </c:barChart>
      <c:catAx>
        <c:axId val="-2141224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/>
                  <a:t>Extensão da palavra (sílabas)</a:t>
                </a:r>
              </a:p>
            </c:rich>
          </c:tx>
          <c:layout>
            <c:manualLayout>
              <c:xMode val="edge"/>
              <c:yMode val="edge"/>
              <c:x val="0.269767801202269"/>
              <c:y val="0.90505221421790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218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4121876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 dirty="0" err="1"/>
                  <a:t>Freq</a:t>
                </a:r>
                <a:r>
                  <a:rPr lang="pt-BR" baseline="0" dirty="0"/>
                  <a:t> </a:t>
                </a:r>
                <a:r>
                  <a:rPr lang="pt-BR" baseline="0" dirty="0" smtClean="0"/>
                  <a:t>Relativa</a:t>
                </a:r>
                <a:endParaRPr lang="pt-BR" dirty="0"/>
              </a:p>
            </c:rich>
          </c:tx>
          <c:layout>
            <c:manualLayout>
              <c:xMode val="edge"/>
              <c:yMode val="edge"/>
              <c:x val="0.0139535179070358"/>
              <c:y val="0.33535405148824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412248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8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690CF-17FE-AE45-8422-B48BAB6787BC}" type="datetimeFigureOut">
              <a:rPr lang="fr-FR" smtClean="0"/>
              <a:pPr/>
              <a:t>3/3/15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13245-1DAC-974E-93C5-4C46723FED5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9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906EB7-C00A-467F-A1E9-F7945A84981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13245-1DAC-974E-93C5-4C46723FED5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F7BDC79E-BB07-4F70-AA5D-DAA4DCFE9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733800"/>
            <a:ext cx="7620000" cy="2971800"/>
          </a:xfrm>
        </p:spPr>
        <p:txBody>
          <a:bodyPr/>
          <a:lstStyle/>
          <a:p>
            <a:pPr algn="ctr"/>
            <a:endParaRPr lang="pt-BR" b="1" dirty="0"/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Plínio A. </a:t>
            </a:r>
            <a:r>
              <a:rPr lang="pt-BR" b="1" dirty="0" smtClean="0">
                <a:solidFill>
                  <a:schemeClr val="tx1"/>
                </a:solidFill>
              </a:rPr>
              <a:t>Barbosa </a:t>
            </a:r>
          </a:p>
          <a:p>
            <a:pPr algn="ctr"/>
            <a:r>
              <a:rPr lang="pt-BR" b="1" i="1" dirty="0" smtClean="0">
                <a:solidFill>
                  <a:schemeClr val="tx1"/>
                </a:solidFill>
              </a:rPr>
              <a:t>Grupo de Estudos de Prosódia da Fala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</a:rPr>
              <a:t>DL/IEL/Unicamp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 err="1">
                <a:solidFill>
                  <a:schemeClr val="tx1"/>
                </a:solidFill>
              </a:rPr>
              <a:t>p</a:t>
            </a:r>
            <a:r>
              <a:rPr lang="pt-BR" b="1" dirty="0" err="1" smtClean="0">
                <a:solidFill>
                  <a:schemeClr val="tx1"/>
                </a:solidFill>
              </a:rPr>
              <a:t>abarbosa.unicampbr@gmail.com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981200"/>
            <a:ext cx="8610600" cy="215423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solidFill>
                  <a:srgbClr val="0000FF"/>
                </a:solidFill>
                <a:latin typeface="Cambria"/>
                <a:cs typeface="Cambria"/>
              </a:rPr>
              <a:t>Introdução</a:t>
            </a:r>
            <a:r>
              <a:rPr lang="pt-BR" sz="4000" dirty="0">
                <a:solidFill>
                  <a:srgbClr val="0000FF"/>
                </a:solidFill>
                <a:latin typeface="Cambria"/>
                <a:cs typeface="Cambria"/>
              </a:rPr>
              <a:t/>
            </a:r>
            <a:br>
              <a:rPr lang="pt-BR" sz="4000" dirty="0">
                <a:solidFill>
                  <a:srgbClr val="0000FF"/>
                </a:solidFill>
                <a:latin typeface="Cambria"/>
                <a:cs typeface="Cambria"/>
              </a:rPr>
            </a:br>
            <a:r>
              <a:rPr lang="pt-BR" sz="4000" dirty="0">
                <a:solidFill>
                  <a:srgbClr val="0000FF"/>
                </a:solidFill>
                <a:latin typeface="Cambria"/>
                <a:cs typeface="Cambria"/>
              </a:rPr>
              <a:t>Metodologia experimental </a:t>
            </a:r>
            <a:r>
              <a:rPr lang="pt-BR" sz="4000" dirty="0" smtClean="0">
                <a:solidFill>
                  <a:srgbClr val="0000FF"/>
                </a:solidFill>
                <a:latin typeface="Cambria"/>
                <a:cs typeface="Cambria"/>
              </a:rPr>
              <a:t>e elementos de base de Estatística Descritiva </a:t>
            </a:r>
            <a:r>
              <a:rPr lang="pt-BR" sz="4000" dirty="0">
                <a:solidFill>
                  <a:srgbClr val="0000FF"/>
                </a:solidFill>
                <a:latin typeface="Cambria"/>
                <a:cs typeface="Cambria"/>
              </a:rPr>
              <a:t>e Estatística Inferencial</a:t>
            </a:r>
            <a:endParaRPr lang="pt-BR" dirty="0">
              <a:solidFill>
                <a:srgbClr val="0000FF"/>
              </a:solidFill>
              <a:latin typeface="Cambria"/>
              <a:cs typeface="Cambria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29200" y="6248400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dirty="0" smtClean="0"/>
              <a:t>LL901</a:t>
            </a:r>
            <a:endParaRPr lang="pt-BR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a controlar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400" b="1" dirty="0" smtClean="0"/>
              <a:t>Em relação ao material</a:t>
            </a:r>
          </a:p>
          <a:p>
            <a:pPr lvl="1"/>
            <a:r>
              <a:rPr lang="pt-BR" sz="2200" dirty="0" smtClean="0"/>
              <a:t>As variáveis que afetam a duração (contexto fônico, tonicidade, proeminência, fronteira prosódica, taxa de elocução, ...) encontram-se em condição </a:t>
            </a:r>
            <a:r>
              <a:rPr lang="pt-BR" sz="2200" i="1" dirty="0" err="1" smtClean="0"/>
              <a:t>ceteris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paribus</a:t>
            </a:r>
            <a:r>
              <a:rPr lang="pt-BR" sz="2200" dirty="0" smtClean="0"/>
              <a:t>? Exemplos...</a:t>
            </a:r>
          </a:p>
          <a:p>
            <a:pPr lvl="1"/>
            <a:r>
              <a:rPr lang="pt-BR" sz="2200" dirty="0" smtClean="0"/>
              <a:t>A proporção de palavras com a vogal </a:t>
            </a:r>
            <a:r>
              <a:rPr lang="pt-BR" sz="2200" i="1" dirty="0" smtClean="0"/>
              <a:t>v</a:t>
            </a:r>
            <a:r>
              <a:rPr lang="pt-BR" sz="2200" i="1" baseline="-25000" dirty="0" smtClean="0"/>
              <a:t>i</a:t>
            </a:r>
            <a:r>
              <a:rPr lang="pt-BR" sz="2200" dirty="0" smtClean="0"/>
              <a:t> é importante? (Produção a </a:t>
            </a:r>
            <a:r>
              <a:rPr lang="pt-BR" sz="2200" dirty="0" err="1" smtClean="0"/>
              <a:t>posteriori</a:t>
            </a:r>
            <a:r>
              <a:rPr lang="pt-BR" sz="2200" dirty="0" smtClean="0"/>
              <a:t> de médias que reflitam a distribuição das vogais na língua.)</a:t>
            </a:r>
          </a:p>
          <a:p>
            <a:pPr lvl="1"/>
            <a:r>
              <a:rPr lang="pt-BR" sz="2200" dirty="0" smtClean="0"/>
              <a:t>Exemplo de </a:t>
            </a:r>
            <a:r>
              <a:rPr lang="pt-BR" sz="2200" b="1" dirty="0" smtClean="0"/>
              <a:t>viés</a:t>
            </a:r>
            <a:r>
              <a:rPr lang="pt-BR" sz="2200" dirty="0" smtClean="0"/>
              <a:t> por conta da não representatividade da enunciação da palavra: palavras pronunciadas isoladamente (duração tônica </a:t>
            </a:r>
            <a:r>
              <a:rPr lang="pt-BR" sz="2200" dirty="0" err="1" smtClean="0"/>
              <a:t>vs</a:t>
            </a:r>
            <a:r>
              <a:rPr lang="pt-BR" sz="2200" dirty="0" smtClean="0"/>
              <a:t> pós-tônica)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independentes e dependentes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058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Independe do nível de mensuração</a:t>
            </a:r>
          </a:p>
          <a:p>
            <a:pPr marL="515938" lvl="1" indent="-342900"/>
            <a:r>
              <a:rPr lang="pt-BR" dirty="0"/>
              <a:t>	</a:t>
            </a:r>
            <a:r>
              <a:rPr lang="pt-BR" dirty="0" smtClean="0"/>
              <a:t>A var. </a:t>
            </a:r>
            <a:r>
              <a:rPr lang="pt-BR" b="1" dirty="0" smtClean="0"/>
              <a:t>independente</a:t>
            </a:r>
            <a:r>
              <a:rPr lang="pt-BR" dirty="0" smtClean="0"/>
              <a:t> tem seus níveis manipulados pelo experimentador, porque a teoria linguística adotada </a:t>
            </a:r>
            <a:r>
              <a:rPr lang="pt-BR" dirty="0" err="1" smtClean="0"/>
              <a:t>hipotetiza</a:t>
            </a:r>
            <a:r>
              <a:rPr lang="pt-BR" dirty="0" smtClean="0"/>
              <a:t> que essa manipulação produz um efeito em determinada medida;</a:t>
            </a:r>
          </a:p>
          <a:p>
            <a:pPr marL="515938" lvl="1" indent="-342900"/>
            <a:r>
              <a:rPr lang="pt-BR" dirty="0" smtClean="0"/>
              <a:t>A var. Dependente é a medida supostamente afetada pela manipulação da var. Independente.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Duração como var. dependente (exemplo vogais curtas e longas)</a:t>
            </a:r>
          </a:p>
          <a:p>
            <a:r>
              <a:rPr lang="pt-BR" dirty="0" smtClean="0"/>
              <a:t>Duração como </a:t>
            </a:r>
            <a:r>
              <a:rPr lang="pt-BR" dirty="0" err="1" smtClean="0"/>
              <a:t>var.</a:t>
            </a:r>
            <a:r>
              <a:rPr lang="pt-BR" dirty="0" smtClean="0"/>
              <a:t> independente. </a:t>
            </a:r>
          </a:p>
          <a:p>
            <a:pPr lvl="1"/>
            <a:r>
              <a:rPr lang="pt-BR" dirty="0" smtClean="0"/>
              <a:t>Admite-se que a maior duração de gestos articulatórios permita a estabilização de uma configuração articulatória. Assim a duração pode explicar valores de frequências de formantes de uma vogal, que estão relacionadas ao atingimento de um alvo articulatório.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Frequência absoluta, relativa e 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05800" cy="4191000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A frequência é a </a:t>
            </a:r>
            <a:r>
              <a:rPr lang="pt-BR" dirty="0"/>
              <a:t>c</a:t>
            </a:r>
            <a:r>
              <a:rPr lang="pt-BR" dirty="0" smtClean="0"/>
              <a:t>ontagem de variáveis de um determinado tipo ou em determinada faixa. Absoluta quando é bruta, relativa quando referida ao espaço amostral.</a:t>
            </a:r>
          </a:p>
          <a:p>
            <a:pPr marL="170752" lvl="1" indent="0" algn="ctr">
              <a:buNone/>
            </a:pPr>
            <a:endParaRPr lang="pt-BR" dirty="0" smtClean="0"/>
          </a:p>
          <a:p>
            <a:pPr marL="170752" lvl="1" indent="0" algn="ctr">
              <a:buNone/>
            </a:pPr>
            <a:endParaRPr lang="pt-BR" dirty="0"/>
          </a:p>
          <a:p>
            <a:pPr marL="170752" lvl="1" indent="0" algn="ctr">
              <a:buNone/>
            </a:pPr>
            <a:r>
              <a:rPr lang="pt-BR" dirty="0" smtClean="0"/>
              <a:t>Exemplo do MD Aurélio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226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>
            <a:normAutofit/>
          </a:bodyPr>
          <a:lstStyle/>
          <a:p>
            <a:r>
              <a:rPr lang="pt-BR" b="1" dirty="0" smtClean="0"/>
              <a:t>Histogramas de extensão de palavra</a:t>
            </a:r>
            <a:endParaRPr lang="pt-BR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477115"/>
              </p:ext>
            </p:extLst>
          </p:nvPr>
        </p:nvGraphicFramePr>
        <p:xfrm>
          <a:off x="152400" y="1981200"/>
          <a:ext cx="4343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183652"/>
              </p:ext>
            </p:extLst>
          </p:nvPr>
        </p:nvGraphicFramePr>
        <p:xfrm>
          <a:off x="4572000" y="1981200"/>
          <a:ext cx="441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58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Histogramas de extensão de palavra: dicionário e texto curto</a:t>
            </a:r>
            <a:endParaRPr lang="pt-BR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034174"/>
              </p:ext>
            </p:extLst>
          </p:nvPr>
        </p:nvGraphicFramePr>
        <p:xfrm>
          <a:off x="4572000" y="2057400"/>
          <a:ext cx="4419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533209"/>
              </p:ext>
            </p:extLst>
          </p:nvPr>
        </p:nvGraphicFramePr>
        <p:xfrm>
          <a:off x="152400" y="2057400"/>
          <a:ext cx="41910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280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7620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Moda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b="1" dirty="0" smtClean="0"/>
              <a:t>O valor mais </a:t>
            </a:r>
            <a:r>
              <a:rPr lang="pt-BR" sz="2500" b="1" dirty="0" err="1" smtClean="0"/>
              <a:t>frequente</a:t>
            </a:r>
            <a:endParaRPr lang="pt-BR" sz="2500" b="1" dirty="0" smtClean="0"/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Média (</a:t>
            </a:r>
            <a:r>
              <a:rPr lang="pt-BR" sz="2900" b="1" dirty="0" err="1" smtClean="0"/>
              <a:t>x</a:t>
            </a:r>
            <a:r>
              <a:rPr lang="pt-BR" sz="2900" b="1" dirty="0" smtClean="0"/>
              <a:t>)</a:t>
            </a:r>
            <a:endParaRPr lang="pt-BR" sz="2900" b="1" dirty="0" smtClean="0"/>
          </a:p>
          <a:p>
            <a:pPr lvl="1">
              <a:buFont typeface="Arial" pitchFamily="34" charset="0"/>
              <a:buChar char="•"/>
            </a:pPr>
            <a:r>
              <a:rPr lang="pt-BR" sz="2500" b="1" dirty="0" smtClean="0"/>
              <a:t>A média aritmética dos valores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Mediana</a:t>
            </a:r>
          </a:p>
          <a:p>
            <a:pPr lvl="1">
              <a:buFont typeface="Arial" pitchFamily="34" charset="0"/>
              <a:buChar char="•"/>
            </a:pPr>
            <a:r>
              <a:rPr lang="pt-BR" sz="2500" b="1" dirty="0" smtClean="0"/>
              <a:t>O valor que divide o conjunto ordenado de valores em duas porções iguais à esquerda e à direita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Vantagens e desvantagens</a:t>
            </a:r>
            <a:endParaRPr lang="pt-BR" sz="29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96200" cy="1295400"/>
          </a:xfrm>
        </p:spPr>
        <p:txBody>
          <a:bodyPr>
            <a:normAutofit/>
          </a:bodyPr>
          <a:lstStyle/>
          <a:p>
            <a:r>
              <a:rPr lang="pt-BR" b="1" dirty="0" smtClean="0"/>
              <a:t>Medidas de valor central</a:t>
            </a:r>
            <a:endParaRPr lang="pt-B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2362200"/>
            <a:ext cx="41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76400"/>
            <a:ext cx="7620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Variância, s</a:t>
            </a:r>
            <a:r>
              <a:rPr lang="pt-BR" sz="2900" b="1" baseline="30000" dirty="0" smtClean="0"/>
              <a:t>2</a:t>
            </a:r>
            <a:r>
              <a:rPr lang="pt-BR" sz="2900" b="1" dirty="0" smtClean="0"/>
              <a:t> (da amostra)</a:t>
            </a:r>
            <a:endParaRPr lang="pt-BR" sz="2900" b="1" dirty="0" smtClean="0"/>
          </a:p>
          <a:p>
            <a:pPr lvl="1"/>
            <a:endParaRPr lang="pt-BR" sz="2700" b="1" dirty="0" smtClean="0"/>
          </a:p>
          <a:p>
            <a:pPr>
              <a:buFont typeface="Arial" pitchFamily="34" charset="0"/>
              <a:buChar char="•"/>
            </a:pPr>
            <a:endParaRPr lang="pt-BR" sz="2900" b="1" dirty="0" smtClean="0"/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Desvio</a:t>
            </a:r>
            <a:r>
              <a:rPr lang="pt-BR" sz="2900" b="1" dirty="0" smtClean="0"/>
              <a:t>-</a:t>
            </a:r>
            <a:r>
              <a:rPr lang="pt-BR" sz="2900" b="1" dirty="0" smtClean="0"/>
              <a:t>padrão (</a:t>
            </a:r>
            <a:r>
              <a:rPr lang="pt-BR" sz="2900" b="1" dirty="0" err="1" smtClean="0"/>
              <a:t>s</a:t>
            </a:r>
            <a:r>
              <a:rPr lang="pt-BR" sz="2900" b="1" dirty="0" smtClean="0"/>
              <a:t>)</a:t>
            </a:r>
            <a:endParaRPr lang="pt-BR" sz="2900" b="1" dirty="0" smtClean="0"/>
          </a:p>
          <a:p>
            <a:pPr marL="170752" lvl="1" indent="0">
              <a:buNone/>
            </a:pPr>
            <a:r>
              <a:rPr lang="pt-BR" sz="2500" b="1" dirty="0" smtClean="0"/>
              <a:t>A raiz quadrada da variância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Semi-amplitude entre </a:t>
            </a:r>
            <a:r>
              <a:rPr lang="pt-BR" sz="2900" b="1" dirty="0" err="1" smtClean="0"/>
              <a:t>quartis</a:t>
            </a:r>
            <a:endParaRPr lang="pt-BR" sz="2900" b="1" dirty="0" smtClean="0"/>
          </a:p>
          <a:p>
            <a:pPr marL="170752" lvl="1" indent="0">
              <a:buNone/>
            </a:pPr>
            <a:r>
              <a:rPr lang="pt-BR" sz="2500" b="1" dirty="0" smtClean="0"/>
              <a:t>A partir dos quartis 1 e 3. percentil-p%. Divide o conjunto de dados em p% </a:t>
            </a:r>
            <a:r>
              <a:rPr lang="pt-BR" sz="2500" b="1" dirty="0" err="1" smtClean="0"/>
              <a:t>vs</a:t>
            </a:r>
            <a:r>
              <a:rPr lang="pt-BR" sz="2500" b="1" dirty="0" smtClean="0"/>
              <a:t> (1-p)%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Vantagens e desvantagens</a:t>
            </a:r>
            <a:endParaRPr lang="pt-BR" sz="2900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696200" cy="1295400"/>
          </a:xfrm>
        </p:spPr>
        <p:txBody>
          <a:bodyPr>
            <a:normAutofit/>
          </a:bodyPr>
          <a:lstStyle/>
          <a:p>
            <a:r>
              <a:rPr lang="pt-BR" b="1" dirty="0" smtClean="0"/>
              <a:t>Medidas de dispersão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86000"/>
            <a:ext cx="2095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7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Exemplo de controle experimental, seleção de variáveis independentes e dependentes. </a:t>
            </a:r>
            <a:r>
              <a:rPr lang="pt-BR" sz="3200" b="1" dirty="0" err="1" smtClean="0"/>
              <a:t>Setting</a:t>
            </a:r>
            <a:r>
              <a:rPr lang="pt-BR" sz="3200" b="1" dirty="0" smtClean="0"/>
              <a:t>.</a:t>
            </a:r>
            <a:br>
              <a:rPr lang="pt-BR" sz="3200" b="1" dirty="0" smtClean="0"/>
            </a:br>
            <a:r>
              <a:rPr lang="pt-BR" sz="3200" dirty="0" smtClean="0">
                <a:solidFill>
                  <a:srgbClr val="0070C0"/>
                </a:solidFill>
              </a:rPr>
              <a:t>Barbosa e Madureira, 1999 </a:t>
            </a:r>
            <a:endParaRPr lang="pt-BR" sz="3200" dirty="0"/>
          </a:p>
        </p:txBody>
      </p:sp>
      <p:sp>
        <p:nvSpPr>
          <p:cNvPr id="10255" name="Rectangle 15"/>
          <p:cNvSpPr>
            <a:spLocks noGrp="1" noChangeArrowheads="1"/>
          </p:cNvSpPr>
          <p:nvPr>
            <p:ph sz="quarter" idx="13"/>
          </p:nvPr>
        </p:nvSpPr>
        <p:spPr>
          <a:xfrm>
            <a:off x="381000" y="1981200"/>
            <a:ext cx="8534400" cy="44958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t-BR" b="1" dirty="0"/>
              <a:t>Problema:</a:t>
            </a:r>
            <a:r>
              <a:rPr lang="pt-BR" sz="2900" dirty="0"/>
              <a:t>mostrar que </a:t>
            </a:r>
            <a:r>
              <a:rPr lang="pt-BR" sz="2900" b="1" dirty="0"/>
              <a:t>o acento</a:t>
            </a:r>
            <a:r>
              <a:rPr lang="pt-BR" sz="2900" dirty="0"/>
              <a:t> frasal tem efeito sobre a consoante </a:t>
            </a:r>
            <a:r>
              <a:rPr lang="pt-BR" sz="2900" dirty="0" err="1"/>
              <a:t>heterossilábica</a:t>
            </a:r>
            <a:r>
              <a:rPr lang="pt-BR" sz="2900" dirty="0"/>
              <a:t> de uma unidade VV numa seqüência </a:t>
            </a:r>
            <a:r>
              <a:rPr lang="pt-BR" sz="2900" dirty="0" smtClean="0"/>
              <a:t>C(V#C</a:t>
            </a:r>
            <a:r>
              <a:rPr lang="pt-BR" sz="2900" dirty="0"/>
              <a:t>) independentemente de fronteira </a:t>
            </a:r>
            <a:r>
              <a:rPr lang="pt-BR" sz="2900" dirty="0" smtClean="0"/>
              <a:t>sintática.</a:t>
            </a:r>
            <a:endParaRPr lang="pt-BR" sz="2900" dirty="0"/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Dialeto:</a:t>
            </a:r>
            <a:r>
              <a:rPr lang="pt-BR" sz="2900" dirty="0" smtClean="0"/>
              <a:t> paulista (dois sujeitos).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 smtClean="0"/>
              <a:t>Variável </a:t>
            </a:r>
            <a:r>
              <a:rPr lang="pt-BR" sz="2900" b="1" dirty="0"/>
              <a:t>dependente:</a:t>
            </a:r>
            <a:r>
              <a:rPr lang="pt-BR" sz="2900" dirty="0"/>
              <a:t> duração de </a:t>
            </a:r>
            <a:r>
              <a:rPr lang="pt-BR" sz="2900" dirty="0" smtClean="0"/>
              <a:t>consoante, quantitativa. </a:t>
            </a:r>
            <a:r>
              <a:rPr lang="pt-BR" sz="2900" dirty="0"/>
              <a:t>Por que duração? </a:t>
            </a:r>
          </a:p>
          <a:p>
            <a:pPr>
              <a:buFont typeface="Arial" pitchFamily="34" charset="0"/>
              <a:buChar char="•"/>
            </a:pPr>
            <a:r>
              <a:rPr lang="pt-BR" sz="2900" b="1" dirty="0"/>
              <a:t>Variáveis independentes:</a:t>
            </a:r>
            <a:r>
              <a:rPr lang="pt-BR" sz="2900" dirty="0"/>
              <a:t> paradigma acentual da palavra anterior; grau de coesão sintática na </a:t>
            </a:r>
            <a:r>
              <a:rPr lang="pt-BR" sz="2900" dirty="0" smtClean="0"/>
              <a:t>unidade.</a:t>
            </a:r>
            <a:endParaRPr lang="pt-BR" sz="2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solidFill>
                  <a:srgbClr val="0070C0"/>
                </a:solidFill>
              </a:rPr>
              <a:t>Controle experimental e </a:t>
            </a:r>
            <a:r>
              <a:rPr lang="pt-BR" sz="3600" b="1" dirty="0" smtClean="0">
                <a:solidFill>
                  <a:srgbClr val="00B050"/>
                </a:solidFill>
              </a:rPr>
              <a:t>seleção de variáveis independentes</a:t>
            </a:r>
            <a:r>
              <a:rPr lang="pt-BR" sz="3600" b="1" dirty="0" smtClean="0"/>
              <a:t/>
            </a:r>
            <a:br>
              <a:rPr lang="pt-BR" sz="3600" b="1" dirty="0" smtClean="0"/>
            </a:br>
            <a:endParaRPr lang="pt-BR" sz="3600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70C0"/>
                </a:solidFill>
              </a:rPr>
              <a:t>Vogal </a:t>
            </a:r>
            <a:r>
              <a:rPr lang="pt-BR" sz="2900" dirty="0">
                <a:solidFill>
                  <a:srgbClr val="0070C0"/>
                </a:solidFill>
              </a:rPr>
              <a:t>que a segue? Baixa </a:t>
            </a:r>
            <a:r>
              <a:rPr lang="pt-BR" sz="2900" b="1" dirty="0">
                <a:solidFill>
                  <a:srgbClr val="0070C0"/>
                </a:solidFill>
              </a:rPr>
              <a:t>[a].</a:t>
            </a:r>
            <a:r>
              <a:rPr lang="pt-BR" sz="2900" dirty="0">
                <a:solidFill>
                  <a:srgbClr val="0070C0"/>
                </a:solidFill>
              </a:rPr>
              <a:t>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Escolha de uma palavra-veículo com tônica na sílaba seguinte.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Frases-veículo com número semelhante de sílabas,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olidFill>
                  <a:srgbClr val="0070C0"/>
                </a:solidFill>
              </a:rPr>
              <a:t>Contraste de palavras ou locuções anteriores com [a] também, por quê?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B050"/>
                </a:solidFill>
              </a:rPr>
              <a:t>Consoante estudada em sílaba CV: </a:t>
            </a:r>
            <a:r>
              <a:rPr lang="pt-BR" sz="2900" b="1" dirty="0" smtClean="0">
                <a:solidFill>
                  <a:srgbClr val="00B050"/>
                </a:solidFill>
                <a:latin typeface="Charis SIL"/>
              </a:rPr>
              <a:t>[ʃ]</a:t>
            </a:r>
            <a:r>
              <a:rPr lang="pt-BR" sz="2900" dirty="0" smtClean="0">
                <a:solidFill>
                  <a:srgbClr val="00B050"/>
                </a:solidFill>
              </a:rPr>
              <a:t> Por quê? 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 smtClean="0">
                <a:solidFill>
                  <a:srgbClr val="00B050"/>
                </a:solidFill>
              </a:rPr>
              <a:t>Paroxítona </a:t>
            </a:r>
            <a:r>
              <a:rPr lang="pt-BR" sz="2900" dirty="0" err="1">
                <a:solidFill>
                  <a:srgbClr val="00B050"/>
                </a:solidFill>
              </a:rPr>
              <a:t>vs</a:t>
            </a:r>
            <a:r>
              <a:rPr lang="pt-BR" sz="2900" dirty="0">
                <a:solidFill>
                  <a:srgbClr val="00B050"/>
                </a:solidFill>
              </a:rPr>
              <a:t> oxítona e condição </a:t>
            </a:r>
            <a:r>
              <a:rPr lang="pt-BR" sz="2900" i="1" dirty="0" err="1">
                <a:solidFill>
                  <a:srgbClr val="00B050"/>
                </a:solidFill>
              </a:rPr>
              <a:t>ceterisparibus</a:t>
            </a:r>
            <a:endParaRPr lang="pt-BR" sz="29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pt-BR" i="1" dirty="0"/>
              <a:t>Corpus</a:t>
            </a:r>
            <a:r>
              <a:rPr lang="pt-BR" dirty="0"/>
              <a:t> usado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quarter" idx="13"/>
          </p:nvPr>
        </p:nvSpPr>
        <p:spPr>
          <a:xfrm>
            <a:off x="609600" y="1447800"/>
            <a:ext cx="8305800" cy="4800600"/>
          </a:xfrm>
        </p:spPr>
        <p:txBody>
          <a:bodyPr/>
          <a:lstStyle/>
          <a:p>
            <a:r>
              <a:rPr lang="pt-BR" b="1" dirty="0"/>
              <a:t>Número de repetições por frase: 12</a:t>
            </a:r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maior: s1 (número de sílabas)</a:t>
            </a:r>
            <a:endParaRPr lang="pt-BR" dirty="0"/>
          </a:p>
          <a:p>
            <a:pPr lvl="1"/>
            <a:r>
              <a:rPr lang="pt-BR" sz="2700" dirty="0"/>
              <a:t>Zé diz (se gaba/se </a:t>
            </a:r>
            <a:r>
              <a:rPr lang="pt-BR" sz="2700" dirty="0" err="1"/>
              <a:t>gabá</a:t>
            </a:r>
            <a:r>
              <a:rPr lang="pt-BR" sz="2700" dirty="0"/>
              <a:t>). Chapado também. (10)</a:t>
            </a:r>
            <a:endParaRPr lang="pt-BR" sz="2500" dirty="0"/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intermediária: s2</a:t>
            </a:r>
            <a:endParaRPr lang="pt-BR" dirty="0"/>
          </a:p>
          <a:p>
            <a:pPr lvl="1"/>
            <a:r>
              <a:rPr lang="pt-BR" sz="2700" dirty="0"/>
              <a:t>Digo (se gaba/se </a:t>
            </a:r>
            <a:r>
              <a:rPr lang="pt-BR" sz="2700" dirty="0" err="1"/>
              <a:t>gabá</a:t>
            </a:r>
            <a:r>
              <a:rPr lang="pt-BR" sz="2700" dirty="0"/>
              <a:t>) chapado e baixo. (10)</a:t>
            </a:r>
          </a:p>
          <a:p>
            <a:pPr>
              <a:buFont typeface="Monotype Sorts" pitchFamily="2" charset="2"/>
              <a:buNone/>
            </a:pPr>
            <a:r>
              <a:rPr lang="pt-BR" i="1" dirty="0"/>
              <a:t>Força sintática menor: s3</a:t>
            </a:r>
            <a:endParaRPr lang="pt-BR" dirty="0"/>
          </a:p>
          <a:p>
            <a:pPr lvl="1"/>
            <a:r>
              <a:rPr lang="pt-BR" sz="2700" dirty="0"/>
              <a:t>José Paulo diz: “(se gaba/se </a:t>
            </a:r>
            <a:r>
              <a:rPr lang="pt-BR" sz="2700" dirty="0" err="1"/>
              <a:t>gabá</a:t>
            </a:r>
            <a:r>
              <a:rPr lang="pt-BR" sz="2700" dirty="0"/>
              <a:t>) chapado”. (10)</a:t>
            </a:r>
          </a:p>
          <a:p>
            <a:r>
              <a:rPr lang="pt-BR" b="1" dirty="0"/>
              <a:t>Controle</a:t>
            </a:r>
            <a:r>
              <a:rPr lang="pt-BR" dirty="0"/>
              <a:t> a </a:t>
            </a:r>
            <a:r>
              <a:rPr lang="pt-BR" dirty="0" err="1"/>
              <a:t>posteriori</a:t>
            </a:r>
            <a:r>
              <a:rPr lang="pt-BR" dirty="0"/>
              <a:t> da taxa de elocução nas seis frases por locutor (ANOVA)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324880" cy="1143000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M</a:t>
            </a:r>
            <a:r>
              <a:rPr lang="pt-BR" dirty="0" smtClean="0"/>
              <a:t>étodo científico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400" y="1524000"/>
            <a:ext cx="8477280" cy="495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50" b="1" dirty="0" smtClean="0"/>
              <a:t>Fases </a:t>
            </a:r>
          </a:p>
          <a:p>
            <a:pPr marL="0" indent="0" algn="just">
              <a:buNone/>
            </a:pPr>
            <a:endParaRPr lang="pt-BR" sz="2650" b="1" dirty="0"/>
          </a:p>
          <a:p>
            <a:pPr marL="515938" lvl="1" indent="-342900" algn="just"/>
            <a:r>
              <a:rPr lang="pt-BR" sz="2400" b="1" dirty="0" smtClean="0"/>
              <a:t>observação </a:t>
            </a:r>
            <a:r>
              <a:rPr lang="pt-BR" sz="2400" dirty="0" smtClean="0"/>
              <a:t>de um fato linguístico (não há observação ingênua);</a:t>
            </a:r>
          </a:p>
          <a:p>
            <a:pPr marL="515938" lvl="1" indent="-342900" algn="just"/>
            <a:endParaRPr lang="pt-BR" sz="2400" dirty="0" smtClean="0"/>
          </a:p>
          <a:p>
            <a:pPr lvl="1" algn="just"/>
            <a:r>
              <a:rPr lang="pt-BR" sz="2400" b="1" dirty="0" smtClean="0"/>
              <a:t>descrição</a:t>
            </a:r>
            <a:r>
              <a:rPr lang="pt-BR" sz="2400" dirty="0" smtClean="0"/>
              <a:t> (através de estatística descritiva e/ou método </a:t>
            </a:r>
            <a:r>
              <a:rPr lang="pt-BR" sz="2400" dirty="0" err="1" smtClean="0"/>
              <a:t>correlacional</a:t>
            </a:r>
            <a:r>
              <a:rPr lang="pt-BR" sz="2400" dirty="0" smtClean="0"/>
              <a:t>);</a:t>
            </a:r>
          </a:p>
          <a:p>
            <a:pPr lvl="1" algn="just"/>
            <a:endParaRPr lang="pt-BR" sz="2400" dirty="0" smtClean="0"/>
          </a:p>
          <a:p>
            <a:pPr lvl="1" algn="just"/>
            <a:r>
              <a:rPr lang="pt-BR" sz="2400" b="1" dirty="0" smtClean="0"/>
              <a:t>experimentação</a:t>
            </a:r>
            <a:r>
              <a:rPr lang="pt-BR" sz="2400" dirty="0" smtClean="0"/>
              <a:t> (método hipotético-dedutivo fundamentado em análise estatística inferencial).</a:t>
            </a:r>
            <a:endParaRPr lang="pt-BR" sz="2400" b="1" dirty="0" smtClean="0"/>
          </a:p>
          <a:p>
            <a:pPr algn="just"/>
            <a:endParaRPr lang="pt-BR" sz="2650" dirty="0"/>
          </a:p>
        </p:txBody>
      </p:sp>
      <p:pic>
        <p:nvPicPr>
          <p:cNvPr id="6" name="Picture 6" descr="LogoGru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42852"/>
            <a:ext cx="5905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44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</p:spPr>
        <p:txBody>
          <a:bodyPr/>
          <a:lstStyle/>
          <a:p>
            <a:r>
              <a:rPr lang="pt-BR" dirty="0"/>
              <a:t>Testes de hipóteses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pt-BR" dirty="0"/>
              <a:t>Relação entre amostra e população</a:t>
            </a:r>
          </a:p>
          <a:p>
            <a:pPr lvl="1"/>
            <a:r>
              <a:rPr lang="pt-BR" dirty="0"/>
              <a:t>Amostra: descritores -&gt; População</a:t>
            </a:r>
          </a:p>
          <a:p>
            <a:r>
              <a:rPr lang="pt-BR" dirty="0"/>
              <a:t>Decisão fundamentada por valores extremos para uma dada população, definido em torno de uma probabilidade, o </a:t>
            </a:r>
            <a:r>
              <a:rPr lang="pt-BR" b="1" dirty="0"/>
              <a:t>nível de significância (</a:t>
            </a:r>
            <a:r>
              <a:rPr lang="pt-BR" b="1" dirty="0">
                <a:sym typeface="Symbol" pitchFamily="18" charset="2"/>
              </a:rPr>
              <a:t></a:t>
            </a:r>
            <a:r>
              <a:rPr lang="pt-BR" b="1" dirty="0"/>
              <a:t>)</a:t>
            </a:r>
          </a:p>
          <a:p>
            <a:r>
              <a:rPr lang="pt-BR" dirty="0"/>
              <a:t>Erros estatísticos:</a:t>
            </a:r>
          </a:p>
          <a:p>
            <a:pPr lvl="1"/>
            <a:r>
              <a:rPr lang="pt-BR" dirty="0"/>
              <a:t>tipo I </a:t>
            </a:r>
            <a:r>
              <a:rPr lang="pt-BR" b="1" dirty="0"/>
              <a:t>(</a:t>
            </a:r>
            <a:r>
              <a:rPr lang="pt-BR" b="1" dirty="0">
                <a:sym typeface="Symbol" pitchFamily="18" charset="2"/>
              </a:rPr>
              <a:t>)</a:t>
            </a:r>
            <a:r>
              <a:rPr lang="pt-BR" dirty="0">
                <a:sym typeface="Symbol" pitchFamily="18" charset="2"/>
              </a:rPr>
              <a:t> ou rejeitar hipótese nula verdadeira e</a:t>
            </a:r>
          </a:p>
          <a:p>
            <a:pPr lvl="1"/>
            <a:r>
              <a:rPr lang="pt-BR" dirty="0">
                <a:sym typeface="Symbol" pitchFamily="18" charset="2"/>
              </a:rPr>
              <a:t>tipo II </a:t>
            </a:r>
            <a:r>
              <a:rPr lang="pt-BR" b="1" dirty="0">
                <a:sym typeface="Symbol" pitchFamily="18" charset="2"/>
              </a:rPr>
              <a:t>() </a:t>
            </a:r>
            <a:r>
              <a:rPr lang="pt-BR" dirty="0">
                <a:sym typeface="Symbol" pitchFamily="18" charset="2"/>
              </a:rPr>
              <a:t>ou aceitar hipótese nula falsa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996950" y="1752600"/>
            <a:ext cx="7875588" cy="4800600"/>
            <a:chOff x="240" y="768"/>
            <a:chExt cx="5808" cy="336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240" y="768"/>
              <a:ext cx="5808" cy="3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960" y="768"/>
              <a:ext cx="50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960" y="1344"/>
              <a:ext cx="50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3312" y="76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2112" y="1344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4656" y="1344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40" y="19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240" y="2640"/>
              <a:ext cx="5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40" y="3408"/>
              <a:ext cx="5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732088" y="1738313"/>
            <a:ext cx="1674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locutor AJ</a:t>
            </a:r>
            <a:endParaRPr lang="pt-BR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065838" y="1738313"/>
            <a:ext cx="177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locutor GR</a:t>
            </a:r>
            <a:endParaRPr lang="pt-BR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238375" y="2600325"/>
            <a:ext cx="110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Parox.</a:t>
            </a:r>
            <a:endParaRPr lang="pt-BR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867150" y="2603500"/>
            <a:ext cx="90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Oxít.</a:t>
            </a:r>
            <a:endParaRPr lang="pt-BR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91163" y="2600325"/>
            <a:ext cx="1103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Parox.</a:t>
            </a:r>
            <a:endParaRPr lang="pt-BR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423150" y="2600325"/>
            <a:ext cx="904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Oxít.</a:t>
            </a:r>
            <a:endParaRPr lang="pt-BR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 rot="16200000">
            <a:off x="753269" y="2107407"/>
            <a:ext cx="141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frase</a:t>
            </a:r>
            <a:endParaRPr lang="pt-BR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203325" y="3684588"/>
            <a:ext cx="500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s3</a:t>
            </a:r>
            <a:endParaRPr lang="pt-BR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219200" y="4800600"/>
            <a:ext cx="50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s2</a:t>
            </a:r>
            <a:endParaRPr lang="pt-BR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219200" y="5905500"/>
            <a:ext cx="50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s1</a:t>
            </a:r>
            <a:endParaRPr lang="pt-BR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7885113" y="5832475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-</a:t>
            </a:r>
            <a:endParaRPr lang="pt-BR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989138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*135 (16)</a:t>
            </a:r>
            <a:endParaRPr lang="pt-BR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133600" y="57610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170 (18)</a:t>
            </a:r>
            <a:endParaRPr lang="pt-BR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540125" y="3678238"/>
            <a:ext cx="1577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*122 (11)</a:t>
            </a:r>
            <a:endParaRPr lang="pt-BR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616325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*155 (14)</a:t>
            </a:r>
            <a:endParaRPr lang="pt-BR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565525" y="57610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179 (11)</a:t>
            </a:r>
            <a:endParaRPr lang="pt-BR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410200" y="3678238"/>
            <a:ext cx="122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124 (5)</a:t>
            </a:r>
            <a:endParaRPr lang="pt-BR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7143750" y="36782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127 (12)</a:t>
            </a:r>
            <a:endParaRPr lang="pt-BR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386388" y="475615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*150 (8)</a:t>
            </a:r>
            <a:endParaRPr lang="pt-BR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7054850" y="4756150"/>
            <a:ext cx="1577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*163 (11)</a:t>
            </a:r>
            <a:endParaRPr lang="pt-BR"/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999163" y="5832475"/>
            <a:ext cx="30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-</a:t>
            </a:r>
            <a:endParaRPr lang="pt-BR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073275" y="3678238"/>
            <a:ext cx="140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*112 (4)</a:t>
            </a:r>
            <a:endParaRPr lang="pt-BR"/>
          </a:p>
        </p:txBody>
      </p:sp>
      <p:sp>
        <p:nvSpPr>
          <p:cNvPr id="12325" name="Rectangle 37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pt-BR" sz="4200" dirty="0"/>
              <a:t>Duração de</a:t>
            </a:r>
            <a:r>
              <a:rPr lang="pt-BR" sz="4200" dirty="0">
                <a:latin typeface="Charis SIL"/>
              </a:rPr>
              <a:t> [S]</a:t>
            </a:r>
            <a:r>
              <a:rPr lang="pt-BR" sz="4200" dirty="0"/>
              <a:t>: médias (e desvios-padrão) em </a:t>
            </a:r>
            <a:r>
              <a:rPr lang="pt-BR" sz="4200" dirty="0" err="1"/>
              <a:t>ms</a:t>
            </a:r>
            <a:r>
              <a:rPr lang="pt-BR" sz="4200" dirty="0"/>
              <a:t> e </a:t>
            </a:r>
            <a:r>
              <a:rPr lang="pt-BR" sz="4200" dirty="0" err="1"/>
              <a:t>sig</a:t>
            </a:r>
            <a:r>
              <a:rPr lang="pt-BR" sz="4200" baseline="30000" dirty="0"/>
              <a:t>*</a:t>
            </a:r>
            <a:r>
              <a:rPr lang="pt-BR" sz="4200" dirty="0"/>
              <a:t>. para </a:t>
            </a:r>
            <a:r>
              <a:rPr lang="pt-BR" sz="4200" dirty="0">
                <a:sym typeface="Symbol" pitchFamily="18" charset="2"/>
              </a:rPr>
              <a:t> = 2%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t de variáveis independentes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990600" y="1828800"/>
            <a:ext cx="7772400" cy="2895600"/>
          </a:xfrm>
        </p:spPr>
        <p:txBody>
          <a:bodyPr/>
          <a:lstStyle/>
          <a:p>
            <a:r>
              <a:rPr lang="pt-BR"/>
              <a:t>Por que de “variáveis independentes”?</a:t>
            </a:r>
          </a:p>
          <a:p>
            <a:pPr lvl="1"/>
            <a:r>
              <a:rPr lang="pt-BR"/>
              <a:t>H</a:t>
            </a:r>
            <a:r>
              <a:rPr lang="pt-BR" baseline="-25000"/>
              <a:t>0</a:t>
            </a:r>
            <a:r>
              <a:rPr lang="pt-BR"/>
              <a:t>: </a:t>
            </a:r>
            <a:r>
              <a:rPr lang="pt-BR">
                <a:sym typeface="Symbol" pitchFamily="18" charset="2"/>
              </a:rPr>
              <a:t>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= </a:t>
            </a:r>
            <a:r>
              <a:rPr lang="pt-BR" baseline="-25000">
                <a:sym typeface="Symbol" pitchFamily="18" charset="2"/>
              </a:rPr>
              <a:t>2 </a:t>
            </a:r>
            <a:r>
              <a:rPr lang="pt-BR">
                <a:sym typeface="Symbol" pitchFamily="18" charset="2"/>
              </a:rPr>
              <a:t>; H</a:t>
            </a:r>
            <a:r>
              <a:rPr lang="pt-BR" baseline="-25000">
                <a:sym typeface="Symbol" pitchFamily="18" charset="2"/>
              </a:rPr>
              <a:t>a</a:t>
            </a:r>
            <a:r>
              <a:rPr lang="pt-BR">
                <a:sym typeface="Symbol" pitchFamily="18" charset="2"/>
              </a:rPr>
              <a:t>: 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 </a:t>
            </a:r>
            <a:r>
              <a:rPr lang="pt-BR" baseline="-25000">
                <a:sym typeface="Symbol" pitchFamily="18" charset="2"/>
              </a:rPr>
              <a:t>2 </a:t>
            </a:r>
            <a:r>
              <a:rPr lang="pt-BR">
                <a:sym typeface="Symbol" pitchFamily="18" charset="2"/>
              </a:rPr>
              <a:t> = 2%</a:t>
            </a:r>
            <a:endParaRPr lang="pt-BR"/>
          </a:p>
          <a:p>
            <a:pPr lvl="1"/>
            <a:r>
              <a:rPr lang="pt-BR"/>
              <a:t>t = (média 1 - média 2)/</a:t>
            </a:r>
            <a:r>
              <a:rPr lang="pt-BR">
                <a:sym typeface="Symbol" pitchFamily="18" charset="2"/>
              </a:rPr>
              <a:t>(var1/n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 + var2/n</a:t>
            </a:r>
            <a:r>
              <a:rPr lang="pt-BR" baseline="-25000">
                <a:sym typeface="Symbol" pitchFamily="18" charset="2"/>
              </a:rPr>
              <a:t>2</a:t>
            </a:r>
            <a:r>
              <a:rPr lang="pt-BR">
                <a:sym typeface="Symbol" pitchFamily="18" charset="2"/>
              </a:rPr>
              <a:t>)</a:t>
            </a:r>
            <a:endParaRPr lang="pt-BR" baseline="-25000">
              <a:sym typeface="Symbol" pitchFamily="18" charset="2"/>
            </a:endParaRPr>
          </a:p>
          <a:p>
            <a:pPr lvl="1"/>
            <a:r>
              <a:rPr lang="pt-BR">
                <a:sym typeface="Symbol" pitchFamily="18" charset="2"/>
              </a:rPr>
              <a:t>t</a:t>
            </a:r>
            <a:r>
              <a:rPr lang="pt-BR" baseline="-25000">
                <a:sym typeface="Symbol" pitchFamily="18" charset="2"/>
              </a:rPr>
              <a:t>C </a:t>
            </a:r>
            <a:r>
              <a:rPr lang="pt-BR">
                <a:sym typeface="Symbol" pitchFamily="18" charset="2"/>
              </a:rPr>
              <a:t>= 2,508 (para /2 = 0,01 e graus de liberdade = (n</a:t>
            </a:r>
            <a:r>
              <a:rPr lang="pt-BR" baseline="-25000">
                <a:sym typeface="Symbol" pitchFamily="18" charset="2"/>
              </a:rPr>
              <a:t>1</a:t>
            </a:r>
            <a:r>
              <a:rPr lang="pt-BR">
                <a:sym typeface="Symbol" pitchFamily="18" charset="2"/>
              </a:rPr>
              <a:t>-1) + (n</a:t>
            </a:r>
            <a:r>
              <a:rPr lang="pt-BR" baseline="-25000">
                <a:sym typeface="Symbol" pitchFamily="18" charset="2"/>
              </a:rPr>
              <a:t>2</a:t>
            </a:r>
            <a:r>
              <a:rPr lang="pt-BR">
                <a:sym typeface="Symbol" pitchFamily="18" charset="2"/>
              </a:rPr>
              <a:t>-1)  = 22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737100" y="4572000"/>
            <a:ext cx="140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122 (11)</a:t>
            </a:r>
            <a:endParaRPr lang="pt-BR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270250" y="4572000"/>
            <a:ext cx="122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/>
              <a:t>112 (4)</a:t>
            </a:r>
            <a:endParaRPr lang="pt-BR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19400" y="5562600"/>
            <a:ext cx="429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/>
              <a:t>t = -10/</a:t>
            </a:r>
            <a:r>
              <a:rPr lang="pt-BR" b="1">
                <a:sym typeface="Symbol" pitchFamily="18" charset="2"/>
              </a:rPr>
              <a:t>(16/12 + 121/12) = -2,96</a:t>
            </a:r>
            <a:endParaRPr lang="pt-BR" b="1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819400" y="4419600"/>
            <a:ext cx="3886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32125" y="6054725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b="1" i="1"/>
              <a:t>Como |t| &gt;</a:t>
            </a:r>
            <a:r>
              <a:rPr lang="pt-BR" b="1" i="1">
                <a:sym typeface="Symbol" pitchFamily="18" charset="2"/>
              </a:rPr>
              <a:t>t</a:t>
            </a:r>
            <a:r>
              <a:rPr lang="pt-BR" b="1" i="1" baseline="-25000">
                <a:sym typeface="Symbol" pitchFamily="18" charset="2"/>
              </a:rPr>
              <a:t>C: </a:t>
            </a:r>
            <a:r>
              <a:rPr lang="pt-BR" b="1" i="1">
                <a:sym typeface="Symbol" pitchFamily="18" charset="2"/>
              </a:rPr>
              <a:t>H</a:t>
            </a:r>
            <a:r>
              <a:rPr lang="pt-BR" b="1" i="1" baseline="-25000">
                <a:sym typeface="Symbol" pitchFamily="18" charset="2"/>
              </a:rPr>
              <a:t>a</a:t>
            </a:r>
            <a:r>
              <a:rPr lang="pt-BR" b="1" i="1">
                <a:sym typeface="Symbol" pitchFamily="18" charset="2"/>
              </a:rPr>
              <a:t>: </a:t>
            </a:r>
            <a:r>
              <a:rPr lang="pt-BR" b="1" i="1" baseline="-25000">
                <a:sym typeface="Symbol" pitchFamily="18" charset="2"/>
              </a:rPr>
              <a:t>1</a:t>
            </a:r>
            <a:r>
              <a:rPr lang="pt-BR" b="1" i="1">
                <a:sym typeface="Symbol" pitchFamily="18" charset="2"/>
              </a:rPr>
              <a:t>  </a:t>
            </a:r>
            <a:r>
              <a:rPr lang="pt-BR" b="1" i="1" baseline="-25000">
                <a:sym typeface="Symbol" pitchFamily="18" charset="2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pt-BR" b="1" dirty="0" smtClean="0"/>
              <a:t>Para discussão</a:t>
            </a:r>
            <a:endParaRPr lang="pt-BR" b="1" dirty="0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sz="quarter" idx="13"/>
          </p:nvPr>
        </p:nvSpPr>
        <p:spPr>
          <a:xfrm>
            <a:off x="609600" y="1371600"/>
            <a:ext cx="8077200" cy="4953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900" dirty="0"/>
              <a:t>O que me revelaria diferenças de </a:t>
            </a:r>
            <a:r>
              <a:rPr lang="pt-BR" sz="2900" dirty="0" smtClean="0"/>
              <a:t>variância </a:t>
            </a:r>
            <a:r>
              <a:rPr lang="pt-BR" sz="2900" dirty="0"/>
              <a:t>entre as duas condições? 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Que população subjaz a amostra?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Quais outros segmentos importantes cuja duração deve ser medida?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/>
              <a:t>Por que adotou-se um </a:t>
            </a:r>
            <a:r>
              <a:rPr lang="pt-BR" sz="2900" dirty="0">
                <a:sym typeface="Symbol" pitchFamily="18" charset="2"/>
              </a:rPr>
              <a:t> menor?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ym typeface="Symbol" pitchFamily="18" charset="2"/>
              </a:rPr>
              <a:t>Sugira outras palavras- e frases-veículo. Qual o interesse de se gravar outros locutores?</a:t>
            </a:r>
          </a:p>
          <a:p>
            <a:pPr>
              <a:buFont typeface="Arial" pitchFamily="34" charset="0"/>
              <a:buChar char="•"/>
            </a:pPr>
            <a:r>
              <a:rPr lang="pt-BR" sz="2900" dirty="0">
                <a:sym typeface="Symbol" pitchFamily="18" charset="2"/>
              </a:rPr>
              <a:t>Por que não poderia usar três testes t para comparar a as três condições prosódicas 2 a 2?</a:t>
            </a:r>
            <a:endParaRPr lang="pt-BR" sz="2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6CFAF0D9-08EE-49D9-B499-06AC53A373C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056784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Introdução: </a:t>
            </a:r>
            <a:r>
              <a:rPr lang="pt-BR" dirty="0" smtClean="0"/>
              <a:t>relações entre teoria, modelo e experimentação</a:t>
            </a:r>
            <a:endParaRPr lang="pt-B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81400" y="3048000"/>
            <a:ext cx="28194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600" dirty="0" err="1" smtClean="0"/>
              <a:t>seleção</a:t>
            </a:r>
            <a:r>
              <a:rPr lang="en-US" sz="2600" dirty="0" smtClean="0"/>
              <a:t> do </a:t>
            </a:r>
            <a:r>
              <a:rPr lang="en-US" sz="2600" dirty="0" err="1" smtClean="0"/>
              <a:t>tipo</a:t>
            </a:r>
            <a:endParaRPr lang="en-US" sz="2600" dirty="0" smtClean="0"/>
          </a:p>
          <a:p>
            <a:pPr algn="ctr"/>
            <a:r>
              <a:rPr lang="en-US" sz="2600" dirty="0" smtClean="0"/>
              <a:t>de dado </a:t>
            </a:r>
            <a:r>
              <a:rPr lang="en-US" sz="2600" dirty="0" err="1" smtClean="0"/>
              <a:t>para</a:t>
            </a:r>
            <a:r>
              <a:rPr lang="en-US" sz="2600" dirty="0" smtClean="0"/>
              <a:t> </a:t>
            </a:r>
            <a:r>
              <a:rPr lang="en-US" sz="2600" dirty="0" err="1" smtClean="0"/>
              <a:t>análise</a:t>
            </a:r>
            <a:endParaRPr lang="en-US" sz="26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81400" y="4191000"/>
            <a:ext cx="28194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2600" dirty="0" smtClean="0"/>
              <a:t> </a:t>
            </a:r>
            <a:r>
              <a:rPr lang="en-US" sz="2600" dirty="0" err="1" smtClean="0"/>
              <a:t>sujeito</a:t>
            </a:r>
            <a:r>
              <a:rPr lang="en-US" sz="2600" dirty="0" smtClean="0"/>
              <a:t>        corpus </a:t>
            </a:r>
            <a:endParaRPr lang="en-US" sz="26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38400" y="1524000"/>
            <a:ext cx="5105400" cy="1295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600" b="1" dirty="0" smtClean="0"/>
              <a:t>TEORIA</a:t>
            </a:r>
          </a:p>
          <a:p>
            <a:pPr algn="ctr"/>
            <a:r>
              <a:rPr lang="en-US" sz="2600" dirty="0" smtClean="0"/>
              <a:t>[</a:t>
            </a:r>
            <a:r>
              <a:rPr lang="en-US" sz="2600" dirty="0" err="1" smtClean="0"/>
              <a:t>observação</a:t>
            </a:r>
            <a:r>
              <a:rPr lang="en-US" sz="2600" dirty="0" smtClean="0"/>
              <a:t>/</a:t>
            </a:r>
            <a:r>
              <a:rPr lang="en-US" sz="2600" dirty="0" err="1" smtClean="0"/>
              <a:t>hipóteses</a:t>
            </a:r>
            <a:r>
              <a:rPr lang="en-US" sz="2600" dirty="0" smtClean="0"/>
              <a:t>/</a:t>
            </a:r>
            <a:r>
              <a:rPr lang="en-US" sz="2600" dirty="0" err="1" smtClean="0"/>
              <a:t>modelo</a:t>
            </a:r>
            <a:r>
              <a:rPr lang="en-US" sz="2600" dirty="0" smtClean="0"/>
              <a:t>]</a:t>
            </a:r>
            <a:endParaRPr lang="en-US" sz="2600" dirty="0"/>
          </a:p>
        </p:txBody>
      </p:sp>
      <p:sp>
        <p:nvSpPr>
          <p:cNvPr id="27" name="Chave direita 26"/>
          <p:cNvSpPr/>
          <p:nvPr/>
        </p:nvSpPr>
        <p:spPr>
          <a:xfrm>
            <a:off x="7772400" y="3048000"/>
            <a:ext cx="76200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6810610" y="4543190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estudo experimental</a:t>
            </a:r>
            <a:endParaRPr lang="pt-BR" b="1" dirty="0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991100" y="3886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2" name="Seta para a esquerda e para a direita 31"/>
          <p:cNvSpPr/>
          <p:nvPr/>
        </p:nvSpPr>
        <p:spPr>
          <a:xfrm>
            <a:off x="4800600" y="4495800"/>
            <a:ext cx="3810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00400" y="4876800"/>
            <a:ext cx="35814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600" dirty="0" err="1" smtClean="0"/>
              <a:t>análise</a:t>
            </a:r>
            <a:r>
              <a:rPr lang="en-US" sz="2600" dirty="0" smtClean="0"/>
              <a:t> </a:t>
            </a:r>
            <a:r>
              <a:rPr lang="en-US" sz="2600" dirty="0" err="1" smtClean="0"/>
              <a:t>linguística</a:t>
            </a:r>
            <a:endParaRPr lang="en-US" sz="2600" dirty="0" smtClean="0"/>
          </a:p>
          <a:p>
            <a:pPr algn="ctr"/>
            <a:r>
              <a:rPr lang="en-US" sz="2600" dirty="0" err="1" smtClean="0"/>
              <a:t>embasada</a:t>
            </a:r>
            <a:r>
              <a:rPr lang="en-US" sz="2600" dirty="0" smtClean="0"/>
              <a:t> </a:t>
            </a:r>
            <a:r>
              <a:rPr lang="en-US" sz="2600" dirty="0" err="1" smtClean="0"/>
              <a:t>estatisticamente</a:t>
            </a:r>
            <a:endParaRPr lang="en-US" sz="2600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505200" y="5791200"/>
            <a:ext cx="29718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600" dirty="0" err="1" smtClean="0"/>
              <a:t>análise</a:t>
            </a:r>
            <a:r>
              <a:rPr lang="en-US" sz="2600" dirty="0" smtClean="0"/>
              <a:t> dos </a:t>
            </a:r>
            <a:r>
              <a:rPr lang="en-US" sz="2600" dirty="0" err="1" smtClean="0"/>
              <a:t>resultados</a:t>
            </a:r>
            <a:endParaRPr lang="en-US" sz="2600" dirty="0"/>
          </a:p>
        </p:txBody>
      </p:sp>
      <p:cxnSp>
        <p:nvCxnSpPr>
          <p:cNvPr id="15" name="Conector em curva 14"/>
          <p:cNvCxnSpPr/>
          <p:nvPr/>
        </p:nvCxnSpPr>
        <p:spPr>
          <a:xfrm rot="16200000" flipV="1">
            <a:off x="895350" y="3752850"/>
            <a:ext cx="4114800" cy="1028700"/>
          </a:xfrm>
          <a:prstGeom prst="curvedConnector4">
            <a:avLst>
              <a:gd name="adj1" fmla="val 695"/>
              <a:gd name="adj2" fmla="val 217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4991100" y="4800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4991100" y="57150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4991100" y="2819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6" name="Picture 6" descr="LogoGrup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404664"/>
            <a:ext cx="5905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17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6CFAF0D9-08EE-49D9-B499-06AC53A373C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0"/>
            <a:ext cx="7340352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Teoria e 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762000" y="1295400"/>
            <a:ext cx="7712968" cy="54102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dirty="0" smtClean="0"/>
              <a:t>teoria científica </a:t>
            </a:r>
            <a:r>
              <a:rPr lang="pt-BR" dirty="0" smtClean="0"/>
              <a:t>é composta por um conjunto de enunciados construídos a partir de </a:t>
            </a:r>
            <a:r>
              <a:rPr lang="pt-BR" b="1" dirty="0" smtClean="0"/>
              <a:t>hipóteses</a:t>
            </a:r>
            <a:r>
              <a:rPr lang="pt-BR" dirty="0" smtClean="0"/>
              <a:t> que foram testadas repetidamente.</a:t>
            </a:r>
            <a:r>
              <a:rPr lang="pt-BR" dirty="0"/>
              <a:t> </a:t>
            </a:r>
            <a:r>
              <a:rPr lang="pt-BR" dirty="0" smtClean="0"/>
              <a:t> A partir de uma teoria pode-se enunciar novas hipóteses a partir de novas observações.</a:t>
            </a:r>
          </a:p>
          <a:p>
            <a:r>
              <a:rPr lang="pt-BR" dirty="0" smtClean="0"/>
              <a:t>Propriedades de uma teoria científica (</a:t>
            </a:r>
            <a:r>
              <a:rPr lang="pt-BR" dirty="0" err="1" smtClean="0"/>
              <a:t>Xu</a:t>
            </a:r>
            <a:r>
              <a:rPr lang="pt-BR" dirty="0" smtClean="0"/>
              <a:t>, 2011):</a:t>
            </a:r>
          </a:p>
          <a:p>
            <a:pPr lvl="1"/>
            <a:r>
              <a:rPr lang="pt-BR" dirty="0" err="1" smtClean="0"/>
              <a:t>Falsificabilidade</a:t>
            </a:r>
            <a:endParaRPr lang="pt-BR" dirty="0" smtClean="0"/>
          </a:p>
          <a:p>
            <a:pPr lvl="2"/>
            <a:r>
              <a:rPr lang="pt-BR" dirty="0" smtClean="0"/>
              <a:t>As hipóteses devem conter mecanismos para testar sua veracidade ou falsidade.</a:t>
            </a:r>
          </a:p>
          <a:p>
            <a:pPr lvl="1"/>
            <a:r>
              <a:rPr lang="pt-BR" dirty="0" err="1" smtClean="0"/>
              <a:t>Preditividade</a:t>
            </a:r>
            <a:r>
              <a:rPr lang="pt-BR" dirty="0" smtClean="0"/>
              <a:t> (&amp; </a:t>
            </a:r>
            <a:r>
              <a:rPr lang="pt-BR" dirty="0" err="1" smtClean="0"/>
              <a:t>explicitabilidade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Toda teoria precisa prever observações em condições experimentais diversas</a:t>
            </a:r>
          </a:p>
          <a:p>
            <a:pPr lvl="2"/>
            <a:r>
              <a:rPr lang="pt-BR" dirty="0" smtClean="0"/>
              <a:t>A forma de predição das observações deve ser explícita, </a:t>
            </a:r>
            <a:r>
              <a:rPr lang="pt-BR" b="1" dirty="0" smtClean="0"/>
              <a:t>reprodutível</a:t>
            </a:r>
            <a:r>
              <a:rPr lang="pt-BR" dirty="0" smtClean="0"/>
              <a:t>  (modelo na forma de regras ou equações)</a:t>
            </a:r>
          </a:p>
          <a:p>
            <a:pPr lvl="1"/>
            <a:r>
              <a:rPr lang="pt-BR" i="1" dirty="0" err="1" smtClean="0"/>
              <a:t>Designability</a:t>
            </a:r>
            <a:r>
              <a:rPr lang="pt-BR" i="1" dirty="0" smtClean="0"/>
              <a:t> </a:t>
            </a:r>
          </a:p>
          <a:p>
            <a:pPr lvl="2"/>
            <a:r>
              <a:rPr lang="pt-BR" dirty="0" smtClean="0"/>
              <a:t>As observações devem ser previstas a partir de um desenho experimental passível de ser aplicado.</a:t>
            </a:r>
          </a:p>
        </p:txBody>
      </p:sp>
      <p:pic>
        <p:nvPicPr>
          <p:cNvPr id="4" name="Picture 6" descr="LogoGru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76" y="142852"/>
            <a:ext cx="5905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394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fld id="{6CFAF0D9-08EE-49D9-B499-06AC53A373C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3400" y="0"/>
            <a:ext cx="7598648" cy="1143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/>
              <a:t>Experimento e seleção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8624918" cy="5095468"/>
          </a:xfrm>
        </p:spPr>
        <p:txBody>
          <a:bodyPr>
            <a:normAutofit lnSpcReduction="10000"/>
          </a:bodyPr>
          <a:lstStyle/>
          <a:p>
            <a:r>
              <a:rPr lang="pt-BR" sz="2300" dirty="0" smtClean="0"/>
              <a:t>A </a:t>
            </a:r>
            <a:r>
              <a:rPr lang="pt-BR" sz="2300" b="1" dirty="0" smtClean="0"/>
              <a:t>seleção do </a:t>
            </a:r>
            <a:r>
              <a:rPr lang="pt-BR" sz="2300" b="1" i="1" dirty="0" smtClean="0"/>
              <a:t>corpus</a:t>
            </a:r>
            <a:r>
              <a:rPr lang="pt-BR" sz="2300" b="1" dirty="0" smtClean="0"/>
              <a:t> </a:t>
            </a:r>
            <a:r>
              <a:rPr lang="pt-BR" sz="2300" dirty="0" smtClean="0"/>
              <a:t>para análise, de todas as variáveis e do teste estatístico dependem dos pressupostos teóricos.</a:t>
            </a:r>
          </a:p>
          <a:p>
            <a:r>
              <a:rPr lang="pt-BR" sz="2300" dirty="0" smtClean="0"/>
              <a:t>O </a:t>
            </a:r>
            <a:r>
              <a:rPr lang="pt-BR" sz="2300" i="1" dirty="0" smtClean="0"/>
              <a:t>corpus</a:t>
            </a:r>
            <a:r>
              <a:rPr lang="pt-BR" sz="2300" dirty="0" smtClean="0"/>
              <a:t> (amostra) é representativo da população que é o foco de estudo (estímulos ou sujeitos, ou ambos).</a:t>
            </a:r>
          </a:p>
          <a:p>
            <a:r>
              <a:rPr lang="pt-BR" sz="2300" dirty="0" smtClean="0"/>
              <a:t>Um </a:t>
            </a:r>
            <a:r>
              <a:rPr lang="pt-BR" sz="2300" b="1" dirty="0" smtClean="0"/>
              <a:t>experimento </a:t>
            </a:r>
            <a:r>
              <a:rPr lang="pt-BR" sz="2300" dirty="0" smtClean="0"/>
              <a:t>precisa selecionar </a:t>
            </a:r>
            <a:r>
              <a:rPr lang="pt-BR" sz="2300" b="1" dirty="0" smtClean="0">
                <a:solidFill>
                  <a:srgbClr val="0070C0"/>
                </a:solidFill>
              </a:rPr>
              <a:t>condições</a:t>
            </a:r>
            <a:r>
              <a:rPr lang="pt-BR" sz="2300" dirty="0" smtClean="0"/>
              <a:t> em que:</a:t>
            </a:r>
          </a:p>
          <a:p>
            <a:pPr lvl="1"/>
            <a:r>
              <a:rPr lang="pt-BR" sz="2100" dirty="0" smtClean="0"/>
              <a:t>as </a:t>
            </a:r>
            <a:r>
              <a:rPr lang="pt-BR" sz="2100" b="1" dirty="0" smtClean="0">
                <a:solidFill>
                  <a:srgbClr val="0070C0"/>
                </a:solidFill>
              </a:rPr>
              <a:t>variáveis independentes </a:t>
            </a:r>
            <a:r>
              <a:rPr lang="pt-BR" sz="2100" dirty="0" smtClean="0"/>
              <a:t>são manipuladas pelo pesquisador;</a:t>
            </a:r>
          </a:p>
          <a:p>
            <a:pPr lvl="1"/>
            <a:r>
              <a:rPr lang="pt-BR" sz="2100" dirty="0" smtClean="0"/>
              <a:t>as </a:t>
            </a:r>
            <a:r>
              <a:rPr lang="pt-BR" sz="2100" b="1" dirty="0" smtClean="0">
                <a:solidFill>
                  <a:srgbClr val="0070C0"/>
                </a:solidFill>
              </a:rPr>
              <a:t>variáveis dependentes </a:t>
            </a:r>
            <a:r>
              <a:rPr lang="pt-BR" sz="2100" dirty="0" smtClean="0"/>
              <a:t>são correlatos de variáveis linguísticas, </a:t>
            </a:r>
            <a:r>
              <a:rPr lang="pt-BR" sz="2100" dirty="0" err="1" smtClean="0"/>
              <a:t>paralinguísticas</a:t>
            </a:r>
            <a:r>
              <a:rPr lang="pt-BR" sz="2100" dirty="0" smtClean="0"/>
              <a:t> ou extralinguísticas;</a:t>
            </a:r>
          </a:p>
          <a:p>
            <a:pPr lvl="1"/>
            <a:r>
              <a:rPr lang="pt-BR" sz="2100" dirty="0" smtClean="0"/>
              <a:t>as </a:t>
            </a:r>
            <a:r>
              <a:rPr lang="pt-BR" sz="2100" b="1" dirty="0" smtClean="0">
                <a:solidFill>
                  <a:srgbClr val="0070C0"/>
                </a:solidFill>
              </a:rPr>
              <a:t>variáveis a controlar </a:t>
            </a:r>
            <a:r>
              <a:rPr lang="pt-BR" sz="2100" b="1" dirty="0" smtClean="0"/>
              <a:t>são conhecidas e controladas de fato.</a:t>
            </a:r>
          </a:p>
          <a:p>
            <a:pPr lvl="1">
              <a:buNone/>
            </a:pPr>
            <a:r>
              <a:rPr lang="pt-BR" sz="1900" b="1" dirty="0" smtClean="0"/>
              <a:t>Exemplo. </a:t>
            </a:r>
            <a:r>
              <a:rPr lang="pt-BR" sz="1900" dirty="0" smtClean="0"/>
              <a:t>Duração de sílaba e acento lexical (Fernandes, 76; </a:t>
            </a:r>
            <a:r>
              <a:rPr lang="pt-BR" sz="1900" dirty="0" err="1" smtClean="0"/>
              <a:t>Massini</a:t>
            </a:r>
            <a:r>
              <a:rPr lang="pt-BR" sz="1900" dirty="0" smtClean="0"/>
              <a:t>, 91; Moraes, 87; Barbosa, 96; 2012).</a:t>
            </a:r>
          </a:p>
          <a:p>
            <a:pPr lvl="2"/>
            <a:r>
              <a:rPr lang="pt-BR" sz="1700" dirty="0" smtClean="0"/>
              <a:t>Var Ind. (fator TONICIDADE: tônica, pré-tônica e pós-tônica)</a:t>
            </a:r>
          </a:p>
          <a:p>
            <a:pPr lvl="2"/>
            <a:r>
              <a:rPr lang="pt-BR" sz="1700" dirty="0" smtClean="0"/>
              <a:t>Var Dep. (duração em </a:t>
            </a:r>
            <a:r>
              <a:rPr lang="pt-BR" sz="1700" dirty="0" err="1" smtClean="0"/>
              <a:t>ms</a:t>
            </a:r>
            <a:r>
              <a:rPr lang="pt-BR" sz="1700" dirty="0" smtClean="0"/>
              <a:t> da sílaba)</a:t>
            </a:r>
          </a:p>
          <a:p>
            <a:pPr lvl="2"/>
            <a:r>
              <a:rPr lang="pt-BR" sz="1700" dirty="0" smtClean="0"/>
              <a:t>Var a controlar (todos os fatores que afetam a duração a menos da tonicidade)</a:t>
            </a:r>
            <a:endParaRPr lang="pt-BR" sz="2300" dirty="0"/>
          </a:p>
        </p:txBody>
      </p:sp>
      <p:pic>
        <p:nvPicPr>
          <p:cNvPr id="6" name="Picture 6" descr="LogoGrup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8424" y="404664"/>
            <a:ext cx="59055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49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19400"/>
            <a:ext cx="8077200" cy="12954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Noções gerais de </a:t>
            </a:r>
            <a:r>
              <a:rPr lang="pt-BR" dirty="0" smtClean="0"/>
              <a:t>amostragem, inferência e medida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População e amostra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33400" y="2133600"/>
            <a:ext cx="8382000" cy="3581400"/>
          </a:xfrm>
        </p:spPr>
        <p:txBody>
          <a:bodyPr>
            <a:normAutofit/>
          </a:bodyPr>
          <a:lstStyle/>
          <a:p>
            <a:r>
              <a:rPr lang="pt-BR" b="1" dirty="0" smtClean="0"/>
              <a:t>População</a:t>
            </a:r>
            <a:r>
              <a:rPr lang="pt-BR" dirty="0" smtClean="0"/>
              <a:t>: conjunto de todos os possíveis valores da variável de interesse (duração vocálica, extensão de palavra, de enunciado, VOT. Mas...</a:t>
            </a:r>
          </a:p>
          <a:p>
            <a:r>
              <a:rPr lang="pt-BR" dirty="0" smtClean="0"/>
              <a:t>É preciso garantir a </a:t>
            </a:r>
            <a:r>
              <a:rPr lang="pt-BR" b="1" dirty="0" smtClean="0"/>
              <a:t>representatividade</a:t>
            </a:r>
            <a:r>
              <a:rPr lang="pt-BR" dirty="0" smtClean="0"/>
              <a:t> da amostra em relação à população (</a:t>
            </a:r>
            <a:r>
              <a:rPr lang="pt-BR" dirty="0" err="1" smtClean="0"/>
              <a:t>cf</a:t>
            </a:r>
            <a:r>
              <a:rPr lang="pt-BR" dirty="0" smtClean="0"/>
              <a:t> </a:t>
            </a:r>
            <a:r>
              <a:rPr lang="pt-BR" b="1" dirty="0" smtClean="0"/>
              <a:t>variáveis controladas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Voltemos ao exemplo da oposição entre vogais curtas e longas na língua L, que exige a gravação de enunciados de um ou mais sujeitos...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Níveis de mensuração: 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457200" y="1828800"/>
            <a:ext cx="8305800" cy="4191000"/>
          </a:xfrm>
        </p:spPr>
        <p:txBody>
          <a:bodyPr>
            <a:normAutofit/>
          </a:bodyPr>
          <a:lstStyle/>
          <a:p>
            <a:pPr marL="171450" lvl="1"/>
            <a:r>
              <a:rPr lang="pt-BR" b="1" dirty="0" smtClean="0"/>
              <a:t>Nominal. </a:t>
            </a:r>
            <a:r>
              <a:rPr lang="pt-BR" dirty="0" smtClean="0"/>
              <a:t>Fonemas, classes de sintagmas, ordem de constituintes (SOV, SVO, </a:t>
            </a:r>
            <a:r>
              <a:rPr lang="pt-BR" dirty="0" err="1" smtClean="0"/>
              <a:t>etc</a:t>
            </a:r>
            <a:r>
              <a:rPr lang="pt-BR" dirty="0"/>
              <a:t>) Operações possíveis: igualdade , diferença e </a:t>
            </a:r>
            <a:r>
              <a:rPr lang="pt-BR" dirty="0" smtClean="0"/>
              <a:t>ordenamento</a:t>
            </a:r>
          </a:p>
          <a:p>
            <a:pPr marL="170752" lvl="1" indent="0">
              <a:buNone/>
            </a:pPr>
            <a:r>
              <a:rPr lang="pt-BR" dirty="0" smtClean="0"/>
              <a:t>	Operações possíveis: igualdade e diferença</a:t>
            </a:r>
          </a:p>
          <a:p>
            <a:pPr marL="170752" lvl="1" indent="0">
              <a:buNone/>
            </a:pPr>
            <a:endParaRPr lang="pt-BR" dirty="0" smtClean="0"/>
          </a:p>
          <a:p>
            <a:r>
              <a:rPr lang="pt-BR" b="1" dirty="0" smtClean="0"/>
              <a:t>Ordinal. </a:t>
            </a:r>
            <a:r>
              <a:rPr lang="pt-BR" dirty="0" smtClean="0"/>
              <a:t>Número de segmentos de uma língua, extensão de palavra de um dicionário em sílabas.</a:t>
            </a:r>
          </a:p>
          <a:p>
            <a:pPr marL="170752" lvl="1" indent="0">
              <a:buNone/>
            </a:pPr>
            <a:r>
              <a:rPr lang="pt-BR" dirty="0" smtClean="0"/>
              <a:t>	Operações </a:t>
            </a:r>
            <a:r>
              <a:rPr lang="pt-BR" dirty="0"/>
              <a:t>possíveis: igualdade </a:t>
            </a:r>
            <a:r>
              <a:rPr lang="pt-BR" dirty="0" smtClean="0"/>
              <a:t>, diferença e ordenamento</a:t>
            </a:r>
            <a:endParaRPr lang="pt-BR" dirty="0"/>
          </a:p>
          <a:p>
            <a:pPr marL="170752" lvl="1" indent="0">
              <a:buNone/>
            </a:pPr>
            <a:endParaRPr lang="pt-BR" dirty="0" smtClean="0"/>
          </a:p>
          <a:p>
            <a:r>
              <a:rPr lang="pt-BR" b="1" dirty="0" smtClean="0"/>
              <a:t>Intervalar. </a:t>
            </a:r>
            <a:r>
              <a:rPr lang="pt-BR" dirty="0" smtClean="0"/>
              <a:t>Duração de um fone, frequência laríngea, abertura mandibular.</a:t>
            </a:r>
          </a:p>
          <a:p>
            <a:pPr marL="170752" lvl="1" indent="0">
              <a:buNone/>
            </a:pPr>
            <a:r>
              <a:rPr lang="pt-BR" dirty="0" smtClean="0"/>
              <a:t>	Operações </a:t>
            </a:r>
            <a:r>
              <a:rPr lang="pt-BR" dirty="0"/>
              <a:t>possíveis: igualdade , diferença </a:t>
            </a:r>
            <a:r>
              <a:rPr lang="pt-BR" dirty="0" smtClean="0"/>
              <a:t>, ordenamento e soma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8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1371600"/>
          </a:xfrm>
        </p:spPr>
        <p:txBody>
          <a:bodyPr>
            <a:normAutofit/>
          </a:bodyPr>
          <a:lstStyle/>
          <a:p>
            <a:r>
              <a:rPr lang="pt-BR" dirty="0"/>
              <a:t>V</a:t>
            </a:r>
            <a:r>
              <a:rPr lang="pt-BR" dirty="0" smtClean="0"/>
              <a:t>ariáveis a controlar</a:t>
            </a:r>
            <a:r>
              <a:rPr lang="pt-BR" b="1" dirty="0" smtClean="0"/>
              <a:t> </a:t>
            </a:r>
            <a:r>
              <a:rPr lang="pt-BR" dirty="0" smtClean="0"/>
              <a:t>(</a:t>
            </a:r>
            <a:r>
              <a:rPr lang="pt-BR" i="1" dirty="0" err="1" smtClean="0"/>
              <a:t>nuisance</a:t>
            </a:r>
            <a:r>
              <a:rPr lang="pt-BR" i="1" dirty="0" smtClean="0"/>
              <a:t>/</a:t>
            </a:r>
            <a:r>
              <a:rPr lang="pt-BR" i="1" dirty="0" err="1" smtClean="0"/>
              <a:t>control</a:t>
            </a:r>
            <a:r>
              <a:rPr lang="pt-BR" i="1" dirty="0" smtClean="0"/>
              <a:t> </a:t>
            </a:r>
            <a:r>
              <a:rPr lang="pt-BR" i="1" dirty="0" err="1" smtClean="0"/>
              <a:t>variables</a:t>
            </a:r>
            <a:r>
              <a:rPr lang="pt-BR" dirty="0" smtClean="0"/>
              <a:t>) – exemplo de estudo de duração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152400" y="1828800"/>
            <a:ext cx="8763000" cy="4114800"/>
          </a:xfrm>
        </p:spPr>
        <p:txBody>
          <a:bodyPr>
            <a:normAutofit fontScale="92500"/>
          </a:bodyPr>
          <a:lstStyle/>
          <a:p>
            <a:r>
              <a:rPr lang="pt-BR" sz="2400" b="1" dirty="0" smtClean="0"/>
              <a:t>Em relação ao falante (</a:t>
            </a:r>
            <a:r>
              <a:rPr lang="pt-BR" sz="2400" b="1" i="1" dirty="0" smtClean="0"/>
              <a:t>representatividade</a:t>
            </a:r>
            <a:r>
              <a:rPr lang="pt-BR" sz="2400" b="1" dirty="0" smtClean="0"/>
              <a:t> de uma certa população):</a:t>
            </a:r>
          </a:p>
          <a:p>
            <a:pPr lvl="1"/>
            <a:r>
              <a:rPr lang="pt-BR" sz="2000" dirty="0" smtClean="0"/>
              <a:t>Mais de um sujeito? </a:t>
            </a:r>
            <a:r>
              <a:rPr lang="pt-BR" sz="2000" dirty="0" err="1" smtClean="0"/>
              <a:t>Aleatorização</a:t>
            </a:r>
            <a:r>
              <a:rPr lang="pt-BR" sz="2000" dirty="0" smtClean="0"/>
              <a:t> do material enunciado por eles. É preciso estratificação do procedimento de seleção dos mesmos (H/M, estratos sociais, faixa etária, </a:t>
            </a:r>
            <a:r>
              <a:rPr lang="pt-BR" sz="2000" dirty="0" err="1" smtClean="0"/>
              <a:t>etc</a:t>
            </a:r>
            <a:r>
              <a:rPr lang="pt-BR" sz="2000" dirty="0" smtClean="0"/>
              <a:t>)</a:t>
            </a:r>
          </a:p>
          <a:p>
            <a:pPr lvl="1"/>
            <a:r>
              <a:rPr lang="pt-BR" sz="2200" dirty="0" smtClean="0"/>
              <a:t>Tem problemas auditivos ou </a:t>
            </a:r>
            <a:r>
              <a:rPr lang="pt-BR" sz="2200" dirty="0" err="1" smtClean="0"/>
              <a:t>fonoarticulatórios</a:t>
            </a:r>
            <a:r>
              <a:rPr lang="pt-BR" sz="2200" dirty="0" smtClean="0"/>
              <a:t>?</a:t>
            </a:r>
          </a:p>
          <a:p>
            <a:pPr lvl="1"/>
            <a:r>
              <a:rPr lang="pt-BR" sz="2200" dirty="0" smtClean="0"/>
              <a:t>Horário de gravação em relação à tomada de alimento.</a:t>
            </a:r>
          </a:p>
          <a:p>
            <a:pPr lvl="1"/>
            <a:r>
              <a:rPr lang="pt-BR" sz="2200" dirty="0" smtClean="0"/>
              <a:t>Tempo da gravação (cansaço).</a:t>
            </a:r>
          </a:p>
          <a:p>
            <a:pPr lvl="1"/>
            <a:r>
              <a:rPr lang="pt-BR" sz="2200" dirty="0" smtClean="0"/>
              <a:t>Se é uma pseudo-palavra, pode ser enunciada sem hesitações ou </a:t>
            </a:r>
            <a:r>
              <a:rPr lang="pt-BR" sz="2200" dirty="0" err="1" smtClean="0"/>
              <a:t>lapsus-linguae</a:t>
            </a:r>
            <a:r>
              <a:rPr lang="pt-BR" sz="2200" dirty="0" smtClean="0"/>
              <a:t>? Também vale para palavras de baixa </a:t>
            </a:r>
            <a:r>
              <a:rPr lang="pt-BR" sz="2200" dirty="0" err="1" smtClean="0"/>
              <a:t>frequência</a:t>
            </a:r>
            <a:r>
              <a:rPr lang="pt-BR" sz="2200" dirty="0" smtClean="0"/>
              <a:t> ou baixa familiaridade para o falante.</a:t>
            </a:r>
          </a:p>
          <a:p>
            <a:pPr lvl="1"/>
            <a:r>
              <a:rPr lang="pt-BR" sz="2200" dirty="0" smtClean="0"/>
              <a:t>Se enunciado, semanticamente anômalo? Modos de corrigir...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579</TotalTime>
  <Words>1510</Words>
  <Application>Microsoft Macintosh PowerPoint</Application>
  <PresentationFormat>On-screen Show (4:3)</PresentationFormat>
  <Paragraphs>188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Soho</vt:lpstr>
      <vt:lpstr>Introdução Metodologia experimental e elementos de base de Estatística Descritiva e Estatística Inferencial</vt:lpstr>
      <vt:lpstr>Método científico</vt:lpstr>
      <vt:lpstr>Introdução: relações entre teoria, modelo e experimentação</vt:lpstr>
      <vt:lpstr>Teoria e hipóteses</vt:lpstr>
      <vt:lpstr>Experimento e seleção de variáveis</vt:lpstr>
      <vt:lpstr>Noções gerais de amostragem, inferência e medida</vt:lpstr>
      <vt:lpstr>População e amostra</vt:lpstr>
      <vt:lpstr>Níveis de mensuração: exemplos</vt:lpstr>
      <vt:lpstr>Variáveis a controlar (nuisance/control variables) – exemplo de estudo de duração</vt:lpstr>
      <vt:lpstr>Variáveis a controlar (continuação)</vt:lpstr>
      <vt:lpstr>Variáveis independentes e dependentes</vt:lpstr>
      <vt:lpstr>Frequência absoluta, relativa e histograma</vt:lpstr>
      <vt:lpstr>Histogramas de extensão de palavra</vt:lpstr>
      <vt:lpstr>Histogramas de extensão de palavra: dicionário e texto curto</vt:lpstr>
      <vt:lpstr>Medidas de valor central</vt:lpstr>
      <vt:lpstr>Medidas de dispersão</vt:lpstr>
      <vt:lpstr>Exemplo de controle experimental, seleção de variáveis independentes e dependentes. Setting. Barbosa e Madureira, 1999 </vt:lpstr>
      <vt:lpstr>Controle experimental e seleção de variáveis independentes </vt:lpstr>
      <vt:lpstr>Corpus usado</vt:lpstr>
      <vt:lpstr>Testes de hipóteses </vt:lpstr>
      <vt:lpstr>Duração de [S]: médias (e desvios-padrão) em ms e sig*. para  = 2%</vt:lpstr>
      <vt:lpstr>Teste t de variáveis independentes</vt:lpstr>
      <vt:lpstr>Para discussão</vt:lpstr>
    </vt:vector>
  </TitlesOfParts>
  <Company>Ramalhete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Mini-curso Metodologia experimental em prosódia da fala</dc:title>
  <dc:creator>Rose e Plinio</dc:creator>
  <cp:lastModifiedBy>Anonymous -</cp:lastModifiedBy>
  <cp:revision>156</cp:revision>
  <dcterms:created xsi:type="dcterms:W3CDTF">2010-08-05T20:09:37Z</dcterms:created>
  <dcterms:modified xsi:type="dcterms:W3CDTF">2015-03-03T18:15:37Z</dcterms:modified>
</cp:coreProperties>
</file>