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64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BF00-581F-D051-A9E9-52AA3D7B2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D5DA2-C6FA-7676-1054-3A18AE7A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8880-D10F-89CD-8A11-02478606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CEBB7-D679-BE40-F7F8-582499BE1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16068-F870-8E6B-25F8-8E35E6D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9BF0-83C2-8E71-80A2-EEA0F3E1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0062B-665C-7922-3D1C-2D8AB68AA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4376-4EF7-8743-75FE-46CE43FE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92E1-557A-6FA7-C8AE-EE22AB4F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BDA3-E402-770C-ABCB-526948731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7D17B-E94E-D13C-7094-F7F9475AA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F35E6-39FA-E2C8-860F-B1B3EB0E0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F4E57-35D4-4660-DFA2-92DEFCFA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95A30-8E49-92B5-9EBB-4C182D2D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99C8-BCE5-307C-ECBE-603E6DF0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0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DC5F-9DD6-CCF7-DE3F-40012D90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E135-688F-BA1E-D996-CFCF0D84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46523-1F91-761E-F33E-F6AC7FEE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679C-AD03-9991-231D-41BCF541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7C793-FB11-61EA-2F0E-EAE64B6D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2C52-FAD8-ABB2-FCCF-605C8613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79ECC-3A5C-1945-5FBA-AF32235E9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1E0D-4537-A8E4-3F9D-FD9E8144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8DAB5-1667-9A19-9D64-E6AB77EE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875E7-D6C0-C785-2C0B-E217C5CB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79D6-8481-776E-2BDF-0F107A10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4806-A0A5-EB37-6F19-48E095ED3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08FB3-AF3C-2657-E29D-D32E6A2DF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6B88-EDF5-8F3A-010F-EFBF21B9F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5156-7424-9D0B-8BBE-9E4B73C1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F27BB-6A09-30B6-1B10-13428A69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AA56-4A72-A335-8A37-D1188A6D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0CFC4-36BD-4814-B8E3-55E68F16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31CBF-3D78-2480-B647-7FAB7B075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6FD7A-A3AF-CE95-A992-8BD1011F3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9D0FC-C25E-1CB3-76DF-6CFFE01D3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C1653-D4B7-A649-8CF8-B6269F674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AD7D8-D1FB-DDBF-E5A1-925BC842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2F5FF-11AB-CC42-CF51-47E927B0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14B5-70FA-98E5-480B-AC67759D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B6BF7-2397-96CF-3572-C444D8C8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67651-CCB4-A04C-8AFD-9DBE0EE3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BE59A-3B69-2046-BA17-141D2831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0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248E4-08EC-514F-45C4-2651DD08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4A189-793B-74C8-2D0F-3DDA88CD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14E9C-C89D-20C9-5798-A60DB5F0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475B-8D5B-BB03-988C-7B39A5CB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51359-1DF2-C8D6-832A-D9A5B0D1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CE1A-2378-1ABD-EFB4-922D294F6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39101-0C73-4E3F-0FE1-DFAE6928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6C6CB-A152-E691-1EE4-D9BDB133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8A44-544A-5974-C9EB-CAD9768B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7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C63A-87EA-EC68-DA23-775E86BD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521A5-4F57-D4F8-2AB2-F3BF25398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61EF7-AAFD-42E7-3F5B-03E11647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30EA5-AF05-1F16-B59D-F15FC13E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789C8-3CB3-2521-4C9A-1C0AD7B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E9F6-FB6D-3ACB-1CA6-C68F3DB9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2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C4CF1-F672-2494-6AE1-0E588539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55CF-10D2-578D-892A-4ADDC6D10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35F8-EA66-1F12-AC5B-8A055C8D3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0B71D-BD67-4F2A-A34A-3FD716C5A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BF81-94CB-DD4F-DC07-2E69D2160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FA6F0-921D-6D67-5437-CB4CF7295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9ED12-11AF-4FBF-B88F-C4BA08B9A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D6F6-BEE4-AD5B-A6F0-737C2D3AE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IISc – Customer Intelligent Chatbot using LLM+RAG</a:t>
            </a:r>
            <a:r>
              <a:rPr lang="en-US"/>
              <a:t>, RASA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B5D99-CFA9-D964-B34D-2E4339B3E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82B277-BD29-C53E-0578-574144CE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4" y="1074032"/>
            <a:ext cx="8125447" cy="2272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32BDD-F31A-67C5-14B7-68F87B56AA6F}"/>
              </a:ext>
            </a:extLst>
          </p:cNvPr>
          <p:cNvSpPr txBox="1"/>
          <p:nvPr/>
        </p:nvSpPr>
        <p:spPr>
          <a:xfrm>
            <a:off x="537612" y="174609"/>
            <a:ext cx="9783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Architecture Overview – Windows GPU Laptop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984B6-4792-1BA7-1B06-77A458D1DD4C}"/>
              </a:ext>
            </a:extLst>
          </p:cNvPr>
          <p:cNvSpPr txBox="1"/>
          <p:nvPr/>
        </p:nvSpPr>
        <p:spPr>
          <a:xfrm>
            <a:off x="252723" y="3599353"/>
            <a:ext cx="1185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70C0"/>
                </a:solidFill>
                <a:effectLst/>
                <a:latin typeface="DeepSeek-CJK-patch"/>
              </a:rPr>
              <a:t>This architecture provides a clean separation of concerns. </a:t>
            </a:r>
            <a:r>
              <a:rPr lang="en-US" dirty="0">
                <a:solidFill>
                  <a:srgbClr val="0070C0"/>
                </a:solidFill>
                <a:latin typeface="DeepSeek-CJK-patch"/>
              </a:rPr>
              <a:t>It can be enhanced further </a:t>
            </a:r>
            <a:r>
              <a:rPr lang="en-US" b="0" i="0" dirty="0">
                <a:solidFill>
                  <a:srgbClr val="0070C0"/>
                </a:solidFill>
                <a:effectLst/>
                <a:latin typeface="DeepSeek-CJK-patch"/>
              </a:rPr>
              <a:t>for production-scale B2C deployment.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113F7-1CF5-0748-9AD7-9102B2073256}"/>
              </a:ext>
            </a:extLst>
          </p:cNvPr>
          <p:cNvSpPr txBox="1"/>
          <p:nvPr/>
        </p:nvSpPr>
        <p:spPr>
          <a:xfrm>
            <a:off x="363002" y="4116093"/>
            <a:ext cx="5445046" cy="1836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US" sz="1600" b="1" i="0" dirty="0">
                <a:solidFill>
                  <a:srgbClr val="00B050"/>
                </a:solidFill>
                <a:effectLst/>
                <a:latin typeface="DeepSeek-CJK-patch"/>
              </a:rPr>
              <a:t>Strengths</a:t>
            </a:r>
            <a:r>
              <a:rPr lang="en-US" sz="1600" b="0" i="0" dirty="0">
                <a:solidFill>
                  <a:srgbClr val="00B05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DeepSeek-CJK-patch"/>
              </a:rPr>
              <a:t>Clear separation between conversational AI (Rasa) and LLM capabilities (</a:t>
            </a:r>
            <a:r>
              <a:rPr lang="en-US" sz="1600" b="0" i="0" dirty="0" err="1">
                <a:effectLst/>
                <a:latin typeface="DeepSeek-CJK-patch"/>
              </a:rPr>
              <a:t>Ollama</a:t>
            </a:r>
            <a:r>
              <a:rPr lang="en-US" sz="1600" b="0" i="0" dirty="0">
                <a:effectLst/>
                <a:latin typeface="DeepSeek-CJK-patch"/>
              </a:rPr>
              <a:t>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DeepSeek-CJK-patch"/>
              </a:rPr>
              <a:t>Streamlit provides rapid UI prototyping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effectLst/>
                <a:latin typeface="DeepSeek-CJK-patch"/>
              </a:rPr>
              <a:t>Isolated environments prevent dependency conflicts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85BF1-A0B7-E306-796D-E851570563E1}"/>
              </a:ext>
            </a:extLst>
          </p:cNvPr>
          <p:cNvSpPr txBox="1"/>
          <p:nvPr/>
        </p:nvSpPr>
        <p:spPr>
          <a:xfrm>
            <a:off x="6012524" y="3925288"/>
            <a:ext cx="6095234" cy="243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400" b="1" i="0" dirty="0">
                <a:solidFill>
                  <a:srgbClr val="C00000"/>
                </a:solidFill>
                <a:effectLst/>
                <a:latin typeface="DeepSeek-CJK-patch"/>
              </a:rPr>
              <a:t>Limitations for Scale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DeepSeek-CJK-patch"/>
              </a:rPr>
              <a:t>Single-point failures (no redundancy)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DeepSeek-CJK-patch"/>
              </a:rPr>
              <a:t>Localhost-bound communication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DeepSeek-CJK-patch"/>
              </a:rPr>
              <a:t>No load balancing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>
                <a:effectLst/>
                <a:latin typeface="DeepSeek-CJK-patch"/>
              </a:rPr>
              <a:t>State management limitations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400" b="0" i="0" dirty="0" err="1">
                <a:effectLst/>
                <a:latin typeface="DeepSeek-CJK-patch"/>
              </a:rPr>
              <a:t>Streamlit's</a:t>
            </a:r>
            <a:r>
              <a:rPr lang="en-US" sz="1400" b="0" i="0" dirty="0">
                <a:effectLst/>
                <a:latin typeface="DeepSeek-CJK-patch"/>
              </a:rPr>
              <a:t> web server isn't optimized for high concurrency</a:t>
            </a:r>
          </a:p>
        </p:txBody>
      </p:sp>
    </p:spTree>
    <p:extLst>
      <p:ext uri="{BB962C8B-B14F-4D97-AF65-F5344CB8AC3E}">
        <p14:creationId xmlns:p14="http://schemas.microsoft.com/office/powerpoint/2010/main" val="14126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38AB-A313-CFC4-17F2-CA3E3AAB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Bot –&gt; RASA + LLM/FAISS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477AE-A116-1B21-8222-90DD1585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4" y="1747239"/>
            <a:ext cx="2845378" cy="4268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9778D-0D83-D35C-CED6-24AB31F7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91" y="1553961"/>
            <a:ext cx="6932097" cy="516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7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841A-12EC-D474-180A-854832D3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75" y="173470"/>
            <a:ext cx="10515600" cy="1027152"/>
          </a:xfrm>
        </p:spPr>
        <p:txBody>
          <a:bodyPr/>
          <a:lstStyle/>
          <a:p>
            <a:r>
              <a:rPr lang="en-US" dirty="0"/>
              <a:t>Functionality Supported by Streamlit Bot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69934-B663-F1A3-7302-DE733FD88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8" y="1148481"/>
            <a:ext cx="8922037" cy="51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6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6612-CA86-08DA-CAA1-0C9A998A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Enhancements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CABB60-4218-8F64-E90D-14907C5DF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32744"/>
              </p:ext>
            </p:extLst>
          </p:nvPr>
        </p:nvGraphicFramePr>
        <p:xfrm>
          <a:off x="947586" y="179489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544">
                  <a:extLst>
                    <a:ext uri="{9D8B030D-6E8A-4147-A177-3AD203B41FA5}">
                      <a16:colId xmlns:a16="http://schemas.microsoft.com/office/drawing/2014/main" val="2042410989"/>
                    </a:ext>
                  </a:extLst>
                </a:gridCol>
                <a:gridCol w="5348550">
                  <a:extLst>
                    <a:ext uri="{9D8B030D-6E8A-4147-A177-3AD203B41FA5}">
                      <a16:colId xmlns:a16="http://schemas.microsoft.com/office/drawing/2014/main" val="1874997029"/>
                    </a:ext>
                  </a:extLst>
                </a:gridCol>
                <a:gridCol w="1833905">
                  <a:extLst>
                    <a:ext uri="{9D8B030D-6E8A-4147-A177-3AD203B41FA5}">
                      <a16:colId xmlns:a16="http://schemas.microsoft.com/office/drawing/2014/main" val="62149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Chatbot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54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Use Case (multi-turn) using RASA NLU and RASA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335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Integrate with RDBMS for Transactional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50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Save Chat transcript in RDBMS for downstream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82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Configurable LLM calls – Gemm2, Llama2, Mistral, </a:t>
                      </a:r>
                      <a:r>
                        <a:rPr lang="en-US" sz="1600" dirty="0" err="1"/>
                        <a:t>Gpt</a:t>
                      </a:r>
                      <a:r>
                        <a:rPr lang="en-US" sz="1600" dirty="0"/>
                        <a:t>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3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6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D38D-41D3-582C-E318-E5CF6879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65B1-50E4-4E80-88D4-E847123F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B73E-FB4B-7059-24FF-A846E82E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985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Production Scale Architecture – CLOUD 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FAFAC9-C5F7-577F-F13D-4146E953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12" y="1058974"/>
            <a:ext cx="6309907" cy="4740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4A0E5-9924-5FCF-AE3A-95D8D9575858}"/>
              </a:ext>
            </a:extLst>
          </p:cNvPr>
          <p:cNvSpPr txBox="1"/>
          <p:nvPr/>
        </p:nvSpPr>
        <p:spPr>
          <a:xfrm>
            <a:off x="6948751" y="1112114"/>
            <a:ext cx="51681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tx2"/>
                </a:solidFill>
                <a:effectLst/>
                <a:latin typeface="DeepSeek-CJK-patch"/>
              </a:rPr>
              <a:t>This architecture can scale to handle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DeepSeek-CJK-patch"/>
              </a:rPr>
              <a:t>100,000+ concurrent users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DeepSeek-CJK-patch"/>
              </a:rPr>
              <a:t>with proper implementation while </a:t>
            </a:r>
            <a:r>
              <a:rPr lang="en-US" sz="2000" b="1" i="0" dirty="0">
                <a:solidFill>
                  <a:schemeClr val="tx2"/>
                </a:solidFill>
                <a:effectLst/>
                <a:latin typeface="DeepSeek-CJK-patch"/>
              </a:rPr>
              <a:t>maintaining &lt;1s response times 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DeepSeek-CJK-patch"/>
              </a:rPr>
              <a:t>for common queries.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C7624-5340-DDF9-33BE-6C5F538DE5FA}"/>
              </a:ext>
            </a:extLst>
          </p:cNvPr>
          <p:cNvSpPr txBox="1"/>
          <p:nvPr/>
        </p:nvSpPr>
        <p:spPr>
          <a:xfrm>
            <a:off x="6948751" y="2475695"/>
            <a:ext cx="5057919" cy="411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600" b="0" i="0" dirty="0">
                <a:solidFill>
                  <a:schemeClr val="tx2"/>
                </a:solidFill>
                <a:effectLst/>
                <a:highlight>
                  <a:srgbClr val="00FF00"/>
                </a:highlight>
                <a:latin typeface="DeepSeek-CJK-patch"/>
              </a:rPr>
              <a:t>Migration Path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DeepSeek-CJK-patch"/>
              </a:rPr>
              <a:t>Immediate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DeepSeek-CJK-patch"/>
              </a:rPr>
              <a:t>Containerize both services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DeepSeek-CJK-patch"/>
              </a:rPr>
              <a:t>Move from localhost to cloud deployment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DeepSeek-CJK-patch"/>
              </a:rPr>
              <a:t>Medium-term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DeepSeek-CJK-patch"/>
              </a:rPr>
              <a:t>Implement Redis for session storage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DeepSeek-CJK-patch"/>
              </a:rPr>
              <a:t>Add monitoring (Prometheus + Grafana)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i="0" dirty="0">
                <a:solidFill>
                  <a:schemeClr val="tx2"/>
                </a:solidFill>
                <a:effectLst/>
                <a:latin typeface="DeepSeek-CJK-patch"/>
              </a:rPr>
              <a:t>Long-term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DeepSeek-CJK-patch"/>
              </a:rPr>
              <a:t>Regional deployment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chemeClr val="tx2"/>
                </a:solidFill>
                <a:effectLst/>
                <a:latin typeface="DeepSeek-CJK-patch"/>
              </a:rPr>
              <a:t>AI load balancer that routes based on:</a:t>
            </a:r>
          </a:p>
        </p:txBody>
      </p:sp>
    </p:spTree>
    <p:extLst>
      <p:ext uri="{BB962C8B-B14F-4D97-AF65-F5344CB8AC3E}">
        <p14:creationId xmlns:p14="http://schemas.microsoft.com/office/powerpoint/2010/main" val="130702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26c825a-b3b4-4bf5-93f2-0f4c88a48490.png">
            <a:extLst>
              <a:ext uri="{FF2B5EF4-FFF2-40B4-BE49-F238E27FC236}">
                <a16:creationId xmlns:a16="http://schemas.microsoft.com/office/drawing/2014/main" id="{783D0061-78CD-7CD0-0509-4B19C7F0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955" y="878788"/>
            <a:ext cx="5170495" cy="5170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DeepSeek-CJK-patch</vt:lpstr>
      <vt:lpstr>Office Theme</vt:lpstr>
      <vt:lpstr>IISc – Customer Intelligent Chatbot using LLM+RAG, RASA</vt:lpstr>
      <vt:lpstr>PowerPoint Presentation</vt:lpstr>
      <vt:lpstr>Hybrid Bot –&gt; RASA + LLM/FAISS</vt:lpstr>
      <vt:lpstr>Functionality Supported by Streamlit Bot</vt:lpstr>
      <vt:lpstr>Next Enhancements</vt:lpstr>
      <vt:lpstr>Appendix</vt:lpstr>
      <vt:lpstr>Production Scale Architecture – CLOUD based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Satgur Rao</dc:creator>
  <cp:lastModifiedBy>Satgur Rao</cp:lastModifiedBy>
  <cp:revision>60</cp:revision>
  <dcterms:created xsi:type="dcterms:W3CDTF">2025-04-25T14:34:29Z</dcterms:created>
  <dcterms:modified xsi:type="dcterms:W3CDTF">2025-04-29T15:55:53Z</dcterms:modified>
</cp:coreProperties>
</file>