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D4F6-3127-DB04-DFDC-A4DF37AF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105C3-2958-06D2-F274-2B446BEF9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A5EA-3938-BE87-97D4-DD31F239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23A5-EE72-6538-56DB-7611B7EE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8213-1327-D4A0-BA43-3C13704C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C32A-D2A7-5E69-77B0-E8D9F064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BB039-8CBB-FD0C-8BB7-AD7CA75A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F84B-86F0-64EC-7392-6EFB19C8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B9AC-67DC-9A70-198D-CEEFC4F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A600-8D2C-34A7-EF6A-59814D18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7AC9D-A16C-8684-5FF6-06985DCE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BA3A-6C2C-361A-874A-03E37186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42B-DA92-0B1C-E01A-5CB842D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E371-AE18-22E9-ABB5-619ED497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D16E-4F63-1805-FC6D-5965325C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EC3-8101-309C-8C81-2AED5A3F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7717-CA6F-CCA1-0B84-32176CB5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6754-5989-4404-011D-00000B2C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B0BC-819D-A83C-8DBF-73DBC905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CD2D-15D9-D2C2-F2CD-9A30289F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3EC4-FC3E-16F5-3492-2131266F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BFC6-8584-AA18-620F-EDA3A8A5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5082-42ED-C87A-0A98-EE78079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8C35-B34F-E656-7F1A-FD2C584E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FDDB-9A0E-81DE-22A1-C41DC5B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9E27-1185-D5F7-16DF-C8AFC914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8892-A4D0-E5F8-2B24-1BB8BDE2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D80E-FEFC-F6D8-4301-DB24318F3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109A-4A56-24E4-3CD8-372B8B9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0816-5C69-3110-582E-2275DFA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6B6A-E6E0-3605-DB2A-595A3A29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BE38-62A1-BCA4-FA54-F53545CA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34A2-F1B5-82C8-3409-C0AFBB9B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90C1-BE8B-12AF-E2D2-3E0ABD46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F06DA-3B63-EAFA-206E-883A0FEBF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7B1C9-619C-D4F5-8831-5ADE33C8E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42F33-461D-E595-45B1-6B674144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7E723-B772-4590-C0CD-57E8838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3B807-7A41-73DE-8D82-A95B20E5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4975-58F2-D096-36BD-E7A849D4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96A9-020E-8309-919B-FC2AF2E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5E250-D1C7-F6FC-C0C0-39F3EF2F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E352D-6E37-5F65-00B9-0F30265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30A7-0FB2-615D-ED3D-A3E05E3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32A31-AE11-9E22-92BC-3F046ABD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2CC76-20B6-46B1-D108-DE9339DD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71A-937E-3C49-8673-FC89EBDF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1B52-23AC-DD53-719F-9226225D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7F2E-973C-1219-61AA-886BE8CB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2F4C-C9AC-1546-E5BA-9BF78F50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65E9-F2D1-940A-1837-5C6FD698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7E85-C3CE-F78A-952C-B0BD118E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2B08-71F8-BE14-0785-2A285F0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62B09-B3BE-AEF6-25E6-C67D61CE1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49E26-D0F1-8613-4386-03350136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38C25-97A7-14E2-C259-76D2D07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1769-69BE-E7FC-7E6D-243ACD6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6102-CB49-631E-7408-C39B0DDC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B9EA-9A22-62BB-E4EB-A7061432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EF93-12B5-5DF2-C00C-BE56B85A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E517-E73F-D791-59B7-0D1B44F6F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1EE7-9DDB-4529-BCDD-0883E949AA7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5D2-2B13-9553-8993-4C3BCDE3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99E5-5D11-7491-5BD7-C1DFEC12D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8F4C-0865-4069-81FE-E04DAF55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BED35C1-E993-7537-5CA5-DB4F3A1868C2}"/>
              </a:ext>
            </a:extLst>
          </p:cNvPr>
          <p:cNvGrpSpPr/>
          <p:nvPr/>
        </p:nvGrpSpPr>
        <p:grpSpPr>
          <a:xfrm>
            <a:off x="10213798" y="650062"/>
            <a:ext cx="1755609" cy="1396059"/>
            <a:chOff x="9680742" y="623611"/>
            <a:chExt cx="1755609" cy="13960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2EE936-46C3-8963-5C17-7C07C9F88093}"/>
                </a:ext>
              </a:extLst>
            </p:cNvPr>
            <p:cNvGrpSpPr/>
            <p:nvPr/>
          </p:nvGrpSpPr>
          <p:grpSpPr>
            <a:xfrm>
              <a:off x="9987045" y="623611"/>
              <a:ext cx="1125565" cy="1204219"/>
              <a:chOff x="4173620" y="2435087"/>
              <a:chExt cx="1125565" cy="1204219"/>
            </a:xfrm>
          </p:grpSpPr>
          <p:pic>
            <p:nvPicPr>
              <p:cNvPr id="16" name="Graphic 15" descr="Server">
                <a:extLst>
                  <a:ext uri="{FF2B5EF4-FFF2-40B4-BE49-F238E27FC236}">
                    <a16:creationId xmlns:a16="http://schemas.microsoft.com/office/drawing/2014/main" id="{47F610E1-2912-B9F6-C99E-860DCFC03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82047" y="24350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07FC2-CB91-FECD-7DE0-7A7FE87EA81E}"/>
                  </a:ext>
                </a:extLst>
              </p:cNvPr>
              <p:cNvSpPr txBox="1"/>
              <p:nvPr/>
            </p:nvSpPr>
            <p:spPr>
              <a:xfrm>
                <a:off x="4173620" y="3269974"/>
                <a:ext cx="1125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DB Server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911C9A-440B-498F-AB5D-D951B50BE818}"/>
                </a:ext>
              </a:extLst>
            </p:cNvPr>
            <p:cNvSpPr txBox="1"/>
            <p:nvPr/>
          </p:nvSpPr>
          <p:spPr>
            <a:xfrm>
              <a:off x="9680742" y="1681116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localhost:3306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9B9C8-3134-8E63-5E74-8F49BC51B49B}"/>
              </a:ext>
            </a:extLst>
          </p:cNvPr>
          <p:cNvGrpSpPr/>
          <p:nvPr/>
        </p:nvGrpSpPr>
        <p:grpSpPr>
          <a:xfrm>
            <a:off x="9399263" y="2722187"/>
            <a:ext cx="1867819" cy="1396134"/>
            <a:chOff x="9817157" y="2747323"/>
            <a:chExt cx="1867819" cy="1396134"/>
          </a:xfrm>
        </p:grpSpPr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03C6E36B-4805-AFA5-C857-FF90154B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62387" y="2747323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134807-637A-65D1-097A-9A9B0005A73C}"/>
                </a:ext>
              </a:extLst>
            </p:cNvPr>
            <p:cNvSpPr txBox="1"/>
            <p:nvPr/>
          </p:nvSpPr>
          <p:spPr>
            <a:xfrm>
              <a:off x="9887882" y="3578751"/>
              <a:ext cx="153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66"/>
                  </a:solidFill>
                </a:rPr>
                <a:t>Ollama</a:t>
              </a:r>
              <a:r>
                <a:rPr lang="en-US" b="1" dirty="0">
                  <a:solidFill>
                    <a:srgbClr val="FF0066"/>
                  </a:solidFill>
                </a:rPr>
                <a:t> Server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6A1256-8139-66F3-8CDB-E639E14697EB}"/>
                </a:ext>
              </a:extLst>
            </p:cNvPr>
            <p:cNvSpPr txBox="1"/>
            <p:nvPr/>
          </p:nvSpPr>
          <p:spPr>
            <a:xfrm>
              <a:off x="9817157" y="3804903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66"/>
                  </a:solidFill>
                  <a:latin typeface="Consolas" panose="020B0609020204030204" pitchFamily="49" charset="0"/>
                </a:rPr>
                <a:t>localhost:11434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E4E2919-6240-CFA8-31CB-C4D5533C5D3B}"/>
              </a:ext>
            </a:extLst>
          </p:cNvPr>
          <p:cNvGrpSpPr/>
          <p:nvPr/>
        </p:nvGrpSpPr>
        <p:grpSpPr>
          <a:xfrm>
            <a:off x="5993759" y="2892007"/>
            <a:ext cx="2089852" cy="1493198"/>
            <a:chOff x="4742346" y="1904491"/>
            <a:chExt cx="2089852" cy="1493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3548E1-AE52-0BAF-165A-808CCB7E7F7D}"/>
                </a:ext>
              </a:extLst>
            </p:cNvPr>
            <p:cNvGrpSpPr/>
            <p:nvPr/>
          </p:nvGrpSpPr>
          <p:grpSpPr>
            <a:xfrm>
              <a:off x="5075583" y="1904491"/>
              <a:ext cx="1364797" cy="1204219"/>
              <a:chOff x="4173620" y="2435087"/>
              <a:chExt cx="1364797" cy="1204219"/>
            </a:xfrm>
          </p:grpSpPr>
          <p:pic>
            <p:nvPicPr>
              <p:cNvPr id="7" name="Graphic 6" descr="Server">
                <a:extLst>
                  <a:ext uri="{FF2B5EF4-FFF2-40B4-BE49-F238E27FC236}">
                    <a16:creationId xmlns:a16="http://schemas.microsoft.com/office/drawing/2014/main" id="{6EF82144-21B5-A910-EF6B-1FDA93CFF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90392" y="24350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E8E129-32D4-4750-0D09-8E386DB824A8}"/>
                  </a:ext>
                </a:extLst>
              </p:cNvPr>
              <p:cNvSpPr txBox="1"/>
              <p:nvPr/>
            </p:nvSpPr>
            <p:spPr>
              <a:xfrm>
                <a:off x="4173620" y="3269974"/>
                <a:ext cx="136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RASA Server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CCA781-4FFC-A9D5-525F-E7FB934E9ACC}"/>
                </a:ext>
              </a:extLst>
            </p:cNvPr>
            <p:cNvSpPr txBox="1"/>
            <p:nvPr/>
          </p:nvSpPr>
          <p:spPr>
            <a:xfrm>
              <a:off x="4742346" y="3111329"/>
              <a:ext cx="2089852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sz="1600" b="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localhost:5005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F29B4C-AAB0-FD71-90A2-F825081E7FDA}"/>
              </a:ext>
            </a:extLst>
          </p:cNvPr>
          <p:cNvGrpSpPr/>
          <p:nvPr/>
        </p:nvGrpSpPr>
        <p:grpSpPr>
          <a:xfrm>
            <a:off x="2317064" y="4592894"/>
            <a:ext cx="1957587" cy="1416186"/>
            <a:chOff x="7256644" y="632936"/>
            <a:chExt cx="1957587" cy="14161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978FDF-D3C8-AC8C-9754-1FD5E7A52FBD}"/>
                </a:ext>
              </a:extLst>
            </p:cNvPr>
            <p:cNvGrpSpPr/>
            <p:nvPr/>
          </p:nvGrpSpPr>
          <p:grpSpPr>
            <a:xfrm>
              <a:off x="7562189" y="632936"/>
              <a:ext cx="1420197" cy="1204219"/>
              <a:chOff x="4173620" y="2435087"/>
              <a:chExt cx="1420197" cy="1204219"/>
            </a:xfrm>
            <a:solidFill>
              <a:srgbClr val="FF0000"/>
            </a:solidFill>
          </p:grpSpPr>
          <p:pic>
            <p:nvPicPr>
              <p:cNvPr id="26" name="Graphic 25" descr="Server">
                <a:extLst>
                  <a:ext uri="{FF2B5EF4-FFF2-40B4-BE49-F238E27FC236}">
                    <a16:creationId xmlns:a16="http://schemas.microsoft.com/office/drawing/2014/main" id="{883BC8FE-086F-AA82-DA77-45D54A209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82047" y="24350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CD7299-6365-7916-A959-D1F49F096720}"/>
                  </a:ext>
                </a:extLst>
              </p:cNvPr>
              <p:cNvSpPr txBox="1"/>
              <p:nvPr/>
            </p:nvSpPr>
            <p:spPr>
              <a:xfrm>
                <a:off x="4173620" y="3269974"/>
                <a:ext cx="1420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Twilio Server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FB11A9-23C3-8E7C-77FE-6324687273A0}"/>
                </a:ext>
              </a:extLst>
            </p:cNvPr>
            <p:cNvSpPr txBox="1"/>
            <p:nvPr/>
          </p:nvSpPr>
          <p:spPr>
            <a:xfrm>
              <a:off x="7256644" y="1679790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localhost:5001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F62FF3-89BC-2DC4-12FF-716133B01175}"/>
              </a:ext>
            </a:extLst>
          </p:cNvPr>
          <p:cNvGrpSpPr/>
          <p:nvPr/>
        </p:nvGrpSpPr>
        <p:grpSpPr>
          <a:xfrm>
            <a:off x="7804104" y="638936"/>
            <a:ext cx="1755609" cy="1388414"/>
            <a:chOff x="5075583" y="4638005"/>
            <a:chExt cx="1755609" cy="13884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B5889-0BF3-6EAD-B93B-09F02B0DC644}"/>
                </a:ext>
              </a:extLst>
            </p:cNvPr>
            <p:cNvGrpSpPr/>
            <p:nvPr/>
          </p:nvGrpSpPr>
          <p:grpSpPr>
            <a:xfrm>
              <a:off x="5277841" y="4638005"/>
              <a:ext cx="1371273" cy="1204219"/>
              <a:chOff x="4173620" y="2435087"/>
              <a:chExt cx="1371273" cy="1204219"/>
            </a:xfrm>
          </p:grpSpPr>
          <p:pic>
            <p:nvPicPr>
              <p:cNvPr id="30" name="Graphic 29" descr="Server">
                <a:extLst>
                  <a:ext uri="{FF2B5EF4-FFF2-40B4-BE49-F238E27FC236}">
                    <a16:creationId xmlns:a16="http://schemas.microsoft.com/office/drawing/2014/main" id="{4F386915-5BF2-2665-BE98-D9C47B6F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82047" y="24350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1F5611-276F-9AD9-DD42-83F2C0465424}"/>
                  </a:ext>
                </a:extLst>
              </p:cNvPr>
              <p:cNvSpPr txBox="1"/>
              <p:nvPr/>
            </p:nvSpPr>
            <p:spPr>
              <a:xfrm>
                <a:off x="4173620" y="3269974"/>
                <a:ext cx="1371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RASA Action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65456E-8189-EC0E-4E3E-1F371D547CBF}"/>
                </a:ext>
              </a:extLst>
            </p:cNvPr>
            <p:cNvSpPr txBox="1"/>
            <p:nvPr/>
          </p:nvSpPr>
          <p:spPr>
            <a:xfrm>
              <a:off x="5075583" y="5687865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localhost:5055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0F7451-682C-39EA-1822-913E052C787C}"/>
              </a:ext>
            </a:extLst>
          </p:cNvPr>
          <p:cNvGrpSpPr/>
          <p:nvPr/>
        </p:nvGrpSpPr>
        <p:grpSpPr>
          <a:xfrm>
            <a:off x="3670020" y="2841011"/>
            <a:ext cx="1576072" cy="1370805"/>
            <a:chOff x="2362827" y="1965329"/>
            <a:chExt cx="1576072" cy="137080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2A37EF-F664-1739-46D1-D8267BB40728}"/>
                </a:ext>
              </a:extLst>
            </p:cNvPr>
            <p:cNvGrpSpPr/>
            <p:nvPr/>
          </p:nvGrpSpPr>
          <p:grpSpPr>
            <a:xfrm>
              <a:off x="2577021" y="1965329"/>
              <a:ext cx="1173655" cy="1204219"/>
              <a:chOff x="2577021" y="1965329"/>
              <a:chExt cx="1173655" cy="1204219"/>
            </a:xfrm>
          </p:grpSpPr>
          <p:pic>
            <p:nvPicPr>
              <p:cNvPr id="5" name="Graphic 4" descr="Server">
                <a:extLst>
                  <a:ext uri="{FF2B5EF4-FFF2-40B4-BE49-F238E27FC236}">
                    <a16:creationId xmlns:a16="http://schemas.microsoft.com/office/drawing/2014/main" id="{C1556F17-9A42-DE2F-0FFC-5D2738AF1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93793" y="19653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A82B3E-506A-CB47-42B5-56EB54C2F0A8}"/>
                  </a:ext>
                </a:extLst>
              </p:cNvPr>
              <p:cNvSpPr txBox="1"/>
              <p:nvPr/>
            </p:nvSpPr>
            <p:spPr>
              <a:xfrm>
                <a:off x="2577021" y="2800216"/>
                <a:ext cx="1173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API Server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ED4CC7-C19D-1332-E323-89DD36B04F62}"/>
                </a:ext>
              </a:extLst>
            </p:cNvPr>
            <p:cNvSpPr txBox="1"/>
            <p:nvPr/>
          </p:nvSpPr>
          <p:spPr>
            <a:xfrm>
              <a:off x="2362827" y="3028357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localhost:8000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0C9BFC-9D9C-563D-2054-09623E785740}"/>
              </a:ext>
            </a:extLst>
          </p:cNvPr>
          <p:cNvGrpSpPr/>
          <p:nvPr/>
        </p:nvGrpSpPr>
        <p:grpSpPr>
          <a:xfrm>
            <a:off x="422159" y="1511925"/>
            <a:ext cx="1374094" cy="1198840"/>
            <a:chOff x="392342" y="2298623"/>
            <a:chExt cx="1374094" cy="1198840"/>
          </a:xfrm>
        </p:grpSpPr>
        <p:pic>
          <p:nvPicPr>
            <p:cNvPr id="1028" name="Picture 4" descr="Streamlit SVG and transparent PNG icons | TechIcons">
              <a:extLst>
                <a:ext uri="{FF2B5EF4-FFF2-40B4-BE49-F238E27FC236}">
                  <a16:creationId xmlns:a16="http://schemas.microsoft.com/office/drawing/2014/main" id="{859E3C41-4921-0BB7-5B22-B6F4B59C6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68" y="2298623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FC8761-E4BC-E88F-A3A0-CEDAA9652833}"/>
                </a:ext>
              </a:extLst>
            </p:cNvPr>
            <p:cNvSpPr txBox="1"/>
            <p:nvPr/>
          </p:nvSpPr>
          <p:spPr>
            <a:xfrm>
              <a:off x="392342" y="3046057"/>
              <a:ext cx="1374094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200" dirty="0" err="1">
                  <a:latin typeface="Consolas" panose="020B0609020204030204" pitchFamily="49" charset="0"/>
                </a:rPr>
                <a:t>Streamlit</a:t>
              </a:r>
              <a:br>
                <a:rPr lang="en-US" sz="1200" dirty="0">
                  <a:latin typeface="Consolas" panose="020B0609020204030204" pitchFamily="49" charset="0"/>
                </a:rPr>
              </a:br>
              <a:r>
                <a:rPr lang="en-US" sz="1200" dirty="0">
                  <a:latin typeface="Consolas" panose="020B0609020204030204" pitchFamily="49" charset="0"/>
                </a:rPr>
                <a:t>localhost:8501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614E3D-C99E-21E3-62D4-664155DAA91A}"/>
              </a:ext>
            </a:extLst>
          </p:cNvPr>
          <p:cNvGrpSpPr/>
          <p:nvPr/>
        </p:nvGrpSpPr>
        <p:grpSpPr>
          <a:xfrm>
            <a:off x="653946" y="4563870"/>
            <a:ext cx="864339" cy="1116347"/>
            <a:chOff x="626837" y="3799321"/>
            <a:chExt cx="864339" cy="1116347"/>
          </a:xfrm>
        </p:grpSpPr>
        <p:pic>
          <p:nvPicPr>
            <p:cNvPr id="1026" name="Picture 2" descr="Whatsapp icons for free download | Freepik">
              <a:extLst>
                <a:ext uri="{FF2B5EF4-FFF2-40B4-BE49-F238E27FC236}">
                  <a16:creationId xmlns:a16="http://schemas.microsoft.com/office/drawing/2014/main" id="{37AD6B98-21DD-A7F0-A5E2-3E1FF0539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3" y="3799321"/>
              <a:ext cx="813653" cy="8136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555758-8A5D-5850-89B2-25278628D988}"/>
                </a:ext>
              </a:extLst>
            </p:cNvPr>
            <p:cNvSpPr txBox="1"/>
            <p:nvPr/>
          </p:nvSpPr>
          <p:spPr>
            <a:xfrm>
              <a:off x="626837" y="4643799"/>
              <a:ext cx="864339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200" dirty="0">
                  <a:latin typeface="Consolas" panose="020B0609020204030204" pitchFamily="49" charset="0"/>
                </a:rPr>
                <a:t>WhatsApp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152BDC-5FDB-9E80-29FD-05029750082A}"/>
              </a:ext>
            </a:extLst>
          </p:cNvPr>
          <p:cNvCxnSpPr/>
          <p:nvPr/>
        </p:nvCxnSpPr>
        <p:spPr>
          <a:xfrm>
            <a:off x="2226365" y="632936"/>
            <a:ext cx="0" cy="5209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4C1866B-D208-6E3C-73FF-63B3B935B45D}"/>
              </a:ext>
            </a:extLst>
          </p:cNvPr>
          <p:cNvSpPr/>
          <p:nvPr/>
        </p:nvSpPr>
        <p:spPr>
          <a:xfrm rot="1413990">
            <a:off x="1919988" y="2459693"/>
            <a:ext cx="1999315" cy="1258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8E67B954-6648-AECB-821E-FE5D7035672D}"/>
              </a:ext>
            </a:extLst>
          </p:cNvPr>
          <p:cNvSpPr/>
          <p:nvPr/>
        </p:nvSpPr>
        <p:spPr>
          <a:xfrm>
            <a:off x="1888990" y="4926241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080C108-2D59-E8B1-93F1-AB17699ACC63}"/>
              </a:ext>
            </a:extLst>
          </p:cNvPr>
          <p:cNvSpPr/>
          <p:nvPr/>
        </p:nvSpPr>
        <p:spPr>
          <a:xfrm rot="18965577" flipV="1">
            <a:off x="3624620" y="4523547"/>
            <a:ext cx="602429" cy="132449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3D680E41-3FC9-C969-F2A3-E78BCE65068E}"/>
              </a:ext>
            </a:extLst>
          </p:cNvPr>
          <p:cNvSpPr/>
          <p:nvPr/>
        </p:nvSpPr>
        <p:spPr>
          <a:xfrm>
            <a:off x="5338509" y="3384649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73D8D113-C85B-A619-82D7-6B4737EB6BF5}"/>
              </a:ext>
            </a:extLst>
          </p:cNvPr>
          <p:cNvSpPr/>
          <p:nvPr/>
        </p:nvSpPr>
        <p:spPr>
          <a:xfrm rot="18638462">
            <a:off x="7563575" y="2419184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2BDB25AC-22CD-A223-F644-52D5D28C6343}"/>
              </a:ext>
            </a:extLst>
          </p:cNvPr>
          <p:cNvSpPr/>
          <p:nvPr/>
        </p:nvSpPr>
        <p:spPr>
          <a:xfrm>
            <a:off x="9596562" y="1167067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3E3622D0-4183-9929-3997-52A488B43B54}"/>
              </a:ext>
            </a:extLst>
          </p:cNvPr>
          <p:cNvSpPr/>
          <p:nvPr/>
        </p:nvSpPr>
        <p:spPr>
          <a:xfrm>
            <a:off x="8422580" y="3339127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E99247E-A4B7-C315-BC1A-53F7D80BCF8D}"/>
              </a:ext>
            </a:extLst>
          </p:cNvPr>
          <p:cNvGrpSpPr/>
          <p:nvPr/>
        </p:nvGrpSpPr>
        <p:grpSpPr>
          <a:xfrm>
            <a:off x="7758640" y="4563870"/>
            <a:ext cx="1867819" cy="1400499"/>
            <a:chOff x="9755023" y="2747323"/>
            <a:chExt cx="1867819" cy="1400499"/>
          </a:xfrm>
        </p:grpSpPr>
        <p:pic>
          <p:nvPicPr>
            <p:cNvPr id="1025" name="Graphic 1024" descr="Server">
              <a:extLst>
                <a:ext uri="{FF2B5EF4-FFF2-40B4-BE49-F238E27FC236}">
                  <a16:creationId xmlns:a16="http://schemas.microsoft.com/office/drawing/2014/main" id="{2B48BC40-4A8A-D9C8-A066-90F0619A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62387" y="2747323"/>
              <a:ext cx="914400" cy="914400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7822733-7792-E527-22E3-E476D036FA0B}"/>
                </a:ext>
              </a:extLst>
            </p:cNvPr>
            <p:cNvSpPr txBox="1"/>
            <p:nvPr/>
          </p:nvSpPr>
          <p:spPr>
            <a:xfrm>
              <a:off x="10016777" y="3559444"/>
              <a:ext cx="13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CCFF"/>
                  </a:solidFill>
                </a:rPr>
                <a:t>FAISS Server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5762BA3B-F6E9-3E40-C4EB-3F83279E0182}"/>
                </a:ext>
              </a:extLst>
            </p:cNvPr>
            <p:cNvSpPr txBox="1"/>
            <p:nvPr/>
          </p:nvSpPr>
          <p:spPr>
            <a:xfrm>
              <a:off x="9755023" y="380926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CCFF"/>
                  </a:solidFill>
                  <a:latin typeface="Consolas" panose="020B0609020204030204" pitchFamily="49" charset="0"/>
                </a:rPr>
                <a:t>localhost:12543</a:t>
              </a:r>
            </a:p>
          </p:txBody>
        </p:sp>
      </p:grpSp>
      <p:sp>
        <p:nvSpPr>
          <p:cNvPr id="1030" name="Arrow: Left-Right 1029">
            <a:extLst>
              <a:ext uri="{FF2B5EF4-FFF2-40B4-BE49-F238E27FC236}">
                <a16:creationId xmlns:a16="http://schemas.microsoft.com/office/drawing/2014/main" id="{F6358F0A-DA36-A9DF-D96F-5A7C32972748}"/>
              </a:ext>
            </a:extLst>
          </p:cNvPr>
          <p:cNvSpPr/>
          <p:nvPr/>
        </p:nvSpPr>
        <p:spPr>
          <a:xfrm rot="2395150">
            <a:off x="7579250" y="4525730"/>
            <a:ext cx="626197" cy="168966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3C8481-44D1-1204-1981-5881BC5FD9FD}"/>
              </a:ext>
            </a:extLst>
          </p:cNvPr>
          <p:cNvSpPr txBox="1"/>
          <p:nvPr/>
        </p:nvSpPr>
        <p:spPr>
          <a:xfrm>
            <a:off x="467138" y="1202709"/>
            <a:ext cx="1100261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1. C:\IISc_Capstone\&gt;ngrok http 5001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2. C:\IISc_Capstone\RASA\chatbot_api_with_rasa\WhatsApp&gt; python WhatsappInterface.py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3. </a:t>
            </a:r>
            <a:r>
              <a:rPr lang="en-US" sz="1100" dirty="0" err="1">
                <a:latin typeface="Consolas" panose="020B0609020204030204" pitchFamily="49" charset="0"/>
              </a:rPr>
              <a:t>uvicorn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main:app</a:t>
            </a:r>
            <a:r>
              <a:rPr lang="en-US" sz="1100" dirty="0">
                <a:latin typeface="Consolas" panose="020B0609020204030204" pitchFamily="49" charset="0"/>
              </a:rPr>
              <a:t> --reload (C:\</a:t>
            </a:r>
            <a:r>
              <a:rPr lang="en-US" sz="1100" dirty="0" err="1">
                <a:latin typeface="Consolas" panose="020B0609020204030204" pitchFamily="49" charset="0"/>
              </a:rPr>
              <a:t>IISc_Capstone</a:t>
            </a:r>
            <a:r>
              <a:rPr lang="en-US" sz="1100" dirty="0">
                <a:latin typeface="Consolas" panose="020B0609020204030204" pitchFamily="49" charset="0"/>
              </a:rPr>
              <a:t>\RASA\</a:t>
            </a:r>
            <a:r>
              <a:rPr lang="en-US" sz="1100" dirty="0" err="1">
                <a:latin typeface="Consolas" panose="020B0609020204030204" pitchFamily="49" charset="0"/>
              </a:rPr>
              <a:t>chatbot_api_with_rasa</a:t>
            </a:r>
            <a:r>
              <a:rPr lang="en-US" sz="1100" dirty="0">
                <a:latin typeface="Consolas" panose="020B0609020204030204" pitchFamily="49" charset="0"/>
              </a:rPr>
              <a:t>\</a:t>
            </a:r>
            <a:r>
              <a:rPr lang="en-US" sz="1100" dirty="0" err="1">
                <a:latin typeface="Consolas" panose="020B0609020204030204" pitchFamily="49" charset="0"/>
              </a:rPr>
              <a:t>chatbot_api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4. </a:t>
            </a:r>
            <a:r>
              <a:rPr lang="en-US" sz="1100" dirty="0" err="1">
                <a:latin typeface="Consolas" panose="020B0609020204030204" pitchFamily="49" charset="0"/>
              </a:rPr>
              <a:t>Ollama</a:t>
            </a:r>
            <a:r>
              <a:rPr lang="en-US" sz="1100" dirty="0">
                <a:latin typeface="Consolas" panose="020B0609020204030204" pitchFamily="49" charset="0"/>
              </a:rPr>
              <a:t> Server - </a:t>
            </a:r>
            <a:r>
              <a:rPr lang="en-US" sz="1100" dirty="0" err="1">
                <a:latin typeface="Consolas" panose="020B0609020204030204" pitchFamily="49" charset="0"/>
              </a:rPr>
              <a:t>ollama</a:t>
            </a:r>
            <a:r>
              <a:rPr lang="en-US" sz="1100" dirty="0">
                <a:latin typeface="Consolas" panose="020B0609020204030204" pitchFamily="49" charset="0"/>
              </a:rPr>
              <a:t> run mistral (C:\Windows\System32&gt;)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5. rasa run actions :  (</a:t>
            </a:r>
            <a:r>
              <a:rPr lang="en-US" sz="1100" dirty="0" err="1">
                <a:latin typeface="Consolas" panose="020B0609020204030204" pitchFamily="49" charset="0"/>
              </a:rPr>
              <a:t>rasa_env</a:t>
            </a:r>
            <a:r>
              <a:rPr lang="en-US" sz="1100" dirty="0">
                <a:latin typeface="Consolas" panose="020B0609020204030204" pitchFamily="49" charset="0"/>
              </a:rPr>
              <a:t>) (</a:t>
            </a:r>
            <a:r>
              <a:rPr lang="en-US" sz="1100" dirty="0" err="1">
                <a:latin typeface="Consolas" panose="020B0609020204030204" pitchFamily="49" charset="0"/>
              </a:rPr>
              <a:t>pankeeIISc</a:t>
            </a:r>
            <a:r>
              <a:rPr lang="en-US" sz="1100" dirty="0">
                <a:latin typeface="Consolas" panose="020B0609020204030204" pitchFamily="49" charset="0"/>
              </a:rPr>
              <a:t>) c:\IISc_Capstone\RASA\chatbot_api_with_rasa\rasa_backend&gt;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rasa_env\Scripts\activate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6. rasa shell : (</a:t>
            </a:r>
            <a:r>
              <a:rPr lang="en-US" sz="1100" dirty="0" err="1">
                <a:latin typeface="Consolas" panose="020B0609020204030204" pitchFamily="49" charset="0"/>
              </a:rPr>
              <a:t>rasa_env</a:t>
            </a:r>
            <a:r>
              <a:rPr lang="en-US" sz="1100" dirty="0">
                <a:latin typeface="Consolas" panose="020B0609020204030204" pitchFamily="49" charset="0"/>
              </a:rPr>
              <a:t>) (</a:t>
            </a:r>
            <a:r>
              <a:rPr lang="en-US" sz="1100" dirty="0" err="1">
                <a:latin typeface="Consolas" panose="020B0609020204030204" pitchFamily="49" charset="0"/>
              </a:rPr>
              <a:t>pankeeIISc</a:t>
            </a:r>
            <a:r>
              <a:rPr lang="en-US" sz="1100" dirty="0">
                <a:latin typeface="Consolas" panose="020B0609020204030204" pitchFamily="49" charset="0"/>
              </a:rPr>
              <a:t>) C:\IISc_Capstone\RASA\chatbot_api_with_rasa\rasa_backend&gt;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rasa_env\Scripts\activate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7. </a:t>
            </a:r>
            <a:r>
              <a:rPr lang="en-US" sz="1100" dirty="0" err="1">
                <a:latin typeface="Consolas" panose="020B0609020204030204" pitchFamily="49" charset="0"/>
              </a:rPr>
              <a:t>streamlit</a:t>
            </a:r>
            <a:r>
              <a:rPr lang="en-US" sz="1100" dirty="0">
                <a:latin typeface="Consolas" panose="020B0609020204030204" pitchFamily="49" charset="0"/>
              </a:rPr>
              <a:t> run StreamlitInterface.py (</a:t>
            </a:r>
            <a:r>
              <a:rPr lang="en-US" sz="1100" dirty="0" err="1">
                <a:latin typeface="Consolas" panose="020B0609020204030204" pitchFamily="49" charset="0"/>
              </a:rPr>
              <a:t>pankeeGPU</a:t>
            </a:r>
            <a:r>
              <a:rPr lang="en-US" sz="1100" dirty="0">
                <a:latin typeface="Consolas" panose="020B0609020204030204" pitchFamily="49" charset="0"/>
              </a:rPr>
              <a:t>) C:\IISc_Capstone\RASA\chatbot_api_with_rasa&gt;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3A2BF-EDF7-742F-F79F-A9DF40E0D580}"/>
              </a:ext>
            </a:extLst>
          </p:cNvPr>
          <p:cNvSpPr txBox="1"/>
          <p:nvPr/>
        </p:nvSpPr>
        <p:spPr>
          <a:xfrm>
            <a:off x="367748" y="457200"/>
            <a:ext cx="388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 for the Infra structure used </a:t>
            </a:r>
          </a:p>
        </p:txBody>
      </p:sp>
    </p:spTree>
    <p:extLst>
      <p:ext uri="{BB962C8B-B14F-4D97-AF65-F5344CB8AC3E}">
        <p14:creationId xmlns:p14="http://schemas.microsoft.com/office/powerpoint/2010/main" val="47327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018B-3D2D-56D6-8AB4-46B5C7D9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146B73-EF5B-9553-D7AE-EF9E1854BA09}"/>
              </a:ext>
            </a:extLst>
          </p:cNvPr>
          <p:cNvSpPr txBox="1"/>
          <p:nvPr/>
        </p:nvSpPr>
        <p:spPr>
          <a:xfrm>
            <a:off x="288234" y="1222587"/>
            <a:ext cx="11062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CREATE TABLE IF NOT EXISTS </a:t>
            </a:r>
            <a:r>
              <a:rPr lang="en-US" sz="900" dirty="0" err="1">
                <a:latin typeface="Consolas" panose="020B0609020204030204" pitchFamily="49" charset="0"/>
              </a:rPr>
              <a:t>upgrade_requests</a:t>
            </a:r>
            <a:r>
              <a:rPr lang="en-US" sz="900" dirty="0">
                <a:latin typeface="Consolas" panose="020B0609020204030204" pitchFamily="49" charset="0"/>
              </a:rPr>
              <a:t> 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id INT NOT NULL AUTO_INCREMENT,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pnr</a:t>
            </a:r>
            <a:r>
              <a:rPr lang="en-US" sz="900" dirty="0">
                <a:latin typeface="Consolas" panose="020B0609020204030204" pitchFamily="49" charset="0"/>
              </a:rPr>
              <a:t> VARCHAR(20) NOT NULL,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customer_id</a:t>
            </a:r>
            <a:r>
              <a:rPr lang="en-US" sz="900" dirty="0">
                <a:latin typeface="Consolas" panose="020B0609020204030204" pitchFamily="49" charset="0"/>
              </a:rPr>
              <a:t> VARCHAR(20) NOT NULL,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upgrade_class</a:t>
            </a:r>
            <a:r>
              <a:rPr lang="en-US" sz="900" dirty="0">
                <a:latin typeface="Consolas" panose="020B0609020204030204" pitchFamily="49" charset="0"/>
              </a:rPr>
              <a:t> VARCHAR(20) DEFAULT 'Business',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miles_used</a:t>
            </a:r>
            <a:r>
              <a:rPr lang="en-US" sz="900" dirty="0">
                <a:latin typeface="Consolas" panose="020B0609020204030204" pitchFamily="49" charset="0"/>
              </a:rPr>
              <a:t> INT,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request_time</a:t>
            </a:r>
            <a:r>
              <a:rPr lang="en-US" sz="900" dirty="0">
                <a:latin typeface="Consolas" panose="020B0609020204030204" pitchFamily="49" charset="0"/>
              </a:rPr>
              <a:t> TIMESTAMP DEFAULT CURRENT_TIMESTAMP,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PRIMARY KEY (id)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DROP TABLE bookings;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CREATE TABLE IF NOT EXISTS bookings 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pnr</a:t>
            </a:r>
            <a:r>
              <a:rPr lang="en-US" sz="900" dirty="0">
                <a:latin typeface="Consolas" panose="020B0609020204030204" pitchFamily="49" charset="0"/>
              </a:rPr>
              <a:t> VARCHAR(20) NOT NULL,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flight_number</a:t>
            </a:r>
            <a:r>
              <a:rPr lang="en-US" sz="900" dirty="0">
                <a:latin typeface="Consolas" panose="020B0609020204030204" pitchFamily="49" charset="0"/>
              </a:rPr>
              <a:t> VARCHAR(10),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from_city</a:t>
            </a:r>
            <a:r>
              <a:rPr lang="en-US" sz="900" dirty="0">
                <a:latin typeface="Consolas" panose="020B0609020204030204" pitchFamily="49" charset="0"/>
              </a:rPr>
              <a:t> VARCHAR(50),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to_city</a:t>
            </a:r>
            <a:r>
              <a:rPr lang="en-US" sz="900" dirty="0">
                <a:latin typeface="Consolas" panose="020B0609020204030204" pitchFamily="49" charset="0"/>
              </a:rPr>
              <a:t> VARCHAR(50),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travel_class</a:t>
            </a:r>
            <a:r>
              <a:rPr lang="en-US" sz="900" dirty="0">
                <a:latin typeface="Consolas" panose="020B0609020204030204" pitchFamily="49" charset="0"/>
              </a:rPr>
              <a:t> VARCHAR(20),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miles_balance</a:t>
            </a:r>
            <a:r>
              <a:rPr lang="en-US" sz="900" dirty="0">
                <a:latin typeface="Consolas" panose="020B0609020204030204" pitchFamily="49" charset="0"/>
              </a:rPr>
              <a:t> INT,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upgrade_eligible</a:t>
            </a:r>
            <a:r>
              <a:rPr lang="en-US" sz="900" dirty="0">
                <a:latin typeface="Consolas" panose="020B0609020204030204" pitchFamily="49" charset="0"/>
              </a:rPr>
              <a:t> BOOLEAN,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upgrade_status</a:t>
            </a:r>
            <a:r>
              <a:rPr lang="en-US" sz="900" dirty="0">
                <a:latin typeface="Consolas" panose="020B0609020204030204" pitchFamily="49" charset="0"/>
              </a:rPr>
              <a:t> VARCHAR(20),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seat_pref</a:t>
            </a:r>
            <a:r>
              <a:rPr lang="en-US" sz="900" dirty="0">
                <a:latin typeface="Consolas" panose="020B0609020204030204" pitchFamily="49" charset="0"/>
              </a:rPr>
              <a:t> VARCHAR(10),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customer_id</a:t>
            </a:r>
            <a:r>
              <a:rPr lang="en-US" sz="900" dirty="0">
                <a:latin typeface="Consolas" panose="020B0609020204030204" pitchFamily="49" charset="0"/>
              </a:rPr>
              <a:t> VARCHAR(20) NOT NULL,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PRIMARY KEY (</a:t>
            </a:r>
            <a:r>
              <a:rPr lang="en-US" sz="900" dirty="0" err="1">
                <a:latin typeface="Consolas" panose="020B0609020204030204" pitchFamily="49" charset="0"/>
              </a:rPr>
              <a:t>pnr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INSERT INTO bookings(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pnr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flight_number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from_city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to_city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travel_class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miles_balance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upgrade_eligible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upgrade_status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seat_pref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customer_id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VALUES ('BNI1009', 'AI202', 'Delhi', 'Bangalore', 'Economy', '20000', 1 , NULL , NULL , 'TEMP123');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INSERT INTO bookings(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pnr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flight_number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from_city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to_city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travel_class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miles_balance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upgrade_eligible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upgrade_status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seat_pref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customer_id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VALUES ('BIN1007', 'AI675', 'Bangalore', 'Jaipur', 'Economy', '20500', 1 , NULL , NULL , 'TEMP125');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C5797-121C-7505-E8D9-E10FC599348F}"/>
              </a:ext>
            </a:extLst>
          </p:cNvPr>
          <p:cNvSpPr txBox="1"/>
          <p:nvPr/>
        </p:nvSpPr>
        <p:spPr>
          <a:xfrm>
            <a:off x="367748" y="4572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SQL Commands</a:t>
            </a:r>
          </a:p>
        </p:txBody>
      </p:sp>
    </p:spTree>
    <p:extLst>
      <p:ext uri="{BB962C8B-B14F-4D97-AF65-F5344CB8AC3E}">
        <p14:creationId xmlns:p14="http://schemas.microsoft.com/office/powerpoint/2010/main" val="21603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FF9-EE59-7BC6-54B2-1F79FAE8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C7650D-01DE-5146-E160-490BD974247D}"/>
              </a:ext>
            </a:extLst>
          </p:cNvPr>
          <p:cNvSpPr txBox="1"/>
          <p:nvPr/>
        </p:nvSpPr>
        <p:spPr>
          <a:xfrm>
            <a:off x="288234" y="1222587"/>
            <a:ext cx="11380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Unable to handle statements that does not have a clearly defined intent (E.g. I am going, I want to, I like)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Unable to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DAE7F-79F6-E5E2-8918-393F7270F823}"/>
              </a:ext>
            </a:extLst>
          </p:cNvPr>
          <p:cNvSpPr txBox="1"/>
          <p:nvPr/>
        </p:nvSpPr>
        <p:spPr>
          <a:xfrm>
            <a:off x="367748" y="457200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Known functional limitations in current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3150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2EB9F8-2DB0-5577-4D6B-C9378D66CE53}"/>
              </a:ext>
            </a:extLst>
          </p:cNvPr>
          <p:cNvSpPr/>
          <p:nvPr/>
        </p:nvSpPr>
        <p:spPr>
          <a:xfrm>
            <a:off x="4403035" y="1858617"/>
            <a:ext cx="2653748" cy="2594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RASA</a:t>
            </a:r>
          </a:p>
        </p:txBody>
      </p:sp>
    </p:spTree>
    <p:extLst>
      <p:ext uri="{BB962C8B-B14F-4D97-AF65-F5344CB8AC3E}">
        <p14:creationId xmlns:p14="http://schemas.microsoft.com/office/powerpoint/2010/main" val="429281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575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Goyal</dc:creator>
  <cp:lastModifiedBy>Pankaj Goyal</cp:lastModifiedBy>
  <cp:revision>8</cp:revision>
  <dcterms:created xsi:type="dcterms:W3CDTF">2025-05-01T18:17:42Z</dcterms:created>
  <dcterms:modified xsi:type="dcterms:W3CDTF">2025-05-07T10:42:57Z</dcterms:modified>
</cp:coreProperties>
</file>