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4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1"/>
  </p:handoutMasterIdLst>
  <p:sldIdLst>
    <p:sldId id="257" r:id="rId3"/>
    <p:sldId id="258" r:id="rId4"/>
    <p:sldId id="287" r:id="rId5"/>
    <p:sldId id="319" r:id="rId6"/>
    <p:sldId id="313" r:id="rId7"/>
    <p:sldId id="288" r:id="rId8"/>
    <p:sldId id="295" r:id="rId9"/>
    <p:sldId id="290" r:id="rId11"/>
    <p:sldId id="265" r:id="rId12"/>
    <p:sldId id="316" r:id="rId13"/>
    <p:sldId id="266" r:id="rId14"/>
    <p:sldId id="317" r:id="rId15"/>
    <p:sldId id="331" r:id="rId16"/>
    <p:sldId id="336" r:id="rId17"/>
    <p:sldId id="267" r:id="rId18"/>
    <p:sldId id="318" r:id="rId19"/>
    <p:sldId id="259" r:id="rId20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61"/>
    <a:srgbClr val="668BFF"/>
    <a:srgbClr val="7098E0"/>
    <a:srgbClr val="CBD7FF"/>
    <a:srgbClr val="001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43.xml"/><Relationship Id="rId26" Type="http://schemas.openxmlformats.org/officeDocument/2006/relationships/customXml" Target="../customXml/item1.xml"/><Relationship Id="rId25" Type="http://schemas.openxmlformats.org/officeDocument/2006/relationships/customXmlProps" Target="../customXml/itemProps4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8DA-D99B-485C-BF6F-BB5A52A46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BB3-606A-4F49-A94C-271B017D0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18DA-D99B-485C-BF6F-BB5A52A46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EBB3-606A-4F49-A94C-271B017D0A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4.png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4.png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4.png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4.pn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4.png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22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tags" Target="../tags/tag41.xml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3.xml"/><Relationship Id="rId3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3" Type="http://schemas.openxmlformats.org/officeDocument/2006/relationships/image" Target="../media/image2.jpe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9.xml"/><Relationship Id="rId3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7" Type="http://schemas.openxmlformats.org/officeDocument/2006/relationships/slideLayout" Target="../slideLayouts/slideLayout5.xml"/><Relationship Id="rId16" Type="http://schemas.openxmlformats.org/officeDocument/2006/relationships/tags" Target="../tags/tag21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1.svg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5.xml"/><Relationship Id="rId11" Type="http://schemas.openxmlformats.org/officeDocument/2006/relationships/tags" Target="../tags/tag24.xml"/><Relationship Id="rId10" Type="http://schemas.openxmlformats.org/officeDocument/2006/relationships/image" Target="../media/image7.png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4.png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279650" y="2800985"/>
            <a:ext cx="7632065" cy="116840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ea typeface="微软雅黑" panose="020B0503020204020204" pitchFamily="34" charset="-122"/>
                <a:sym typeface="+mn-ea"/>
              </a:rPr>
              <a:t>户外智能安全保障系统</a:t>
            </a:r>
            <a:endParaRPr lang="zh-CN" altLang="en-US" sz="4800" b="1" dirty="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08075" y="1234440"/>
            <a:ext cx="6390640" cy="69850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无锡海工智能科技有限公司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C:\Users\admin\Desktop\u=1727724243,2343201104&amp;fm=253&amp;fmt=auto&amp;app=138&amp;f=JPEG.jpgu=1727724243,2343201104&amp;fm=253&amp;fmt=auto&amp;app=138&amp;f=JPEG"/>
          <p:cNvPicPr>
            <a:picLocks noChangeAspect="1"/>
          </p:cNvPicPr>
          <p:nvPr/>
        </p:nvPicPr>
        <p:blipFill>
          <a:blip r:embed="rId1">
            <a:alphaModFix amt="12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6963" b="16693"/>
          <a:stretch>
            <a:fillRect/>
          </a:stretch>
        </p:blipFill>
        <p:spPr>
          <a:xfrm>
            <a:off x="0" y="1270"/>
            <a:ext cx="12192000" cy="685673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5" name="图片 54" descr="WPS图片-抠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" y="57150"/>
            <a:ext cx="1093470" cy="10744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388745" y="362903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智能安全保障系统</a:t>
            </a:r>
            <a:r>
              <a:rPr lang="en-US" altLang="zh-CN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网关与云服务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/>
          <p:cNvSpPr txBox="1"/>
          <p:nvPr>
            <p:custDataLst>
              <p:tags r:id="rId5"/>
            </p:custDataLst>
          </p:nvPr>
        </p:nvSpPr>
        <p:spPr>
          <a:xfrm>
            <a:off x="596728" y="1264716"/>
            <a:ext cx="1880235" cy="739140"/>
          </a:xfrm>
          <a:prstGeom prst="rect">
            <a:avLst/>
          </a:prstGeom>
          <a:noFill/>
        </p:spPr>
        <p:txBody>
          <a:bodyPr wrap="square" lIns="91440" tIns="45720" rIns="91440" bIns="45720" rtlCol="0"/>
          <a:lstStyle/>
          <a:p>
            <a:r>
              <a:rPr lang="zh-CN" altLang="en-US" sz="24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云服务器端</a:t>
            </a:r>
            <a:endParaRPr lang="zh-CN" altLang="en-US" sz="24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t="3482" r="7091" b="4478"/>
          <a:stretch>
            <a:fillRect/>
          </a:stretch>
        </p:blipFill>
        <p:spPr>
          <a:xfrm>
            <a:off x="1008903" y="1603646"/>
            <a:ext cx="9685991" cy="4811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图片 5" descr="314e251f95cad1c8f161ff40a928300fc83d519f"/>
          <p:cNvPicPr>
            <a:picLocks noChangeAspect="1"/>
          </p:cNvPicPr>
          <p:nvPr/>
        </p:nvPicPr>
        <p:blipFill>
          <a:blip r:embed="rId1">
            <a:alphaModFix amt="7000"/>
          </a:blip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0" name="图片 329" descr="WPS图片-抠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57150"/>
            <a:ext cx="1093470" cy="107442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461703" y="264649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智能安全保障系统</a:t>
            </a:r>
            <a:r>
              <a:rPr lang="en-US" altLang="zh-CN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指挥中心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/>
          <p:cNvSpPr txBox="1"/>
          <p:nvPr>
            <p:custDataLst>
              <p:tags r:id="rId4"/>
            </p:custDataLst>
          </p:nvPr>
        </p:nvSpPr>
        <p:spPr>
          <a:xfrm>
            <a:off x="376555" y="1372386"/>
            <a:ext cx="2438400" cy="739140"/>
          </a:xfrm>
          <a:prstGeom prst="rect">
            <a:avLst/>
          </a:prstGeom>
          <a:noFill/>
        </p:spPr>
        <p:txBody>
          <a:bodyPr wrap="square" lIns="91440" tIns="45720" rIns="91440" bIns="45720" rtlCol="0"/>
          <a:lstStyle/>
          <a:p>
            <a:r>
              <a:rPr lang="zh-CN" altLang="en-US" sz="24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现场指挥中心</a:t>
            </a:r>
            <a:endParaRPr lang="zh-CN" altLang="en-US" sz="24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503386" y="1352066"/>
            <a:ext cx="6290945" cy="56324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多连接、随时可视、可靠、及时、</a:t>
            </a:r>
            <a:r>
              <a:rPr lang="zh-CN" altLang="en-US" sz="2000" dirty="0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定位精确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" b="2692"/>
          <a:stretch>
            <a:fillRect/>
          </a:stretch>
        </p:blipFill>
        <p:spPr>
          <a:xfrm>
            <a:off x="2126615" y="1839595"/>
            <a:ext cx="6633845" cy="3228975"/>
          </a:xfrm>
          <a:prstGeom prst="round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520" y="2994356"/>
            <a:ext cx="2098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比赛赛道间隔配备若干个远距离通信电台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20" y="4875844"/>
            <a:ext cx="2098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现场指挥中心和应急救援车采用卫星电话实现远程无障碍对话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" y="4229301"/>
            <a:ext cx="609600" cy="609600"/>
          </a:xfrm>
          <a:prstGeom prst="roundRect">
            <a:avLst/>
          </a:prstGeom>
          <a:solidFill>
            <a:srgbClr val="003D61"/>
          </a:solidFill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" y="2384552"/>
            <a:ext cx="609600" cy="609600"/>
          </a:xfrm>
          <a:prstGeom prst="roundRect">
            <a:avLst/>
          </a:prstGeom>
          <a:solidFill>
            <a:srgbClr val="003D61"/>
          </a:solidFill>
        </p:spPr>
      </p:pic>
      <p:sp>
        <p:nvSpPr>
          <p:cNvPr id="19" name="文本框 18"/>
          <p:cNvSpPr txBox="1"/>
          <p:nvPr/>
        </p:nvSpPr>
        <p:spPr>
          <a:xfrm>
            <a:off x="4375366" y="5643207"/>
            <a:ext cx="2724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配备多辆应急救援车，保证救援及时，道路无阻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152" y="5686704"/>
            <a:ext cx="742950" cy="742950"/>
          </a:xfrm>
          <a:prstGeom prst="roundRect">
            <a:avLst/>
          </a:prstGeom>
          <a:solidFill>
            <a:srgbClr val="003D61"/>
          </a:solidFill>
        </p:spPr>
      </p:pic>
      <p:sp>
        <p:nvSpPr>
          <p:cNvPr id="20" name="文本框 19"/>
          <p:cNvSpPr txBox="1"/>
          <p:nvPr/>
        </p:nvSpPr>
        <p:spPr>
          <a:xfrm>
            <a:off x="8950859" y="1915603"/>
            <a:ext cx="2990562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现场指挥中心收到远程指挥中心发来的决策信息，立即调动各级应急指挥相关人员，随时将事故现场信号实时传送到远程指挥中心，同时通过卫星电话派遣应急救援车，实现快速高效救援。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图片 5" descr="314e251f95cad1c8f161ff40a928300fc83d519f"/>
          <p:cNvPicPr>
            <a:picLocks noChangeAspect="1"/>
          </p:cNvPicPr>
          <p:nvPr/>
        </p:nvPicPr>
        <p:blipFill>
          <a:blip r:embed="rId1">
            <a:alphaModFix amt="7000"/>
          </a:blip>
          <a:stretch>
            <a:fillRect/>
          </a:stretch>
        </p:blipFill>
        <p:spPr>
          <a:xfrm>
            <a:off x="1905" y="0"/>
            <a:ext cx="12192000" cy="6857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0" name="图片 329" descr="WPS图片-抠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57150"/>
            <a:ext cx="1093470" cy="107442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372235" y="306670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智能安全保障系统</a:t>
            </a:r>
            <a:r>
              <a:rPr lang="en-US" altLang="zh-CN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指挥中心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/>
          <p:cNvSpPr txBox="1"/>
          <p:nvPr>
            <p:custDataLst>
              <p:tags r:id="rId4"/>
            </p:custDataLst>
          </p:nvPr>
        </p:nvSpPr>
        <p:spPr>
          <a:xfrm>
            <a:off x="376555" y="1291715"/>
            <a:ext cx="2438400" cy="739140"/>
          </a:xfrm>
          <a:prstGeom prst="rect">
            <a:avLst/>
          </a:prstGeom>
          <a:noFill/>
        </p:spPr>
        <p:txBody>
          <a:bodyPr wrap="square" lIns="91440" tIns="45720" rIns="91440" bIns="45720" rtlCol="0"/>
          <a:lstStyle/>
          <a:p>
            <a:r>
              <a:rPr lang="zh-CN" altLang="en-US" sz="24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远程指挥中心</a:t>
            </a:r>
            <a:endParaRPr lang="zh-CN" altLang="en-US" sz="24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937" y="5436270"/>
            <a:ext cx="11164402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数据背景下的远程指挥中心，以融合通信、互联网、物联网为基础，牵涉面广，整个流程从信息采集开始，经历信息传送、处理、大屏显示、再处理、决策形成、决策信息传送到现场指挥中心，再到现场指挥中心反馈回传，是一个不断循环的过程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 rotWithShape="1">
          <a:blip r:embed="rId5"/>
          <a:srcRect r="39024"/>
          <a:stretch>
            <a:fillRect/>
          </a:stretch>
        </p:blipFill>
        <p:spPr bwMode="auto">
          <a:xfrm>
            <a:off x="515620" y="1795270"/>
            <a:ext cx="3300689" cy="3043859"/>
          </a:xfrm>
          <a:prstGeom prst="roundRect">
            <a:avLst/>
          </a:prstGeom>
          <a:noFill/>
        </p:spPr>
      </p:pic>
      <p:pic>
        <p:nvPicPr>
          <p:cNvPr id="4" name="图片 3" descr="Snipaste_2022-06-26_12-19-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990" y="1636395"/>
            <a:ext cx="7142480" cy="320294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图片 5" descr="314e251f95cad1c8f161ff40a928300fc83d519f"/>
          <p:cNvPicPr>
            <a:picLocks noChangeAspect="1"/>
          </p:cNvPicPr>
          <p:nvPr/>
        </p:nvPicPr>
        <p:blipFill>
          <a:blip r:embed="rId1">
            <a:alphaModFix amt="7000"/>
          </a:blip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0" name="图片 329" descr="WPS图片-抠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57150"/>
            <a:ext cx="1093470" cy="107442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372235" y="281905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智能安全保障系统</a:t>
            </a:r>
            <a:r>
              <a:rPr lang="en-US" altLang="zh-CN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指挥中心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/>
          <p:cNvSpPr txBox="1"/>
          <p:nvPr>
            <p:custDataLst>
              <p:tags r:id="rId4"/>
            </p:custDataLst>
          </p:nvPr>
        </p:nvSpPr>
        <p:spPr>
          <a:xfrm>
            <a:off x="426720" y="1275080"/>
            <a:ext cx="2755265" cy="739140"/>
          </a:xfrm>
          <a:prstGeom prst="rect">
            <a:avLst/>
          </a:prstGeom>
          <a:noFill/>
        </p:spPr>
        <p:txBody>
          <a:bodyPr wrap="square" lIns="91440" tIns="45720" rIns="91440" bIns="45720" rtlCol="0"/>
          <a:lstStyle/>
          <a:p>
            <a:r>
              <a:rPr lang="zh-CN" altLang="en-US" sz="24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总览与操作</a:t>
            </a:r>
            <a:endParaRPr lang="zh-CN" altLang="en-US" sz="24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032" y="5436270"/>
            <a:ext cx="111644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信息总览页面可以提供全面详细的数据情况，当数据出现异常时，表格颜色发生变化并触发警报，远程指挥中心将决策信息传送到现场指挥中心，或者直接向终端佩戴者下发信息，及时提供帮助。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数据总览@2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55" y="1958975"/>
            <a:ext cx="2539365" cy="2539365"/>
          </a:xfrm>
          <a:prstGeom prst="rect">
            <a:avLst/>
          </a:prstGeom>
        </p:spPr>
      </p:pic>
      <p:pic>
        <p:nvPicPr>
          <p:cNvPr id="7" name="图片 6" descr="Snipaste_2022-06-26_12-32-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950" y="1275080"/>
            <a:ext cx="8268335" cy="367284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图片 5" descr="314e251f95cad1c8f161ff40a928300fc83d519f"/>
          <p:cNvPicPr>
            <a:picLocks noChangeAspect="1"/>
          </p:cNvPicPr>
          <p:nvPr/>
        </p:nvPicPr>
        <p:blipFill>
          <a:blip r:embed="rId1">
            <a:alphaModFix amt="7000"/>
          </a:blip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0" name="图片 329" descr="WPS图片-抠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57150"/>
            <a:ext cx="1093470" cy="107442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372235" y="281905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智能安全保障系统</a:t>
            </a:r>
            <a:r>
              <a:rPr lang="en-US" altLang="zh-CN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指挥中心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/>
          <p:cNvSpPr txBox="1"/>
          <p:nvPr>
            <p:custDataLst>
              <p:tags r:id="rId4"/>
            </p:custDataLst>
          </p:nvPr>
        </p:nvSpPr>
        <p:spPr>
          <a:xfrm>
            <a:off x="426720" y="1275080"/>
            <a:ext cx="2755265" cy="739140"/>
          </a:xfrm>
          <a:prstGeom prst="rect">
            <a:avLst/>
          </a:prstGeom>
          <a:noFill/>
        </p:spPr>
        <p:txBody>
          <a:bodyPr wrap="square" lIns="91440" tIns="45720" rIns="91440" bIns="45720" rtlCol="0"/>
          <a:lstStyle/>
          <a:p>
            <a:r>
              <a:rPr lang="zh-CN" altLang="en-US" sz="24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上传频率设置、分组、绑定用户</a:t>
            </a:r>
            <a:endParaRPr lang="zh-CN" altLang="en-US" sz="24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032" y="5436270"/>
            <a:ext cx="11164402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页可以设置手环上传频率，将手环和不同的用户进行绑定，需要解绑的时候可以单独解绑或点击一键解绑。在活动中，可以将不同的用户分到一个小组里面，并设置小组长，小组长可以看到组员的信息，且可以向组员下发消息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Snipaste_2022-06-26_12-24-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" y="2157730"/>
            <a:ext cx="3961765" cy="1196340"/>
          </a:xfrm>
          <a:prstGeom prst="roundRect">
            <a:avLst/>
          </a:prstGeom>
        </p:spPr>
      </p:pic>
      <p:pic>
        <p:nvPicPr>
          <p:cNvPr id="7" name="图片 6" descr="Snipaste_2022-06-26_12-25-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965" y="2252980"/>
            <a:ext cx="6878320" cy="2608580"/>
          </a:xfrm>
          <a:prstGeom prst="roundRect">
            <a:avLst/>
          </a:prstGeom>
        </p:spPr>
      </p:pic>
      <p:pic>
        <p:nvPicPr>
          <p:cNvPr id="8" name="图片 7" descr="Snipaste_2022-06-26_12-25-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" y="3497580"/>
            <a:ext cx="3961765" cy="152019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C:\Users\admin\Desktop\u=1727724243,2343201104&amp;fm=253&amp;fmt=auto&amp;app=138&amp;f=JPEG.jpgu=1727724243,2343201104&amp;fm=253&amp;fmt=auto&amp;app=138&amp;f=JPEG"/>
          <p:cNvPicPr>
            <a:picLocks noChangeAspect="1"/>
          </p:cNvPicPr>
          <p:nvPr/>
        </p:nvPicPr>
        <p:blipFill>
          <a:blip r:embed="rId1">
            <a:alphaModFix amt="12000"/>
          </a:blip>
          <a:srcRect t="17661" b="15752"/>
          <a:stretch>
            <a:fillRect/>
          </a:stretch>
        </p:blipFill>
        <p:spPr>
          <a:xfrm>
            <a:off x="0" y="-635"/>
            <a:ext cx="12191365" cy="6978015"/>
          </a:xfrm>
          <a:prstGeom prst="rect">
            <a:avLst/>
          </a:prstGeom>
        </p:spPr>
      </p:pic>
      <p:pic>
        <p:nvPicPr>
          <p:cNvPr id="330" name="图片 329" descr="WPS图片-抠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57150"/>
            <a:ext cx="1093470" cy="10744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72235" y="306488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智能安全保障系统</a:t>
            </a:r>
            <a:r>
              <a:rPr lang="en-US" altLang="zh-CN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突发处置与救援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4"/>
            </p:custDataLst>
          </p:nvPr>
        </p:nvSpPr>
        <p:spPr>
          <a:xfrm>
            <a:off x="635811" y="1205973"/>
            <a:ext cx="2551430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28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应急救援车</a:t>
            </a:r>
            <a:endParaRPr lang="zh-CN" altLang="en-US" sz="28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31488" y="2154478"/>
            <a:ext cx="2993390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发动机性能强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具备全天候野外工作能力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8" y="2170605"/>
            <a:ext cx="609600" cy="609600"/>
          </a:xfrm>
          <a:prstGeom prst="roundRect">
            <a:avLst/>
          </a:prstGeom>
          <a:solidFill>
            <a:srgbClr val="00175F"/>
          </a:solidFill>
        </p:spPr>
      </p:pic>
      <p:sp>
        <p:nvSpPr>
          <p:cNvPr id="44" name="文本框 43"/>
          <p:cNvSpPr txBox="1"/>
          <p:nvPr/>
        </p:nvSpPr>
        <p:spPr>
          <a:xfrm>
            <a:off x="8953580" y="2097119"/>
            <a:ext cx="2040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内置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GPS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定位功能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实现精准救援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990" y="2127837"/>
            <a:ext cx="609600" cy="609600"/>
          </a:xfrm>
          <a:prstGeom prst="roundRect">
            <a:avLst/>
          </a:prstGeom>
          <a:solidFill>
            <a:srgbClr val="00175F"/>
          </a:solidFill>
        </p:spPr>
      </p:pic>
      <p:sp>
        <p:nvSpPr>
          <p:cNvPr id="46" name="文本框 45"/>
          <p:cNvSpPr txBox="1"/>
          <p:nvPr/>
        </p:nvSpPr>
        <p:spPr>
          <a:xfrm>
            <a:off x="8632673" y="4633190"/>
            <a:ext cx="34284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、内置高灵敏度拾音扩音功能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通过通信电台实现远程实时对讲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、内置卫星电话，实现远程无障碍对话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1" y="4632005"/>
            <a:ext cx="675190" cy="675190"/>
          </a:xfrm>
          <a:prstGeom prst="rect">
            <a:avLst/>
          </a:prstGeom>
          <a:solidFill>
            <a:srgbClr val="00175F"/>
          </a:solidFill>
        </p:spPr>
      </p:pic>
      <p:sp>
        <p:nvSpPr>
          <p:cNvPr id="48" name="文本框 47"/>
          <p:cNvSpPr txBox="1"/>
          <p:nvPr/>
        </p:nvSpPr>
        <p:spPr>
          <a:xfrm>
            <a:off x="1453263" y="4801189"/>
            <a:ext cx="302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自带高亮度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LED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照明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90" y="4827450"/>
            <a:ext cx="609600" cy="609600"/>
          </a:xfrm>
          <a:prstGeom prst="roundRect">
            <a:avLst/>
          </a:prstGeom>
          <a:solidFill>
            <a:srgbClr val="00175F"/>
          </a:solidFill>
        </p:spPr>
      </p:pic>
      <p:sp>
        <p:nvSpPr>
          <p:cNvPr id="50" name="文本框 49"/>
          <p:cNvSpPr txBox="1"/>
          <p:nvPr/>
        </p:nvSpPr>
        <p:spPr>
          <a:xfrm>
            <a:off x="2538654" y="5832070"/>
            <a:ext cx="5693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整套救援设备齐全，在应急环境中适用性极强</a:t>
            </a: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能够快速找到遇险人员并实施救助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 descr="20200325150751_1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9670" y="1933575"/>
            <a:ext cx="4121785" cy="331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b08ef12c9b6dc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441" y="1530483"/>
            <a:ext cx="1340485" cy="1340485"/>
          </a:xfrm>
          <a:prstGeom prst="rect">
            <a:avLst/>
          </a:prstGeom>
        </p:spPr>
      </p:pic>
      <p:pic>
        <p:nvPicPr>
          <p:cNvPr id="39" name="图片 38" descr="C:\Users\admin\Desktop\u=1727724243,2343201104&amp;fm=253&amp;fmt=auto&amp;app=138&amp;f=JPEG.jpgu=1727724243,2343201104&amp;fm=253&amp;fmt=auto&amp;app=138&amp;f=JPEG"/>
          <p:cNvPicPr>
            <a:picLocks noChangeAspect="1"/>
          </p:cNvPicPr>
          <p:nvPr/>
        </p:nvPicPr>
        <p:blipFill>
          <a:blip r:embed="rId2">
            <a:alphaModFix amt="12000"/>
          </a:blip>
          <a:srcRect t="17661" b="15752"/>
          <a:stretch>
            <a:fillRect/>
          </a:stretch>
        </p:blipFill>
        <p:spPr>
          <a:xfrm>
            <a:off x="-13429" y="0"/>
            <a:ext cx="12191365" cy="6978015"/>
          </a:xfrm>
          <a:prstGeom prst="rect">
            <a:avLst/>
          </a:prstGeom>
        </p:spPr>
      </p:pic>
      <p:pic>
        <p:nvPicPr>
          <p:cNvPr id="330" name="图片 329" descr="WPS图片-抠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" y="57150"/>
            <a:ext cx="1093470" cy="10744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345438" y="231640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智能安全保障系统</a:t>
            </a:r>
            <a:r>
              <a:rPr lang="en-US" altLang="zh-CN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突发处置与救援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5361" y="2207313"/>
            <a:ext cx="5071040" cy="4373672"/>
            <a:chOff x="1859197" y="1406770"/>
            <a:chExt cx="5071040" cy="4419599"/>
          </a:xfrm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19" name="组合 18"/>
            <p:cNvGrpSpPr/>
            <p:nvPr/>
          </p:nvGrpSpPr>
          <p:grpSpPr>
            <a:xfrm>
              <a:off x="1859197" y="1406770"/>
              <a:ext cx="5059006" cy="4419599"/>
              <a:chOff x="1036994" y="1219201"/>
              <a:chExt cx="5059006" cy="4419599"/>
            </a:xfrm>
          </p:grpSpPr>
          <p:sp>
            <p:nvSpPr>
              <p:cNvPr id="16" name="弧形 15"/>
              <p:cNvSpPr/>
              <p:nvPr/>
            </p:nvSpPr>
            <p:spPr>
              <a:xfrm>
                <a:off x="1632320" y="1219201"/>
                <a:ext cx="3850640" cy="3850640"/>
              </a:xfrm>
              <a:prstGeom prst="arc">
                <a:avLst>
                  <a:gd name="adj1" fmla="val 21168065"/>
                  <a:gd name="adj2" fmla="val 4177772"/>
                </a:avLst>
              </a:prstGeom>
              <a:noFill/>
              <a:ln w="34925">
                <a:solidFill>
                  <a:srgbClr val="01AFEC"/>
                </a:solidFill>
                <a:headEnd type="none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1632320" y="1219201"/>
                <a:ext cx="3850640" cy="3850640"/>
              </a:xfrm>
              <a:prstGeom prst="arc">
                <a:avLst>
                  <a:gd name="adj1" fmla="val 13466882"/>
                  <a:gd name="adj2" fmla="val 18936964"/>
                </a:avLst>
              </a:prstGeom>
              <a:noFill/>
              <a:ln w="34925">
                <a:solidFill>
                  <a:srgbClr val="01AFEC"/>
                </a:solidFill>
                <a:headEnd type="none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2739760" y="2326641"/>
                <a:ext cx="1635760" cy="1635760"/>
              </a:xfrm>
              <a:prstGeom prst="ellipse">
                <a:avLst/>
              </a:prstGeom>
              <a:solidFill>
                <a:srgbClr val="0017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>
                <a:off x="1632320" y="1219201"/>
                <a:ext cx="3850640" cy="3850640"/>
              </a:xfrm>
              <a:prstGeom prst="arc">
                <a:avLst>
                  <a:gd name="adj1" fmla="val 6622894"/>
                  <a:gd name="adj2" fmla="val 11214246"/>
                </a:avLst>
              </a:prstGeom>
              <a:noFill/>
              <a:ln w="34925">
                <a:solidFill>
                  <a:srgbClr val="01AFEC"/>
                </a:solidFill>
                <a:headEnd type="none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 rot="10800000">
                <a:off x="2895368" y="4314252"/>
                <a:ext cx="1324548" cy="1324548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98152" tIns="543602" rIns="643554" bIns="403318" numCol="1" spcCol="1270" anchor="ctr" anchorCtr="0">
                <a:noAutofit/>
              </a:bodyPr>
              <a:lstStyle/>
              <a:p>
                <a:pPr algn="ctr" defTabSz="191135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 rot="10800000">
                <a:off x="1036994" y="1559629"/>
                <a:ext cx="1324548" cy="1324548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98152" tIns="543602" rIns="643554" bIns="403318" numCol="1" spcCol="1270" anchor="ctr" anchorCtr="0">
                <a:noAutofit/>
              </a:bodyPr>
              <a:lstStyle/>
              <a:p>
                <a:pPr algn="ctr" defTabSz="191135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rot="10800000">
                <a:off x="4771452" y="1559629"/>
                <a:ext cx="1324548" cy="1324548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98152" tIns="543602" rIns="643554" bIns="403318" numCol="1" spcCol="1270" anchor="ctr" anchorCtr="0">
                <a:noAutofit/>
              </a:bodyPr>
              <a:lstStyle/>
              <a:p>
                <a:pPr algn="ctr" defTabSz="191135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707938" y="2822807"/>
              <a:ext cx="1997253" cy="1061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应急救援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  流程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889645" y="2178207"/>
              <a:ext cx="1263650" cy="42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佩戴人员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705999" y="4954540"/>
              <a:ext cx="1347688" cy="455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应援救急车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550085" y="2057038"/>
              <a:ext cx="1380152" cy="81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现场指挥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中心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24167" y="1769202"/>
            <a:ext cx="3850640" cy="1081405"/>
            <a:chOff x="7717968" y="1139244"/>
            <a:chExt cx="3850640" cy="1081405"/>
          </a:xfrm>
        </p:grpSpPr>
        <p:sp>
          <p:nvSpPr>
            <p:cNvPr id="36" name="文本框 35"/>
            <p:cNvSpPr txBox="1"/>
            <p:nvPr/>
          </p:nvSpPr>
          <p:spPr>
            <a:xfrm>
              <a:off x="7717968" y="1139244"/>
              <a:ext cx="3850640" cy="108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003D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佩戴人员</a:t>
              </a:r>
              <a:endParaRPr lang="en-US" altLang="zh-CN" sz="500" b="1" dirty="0">
                <a:solidFill>
                  <a:srgbClr val="003D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佩戴人员出现身体不适情况，通过智能穿戴终端发送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SOS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报警信号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789976" y="1527609"/>
              <a:ext cx="91034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7424167" y="3262879"/>
            <a:ext cx="3850640" cy="1101455"/>
            <a:chOff x="7717968" y="3226581"/>
            <a:chExt cx="3850640" cy="1101455"/>
          </a:xfrm>
        </p:grpSpPr>
        <p:sp>
          <p:nvSpPr>
            <p:cNvPr id="11" name="文本框 10"/>
            <p:cNvSpPr txBox="1"/>
            <p:nvPr/>
          </p:nvSpPr>
          <p:spPr>
            <a:xfrm>
              <a:off x="7717968" y="3226581"/>
              <a:ext cx="3850640" cy="1101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003D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现场指挥中心</a:t>
              </a:r>
              <a:endParaRPr lang="en-US" altLang="zh-CN" sz="2000" b="1" dirty="0">
                <a:solidFill>
                  <a:srgbClr val="003D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30000"/>
                </a:lnSpc>
                <a:buFont typeface="Wingdings" panose="05000000000000000000" pitchFamily="2" charset="2"/>
                <a:buNone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网页端监测到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SOS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信号，弹出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SOS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报警框，工作人员通过卫星电话调遣应急救援车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789976" y="3638994"/>
              <a:ext cx="138197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7424167" y="4902843"/>
            <a:ext cx="3850640" cy="1101455"/>
            <a:chOff x="7717968" y="4672912"/>
            <a:chExt cx="3850640" cy="1101455"/>
          </a:xfrm>
        </p:grpSpPr>
        <p:sp>
          <p:nvSpPr>
            <p:cNvPr id="31" name="文本框 30"/>
            <p:cNvSpPr txBox="1"/>
            <p:nvPr/>
          </p:nvSpPr>
          <p:spPr>
            <a:xfrm>
              <a:off x="7717968" y="4672912"/>
              <a:ext cx="3850640" cy="1101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003D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应急救援车</a:t>
              </a:r>
              <a:endParaRPr lang="en-US" altLang="zh-CN" sz="2000" b="1" dirty="0">
                <a:solidFill>
                  <a:srgbClr val="003D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应急救援车收到现场指挥中心发来的某位佩戴人员的位置信息，前往救援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789976" y="5085184"/>
              <a:ext cx="11356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2084185" y="1804035"/>
            <a:ext cx="315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身体不适发送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SOS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82997" y="4810646"/>
            <a:ext cx="17914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监测到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SOS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82995" y="4276847"/>
            <a:ext cx="24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救援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314" y="5129048"/>
            <a:ext cx="1160216" cy="116021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038600" y="5128260"/>
            <a:ext cx="65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派遣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51960" y="1306830"/>
            <a:ext cx="63385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ea typeface="微软雅黑" panose="020B0503020204020204" pitchFamily="34" charset="-122"/>
                <a:sym typeface="+mn-ea"/>
              </a:rPr>
              <a:t>敬请各位专家评委批评指正</a:t>
            </a:r>
            <a:endParaRPr lang="zh-CN" altLang="en-US" sz="4000" b="1" dirty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ea typeface="微软雅黑" panose="020B0503020204020204" pitchFamily="34" charset="-122"/>
                <a:sym typeface="+mn-ea"/>
              </a:rPr>
              <a:t>                                          </a:t>
            </a:r>
            <a:r>
              <a:rPr lang="zh-CN" altLang="en-US" sz="4000" b="1" dirty="0">
                <a:ea typeface="微软雅黑" panose="020B0503020204020204" pitchFamily="34" charset="-122"/>
                <a:sym typeface="+mn-ea"/>
              </a:rPr>
              <a:t>谢谢！</a:t>
            </a:r>
            <a:endParaRPr lang="zh-CN" altLang="en-US" sz="4000" b="1" dirty="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4014470" y="3444240"/>
            <a:ext cx="6390640" cy="69850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无锡海工智能科技有限公司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78133" y="1050865"/>
            <a:ext cx="4535055" cy="656792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ea typeface="微软雅黑" panose="020B0503020204020204" pitchFamily="34" charset="-122"/>
              </a:rPr>
              <a:t>目录</a:t>
            </a:r>
            <a:endParaRPr lang="zh-CN" altLang="en-US" sz="4000" dirty="0"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971675" y="1844675"/>
            <a:ext cx="7268845" cy="3581400"/>
          </a:xfrm>
        </p:spPr>
        <p:txBody>
          <a:bodyPr>
            <a:noAutofit/>
          </a:bodyPr>
          <a:lstStyle/>
          <a:p>
            <a:pPr lvl="0" algn="l">
              <a:lnSpc>
                <a:spcPct val="250000"/>
              </a:lnSpc>
              <a:buFont typeface="Arial" panose="020B0604020202090204" pitchFamily="34" charset="0"/>
            </a:pPr>
            <a:r>
              <a:rPr lang="en-US" altLang="zh-CN" sz="3200" b="1" dirty="0">
                <a:solidFill>
                  <a:srgbClr val="0017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00175F"/>
                </a:solidFill>
                <a:ea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rgbClr val="00175F"/>
              </a:solidFill>
              <a:ea typeface="微软雅黑" panose="020B0503020204020204" pitchFamily="34" charset="-122"/>
            </a:endParaRPr>
          </a:p>
          <a:p>
            <a:pPr lvl="0" algn="l">
              <a:lnSpc>
                <a:spcPct val="250000"/>
              </a:lnSpc>
              <a:buFont typeface="Arial" panose="020B0604020202090204" pitchFamily="34" charset="0"/>
            </a:pPr>
            <a:r>
              <a:rPr lang="en-US" altLang="zh-CN" sz="3200" b="1" dirty="0">
                <a:solidFill>
                  <a:srgbClr val="0017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rgbClr val="00175F"/>
                </a:solidFill>
                <a:ea typeface="微软雅黑" panose="020B0503020204020204" pitchFamily="34" charset="-122"/>
              </a:rPr>
              <a:t>智能安全保障系统</a:t>
            </a:r>
            <a:endParaRPr lang="zh-CN" altLang="en-US" sz="3200" b="1" dirty="0">
              <a:solidFill>
                <a:srgbClr val="00175F"/>
              </a:solidFill>
              <a:ea typeface="微软雅黑" panose="020B0503020204020204" pitchFamily="34" charset="-122"/>
            </a:endParaRPr>
          </a:p>
          <a:p>
            <a:pPr lvl="0" algn="l">
              <a:lnSpc>
                <a:spcPct val="250000"/>
              </a:lnSpc>
              <a:buFont typeface="Arial" panose="020B0604020202090204" pitchFamily="34" charset="0"/>
            </a:pPr>
            <a:r>
              <a:rPr lang="en-US" altLang="zh-CN" sz="3200" b="1" dirty="0">
                <a:solidFill>
                  <a:srgbClr val="00175F"/>
                </a:solidFill>
                <a:ea typeface="微软雅黑" panose="020B0503020204020204" pitchFamily="34" charset="-122"/>
              </a:rPr>
              <a:t>                        </a:t>
            </a:r>
            <a:endParaRPr lang="zh-CN" altLang="en-US" sz="3200" b="1" dirty="0">
              <a:solidFill>
                <a:srgbClr val="00175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5" name="组合 43"/>
          <p:cNvGrpSpPr/>
          <p:nvPr/>
        </p:nvGrpSpPr>
        <p:grpSpPr>
          <a:xfrm>
            <a:off x="985520" y="2315210"/>
            <a:ext cx="777240" cy="780415"/>
            <a:chOff x="5312840" y="1833532"/>
            <a:chExt cx="886626" cy="889770"/>
          </a:xfrm>
        </p:grpSpPr>
        <p:sp>
          <p:nvSpPr>
            <p:cNvPr id="1048598" name="Oval 5"/>
            <p:cNvSpPr>
              <a:spLocks noChangeArrowheads="1"/>
            </p:cNvSpPr>
            <p:nvPr/>
          </p:nvSpPr>
          <p:spPr bwMode="auto">
            <a:xfrm>
              <a:off x="5312840" y="1833532"/>
              <a:ext cx="886626" cy="8897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61" tIns="45731" rIns="91461" bIns="45731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048599" name="Freeform 12"/>
            <p:cNvSpPr>
              <a:spLocks noEditPoints="1"/>
            </p:cNvSpPr>
            <p:nvPr/>
          </p:nvSpPr>
          <p:spPr bwMode="auto">
            <a:xfrm flipH="1">
              <a:off x="5536953" y="2010750"/>
              <a:ext cx="495551" cy="529650"/>
            </a:xfrm>
            <a:custGeom>
              <a:avLst/>
              <a:gdLst>
                <a:gd name="T0" fmla="*/ 127 w 358"/>
                <a:gd name="T1" fmla="*/ 292 h 382"/>
                <a:gd name="T2" fmla="*/ 322 w 358"/>
                <a:gd name="T3" fmla="*/ 63 h 382"/>
                <a:gd name="T4" fmla="*/ 333 w 358"/>
                <a:gd name="T5" fmla="*/ 113 h 382"/>
                <a:gd name="T6" fmla="*/ 336 w 358"/>
                <a:gd name="T7" fmla="*/ 178 h 382"/>
                <a:gd name="T8" fmla="*/ 338 w 358"/>
                <a:gd name="T9" fmla="*/ 245 h 382"/>
                <a:gd name="T10" fmla="*/ 321 w 358"/>
                <a:gd name="T11" fmla="*/ 314 h 382"/>
                <a:gd name="T12" fmla="*/ 271 w 358"/>
                <a:gd name="T13" fmla="*/ 382 h 382"/>
                <a:gd name="T14" fmla="*/ 172 w 358"/>
                <a:gd name="T15" fmla="*/ 226 h 382"/>
                <a:gd name="T16" fmla="*/ 123 w 358"/>
                <a:gd name="T17" fmla="*/ 197 h 382"/>
                <a:gd name="T18" fmla="*/ 125 w 358"/>
                <a:gd name="T19" fmla="*/ 208 h 382"/>
                <a:gd name="T20" fmla="*/ 174 w 358"/>
                <a:gd name="T21" fmla="*/ 236 h 382"/>
                <a:gd name="T22" fmla="*/ 172 w 358"/>
                <a:gd name="T23" fmla="*/ 226 h 382"/>
                <a:gd name="T24" fmla="*/ 288 w 358"/>
                <a:gd name="T25" fmla="*/ 136 h 382"/>
                <a:gd name="T26" fmla="*/ 263 w 358"/>
                <a:gd name="T27" fmla="*/ 125 h 382"/>
                <a:gd name="T28" fmla="*/ 171 w 358"/>
                <a:gd name="T29" fmla="*/ 70 h 382"/>
                <a:gd name="T30" fmla="*/ 148 w 358"/>
                <a:gd name="T31" fmla="*/ 54 h 382"/>
                <a:gd name="T32" fmla="*/ 171 w 358"/>
                <a:gd name="T33" fmla="*/ 70 h 382"/>
                <a:gd name="T34" fmla="*/ 204 w 358"/>
                <a:gd name="T35" fmla="*/ 39 h 382"/>
                <a:gd name="T36" fmla="*/ 193 w 358"/>
                <a:gd name="T37" fmla="*/ 64 h 382"/>
                <a:gd name="T38" fmla="*/ 258 w 358"/>
                <a:gd name="T39" fmla="*/ 103 h 382"/>
                <a:gd name="T40" fmla="*/ 274 w 358"/>
                <a:gd name="T41" fmla="*/ 80 h 382"/>
                <a:gd name="T42" fmla="*/ 258 w 358"/>
                <a:gd name="T43" fmla="*/ 103 h 382"/>
                <a:gd name="T44" fmla="*/ 249 w 358"/>
                <a:gd name="T45" fmla="*/ 55 h 382"/>
                <a:gd name="T46" fmla="*/ 226 w 358"/>
                <a:gd name="T47" fmla="*/ 71 h 382"/>
                <a:gd name="T48" fmla="*/ 182 w 358"/>
                <a:gd name="T49" fmla="*/ 209 h 382"/>
                <a:gd name="T50" fmla="*/ 133 w 358"/>
                <a:gd name="T51" fmla="*/ 180 h 382"/>
                <a:gd name="T52" fmla="*/ 135 w 358"/>
                <a:gd name="T53" fmla="*/ 190 h 382"/>
                <a:gd name="T54" fmla="*/ 184 w 358"/>
                <a:gd name="T55" fmla="*/ 219 h 382"/>
                <a:gd name="T56" fmla="*/ 182 w 358"/>
                <a:gd name="T57" fmla="*/ 209 h 382"/>
                <a:gd name="T58" fmla="*/ 157 w 358"/>
                <a:gd name="T59" fmla="*/ 104 h 382"/>
                <a:gd name="T60" fmla="*/ 186 w 358"/>
                <a:gd name="T61" fmla="*/ 195 h 382"/>
                <a:gd name="T62" fmla="*/ 222 w 358"/>
                <a:gd name="T63" fmla="*/ 90 h 382"/>
                <a:gd name="T64" fmla="*/ 136 w 358"/>
                <a:gd name="T65" fmla="*/ 238 h 382"/>
                <a:gd name="T66" fmla="*/ 129 w 358"/>
                <a:gd name="T67" fmla="*/ 21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8" h="382">
                  <a:moveTo>
                    <a:pt x="131" y="382"/>
                  </a:moveTo>
                  <a:cubicBezTo>
                    <a:pt x="135" y="352"/>
                    <a:pt x="135" y="320"/>
                    <a:pt x="127" y="292"/>
                  </a:cubicBezTo>
                  <a:cubicBezTo>
                    <a:pt x="0" y="220"/>
                    <a:pt x="33" y="56"/>
                    <a:pt x="140" y="23"/>
                  </a:cubicBezTo>
                  <a:cubicBezTo>
                    <a:pt x="196" y="0"/>
                    <a:pt x="272" y="14"/>
                    <a:pt x="322" y="63"/>
                  </a:cubicBezTo>
                  <a:cubicBezTo>
                    <a:pt x="358" y="99"/>
                    <a:pt x="340" y="109"/>
                    <a:pt x="340" y="109"/>
                  </a:cubicBezTo>
                  <a:cubicBezTo>
                    <a:pt x="333" y="113"/>
                    <a:pt x="333" y="113"/>
                    <a:pt x="333" y="113"/>
                  </a:cubicBezTo>
                  <a:cubicBezTo>
                    <a:pt x="337" y="130"/>
                    <a:pt x="345" y="162"/>
                    <a:pt x="344" y="166"/>
                  </a:cubicBezTo>
                  <a:cubicBezTo>
                    <a:pt x="342" y="172"/>
                    <a:pt x="336" y="178"/>
                    <a:pt x="336" y="178"/>
                  </a:cubicBezTo>
                  <a:cubicBezTo>
                    <a:pt x="354" y="239"/>
                    <a:pt x="354" y="239"/>
                    <a:pt x="354" y="239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41" y="265"/>
                    <a:pt x="343" y="281"/>
                    <a:pt x="341" y="300"/>
                  </a:cubicBezTo>
                  <a:cubicBezTo>
                    <a:pt x="341" y="304"/>
                    <a:pt x="330" y="313"/>
                    <a:pt x="321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82"/>
                    <a:pt x="271" y="382"/>
                    <a:pt x="271" y="382"/>
                  </a:cubicBezTo>
                  <a:cubicBezTo>
                    <a:pt x="131" y="382"/>
                    <a:pt x="131" y="382"/>
                    <a:pt x="131" y="382"/>
                  </a:cubicBezTo>
                  <a:close/>
                  <a:moveTo>
                    <a:pt x="172" y="226"/>
                  </a:moveTo>
                  <a:cubicBezTo>
                    <a:pt x="132" y="196"/>
                    <a:pt x="132" y="196"/>
                    <a:pt x="132" y="196"/>
                  </a:cubicBezTo>
                  <a:cubicBezTo>
                    <a:pt x="129" y="193"/>
                    <a:pt x="125" y="194"/>
                    <a:pt x="123" y="197"/>
                  </a:cubicBezTo>
                  <a:cubicBezTo>
                    <a:pt x="123" y="197"/>
                    <a:pt x="123" y="197"/>
                    <a:pt x="123" y="197"/>
                  </a:cubicBezTo>
                  <a:cubicBezTo>
                    <a:pt x="121" y="201"/>
                    <a:pt x="122" y="205"/>
                    <a:pt x="125" y="208"/>
                  </a:cubicBezTo>
                  <a:cubicBezTo>
                    <a:pt x="165" y="238"/>
                    <a:pt x="165" y="238"/>
                    <a:pt x="165" y="238"/>
                  </a:cubicBezTo>
                  <a:cubicBezTo>
                    <a:pt x="168" y="240"/>
                    <a:pt x="172" y="239"/>
                    <a:pt x="174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6" y="233"/>
                    <a:pt x="175" y="228"/>
                    <a:pt x="172" y="226"/>
                  </a:cubicBezTo>
                  <a:close/>
                  <a:moveTo>
                    <a:pt x="263" y="136"/>
                  </a:moveTo>
                  <a:cubicBezTo>
                    <a:pt x="288" y="136"/>
                    <a:pt x="288" y="136"/>
                    <a:pt x="288" y="136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63" y="125"/>
                    <a:pt x="263" y="125"/>
                    <a:pt x="263" y="125"/>
                  </a:cubicBezTo>
                  <a:cubicBezTo>
                    <a:pt x="263" y="136"/>
                    <a:pt x="263" y="136"/>
                    <a:pt x="263" y="136"/>
                  </a:cubicBezTo>
                  <a:close/>
                  <a:moveTo>
                    <a:pt x="171" y="70"/>
                  </a:moveTo>
                  <a:cubicBezTo>
                    <a:pt x="158" y="48"/>
                    <a:pt x="158" y="48"/>
                    <a:pt x="158" y="48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71" y="70"/>
                    <a:pt x="171" y="70"/>
                    <a:pt x="171" y="70"/>
                  </a:cubicBezTo>
                  <a:close/>
                  <a:moveTo>
                    <a:pt x="204" y="64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204" y="64"/>
                    <a:pt x="204" y="64"/>
                    <a:pt x="204" y="64"/>
                  </a:cubicBezTo>
                  <a:close/>
                  <a:moveTo>
                    <a:pt x="258" y="103"/>
                  </a:moveTo>
                  <a:cubicBezTo>
                    <a:pt x="279" y="90"/>
                    <a:pt x="279" y="90"/>
                    <a:pt x="279" y="90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8" y="103"/>
                    <a:pt x="258" y="103"/>
                    <a:pt x="258" y="103"/>
                  </a:cubicBezTo>
                  <a:close/>
                  <a:moveTo>
                    <a:pt x="236" y="76"/>
                  </a:moveTo>
                  <a:cubicBezTo>
                    <a:pt x="249" y="55"/>
                    <a:pt x="249" y="55"/>
                    <a:pt x="249" y="55"/>
                  </a:cubicBezTo>
                  <a:cubicBezTo>
                    <a:pt x="239" y="49"/>
                    <a:pt x="239" y="49"/>
                    <a:pt x="239" y="49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36" y="76"/>
                    <a:pt x="236" y="76"/>
                    <a:pt x="236" y="76"/>
                  </a:cubicBezTo>
                  <a:close/>
                  <a:moveTo>
                    <a:pt x="182" y="209"/>
                  </a:moveTo>
                  <a:cubicBezTo>
                    <a:pt x="142" y="178"/>
                    <a:pt x="142" y="178"/>
                    <a:pt x="142" y="178"/>
                  </a:cubicBezTo>
                  <a:cubicBezTo>
                    <a:pt x="139" y="176"/>
                    <a:pt x="135" y="177"/>
                    <a:pt x="133" y="180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31" y="183"/>
                    <a:pt x="132" y="188"/>
                    <a:pt x="135" y="190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8" y="223"/>
                    <a:pt x="182" y="222"/>
                    <a:pt x="184" y="219"/>
                  </a:cubicBezTo>
                  <a:cubicBezTo>
                    <a:pt x="184" y="219"/>
                    <a:pt x="184" y="219"/>
                    <a:pt x="184" y="219"/>
                  </a:cubicBezTo>
                  <a:cubicBezTo>
                    <a:pt x="186" y="216"/>
                    <a:pt x="185" y="211"/>
                    <a:pt x="182" y="209"/>
                  </a:cubicBezTo>
                  <a:close/>
                  <a:moveTo>
                    <a:pt x="222" y="90"/>
                  </a:moveTo>
                  <a:cubicBezTo>
                    <a:pt x="198" y="76"/>
                    <a:pt x="169" y="83"/>
                    <a:pt x="157" y="104"/>
                  </a:cubicBezTo>
                  <a:cubicBezTo>
                    <a:pt x="144" y="126"/>
                    <a:pt x="160" y="151"/>
                    <a:pt x="149" y="174"/>
                  </a:cubicBezTo>
                  <a:cubicBezTo>
                    <a:pt x="186" y="195"/>
                    <a:pt x="186" y="195"/>
                    <a:pt x="186" y="195"/>
                  </a:cubicBezTo>
                  <a:cubicBezTo>
                    <a:pt x="200" y="174"/>
                    <a:pt x="229" y="176"/>
                    <a:pt x="242" y="154"/>
                  </a:cubicBezTo>
                  <a:cubicBezTo>
                    <a:pt x="255" y="132"/>
                    <a:pt x="245" y="104"/>
                    <a:pt x="222" y="90"/>
                  </a:cubicBezTo>
                  <a:close/>
                  <a:moveTo>
                    <a:pt x="129" y="216"/>
                  </a:moveTo>
                  <a:cubicBezTo>
                    <a:pt x="125" y="224"/>
                    <a:pt x="128" y="233"/>
                    <a:pt x="136" y="238"/>
                  </a:cubicBezTo>
                  <a:cubicBezTo>
                    <a:pt x="142" y="241"/>
                    <a:pt x="150" y="240"/>
                    <a:pt x="155" y="236"/>
                  </a:cubicBezTo>
                  <a:lnTo>
                    <a:pt x="129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61" tIns="45731" rIns="91461" bIns="45731" numCol="1" anchor="t" anchorCtr="0" compatLnSpc="1"/>
            <a:lstStyle/>
            <a:p>
              <a:endParaRPr lang="zh-CN" altLang="en-US" sz="36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94410" y="3725545"/>
            <a:ext cx="759460" cy="762000"/>
            <a:chOff x="650" y="6174"/>
            <a:chExt cx="1396" cy="1400"/>
          </a:xfrm>
        </p:grpSpPr>
        <p:sp>
          <p:nvSpPr>
            <p:cNvPr id="1048596" name="Oval 5"/>
            <p:cNvSpPr>
              <a:spLocks noChangeArrowheads="1"/>
            </p:cNvSpPr>
            <p:nvPr/>
          </p:nvSpPr>
          <p:spPr bwMode="auto">
            <a:xfrm>
              <a:off x="650" y="6174"/>
              <a:ext cx="1396" cy="14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61" tIns="45731" rIns="91461" bIns="45731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048597" name="Freeform 28"/>
            <p:cNvSpPr>
              <a:spLocks noEditPoints="1"/>
            </p:cNvSpPr>
            <p:nvPr/>
          </p:nvSpPr>
          <p:spPr bwMode="auto">
            <a:xfrm>
              <a:off x="922" y="6526"/>
              <a:ext cx="852" cy="640"/>
            </a:xfrm>
            <a:custGeom>
              <a:avLst/>
              <a:gdLst>
                <a:gd name="T0" fmla="*/ 40 w 192"/>
                <a:gd name="T1" fmla="*/ 118 h 144"/>
                <a:gd name="T2" fmla="*/ 40 w 192"/>
                <a:gd name="T3" fmla="*/ 118 h 144"/>
                <a:gd name="T4" fmla="*/ 56 w 192"/>
                <a:gd name="T5" fmla="*/ 116 h 144"/>
                <a:gd name="T6" fmla="*/ 97 w 192"/>
                <a:gd name="T7" fmla="*/ 137 h 144"/>
                <a:gd name="T8" fmla="*/ 99 w 192"/>
                <a:gd name="T9" fmla="*/ 137 h 144"/>
                <a:gd name="T10" fmla="*/ 140 w 192"/>
                <a:gd name="T11" fmla="*/ 116 h 144"/>
                <a:gd name="T12" fmla="*/ 156 w 192"/>
                <a:gd name="T13" fmla="*/ 118 h 144"/>
                <a:gd name="T14" fmla="*/ 156 w 192"/>
                <a:gd name="T15" fmla="*/ 118 h 144"/>
                <a:gd name="T16" fmla="*/ 156 w 192"/>
                <a:gd name="T17" fmla="*/ 70 h 144"/>
                <a:gd name="T18" fmla="*/ 96 w 192"/>
                <a:gd name="T19" fmla="*/ 98 h 144"/>
                <a:gd name="T20" fmla="*/ 40 w 192"/>
                <a:gd name="T21" fmla="*/ 72 h 144"/>
                <a:gd name="T22" fmla="*/ 40 w 192"/>
                <a:gd name="T23" fmla="*/ 118 h 144"/>
                <a:gd name="T24" fmla="*/ 96 w 192"/>
                <a:gd name="T25" fmla="*/ 0 h 144"/>
                <a:gd name="T26" fmla="*/ 0 w 192"/>
                <a:gd name="T27" fmla="*/ 44 h 144"/>
                <a:gd name="T28" fmla="*/ 96 w 192"/>
                <a:gd name="T29" fmla="*/ 88 h 144"/>
                <a:gd name="T30" fmla="*/ 192 w 192"/>
                <a:gd name="T31" fmla="*/ 44 h 144"/>
                <a:gd name="T32" fmla="*/ 96 w 192"/>
                <a:gd name="T33" fmla="*/ 0 h 144"/>
                <a:gd name="T34" fmla="*/ 8 w 192"/>
                <a:gd name="T35" fmla="*/ 56 h 144"/>
                <a:gd name="T36" fmla="*/ 4 w 192"/>
                <a:gd name="T37" fmla="*/ 104 h 144"/>
                <a:gd name="T38" fmla="*/ 12 w 192"/>
                <a:gd name="T39" fmla="*/ 104 h 144"/>
                <a:gd name="T40" fmla="*/ 12 w 192"/>
                <a:gd name="T41" fmla="*/ 58 h 144"/>
                <a:gd name="T42" fmla="*/ 8 w 192"/>
                <a:gd name="T43" fmla="*/ 56 h 144"/>
                <a:gd name="T44" fmla="*/ 16 w 192"/>
                <a:gd name="T45" fmla="*/ 144 h 144"/>
                <a:gd name="T46" fmla="*/ 9 w 192"/>
                <a:gd name="T47" fmla="*/ 124 h 144"/>
                <a:gd name="T48" fmla="*/ 16 w 192"/>
                <a:gd name="T49" fmla="*/ 116 h 144"/>
                <a:gd name="T50" fmla="*/ 8 w 192"/>
                <a:gd name="T51" fmla="*/ 108 h 144"/>
                <a:gd name="T52" fmla="*/ 0 w 192"/>
                <a:gd name="T53" fmla="*/ 116 h 144"/>
                <a:gd name="T54" fmla="*/ 7 w 192"/>
                <a:gd name="T55" fmla="*/ 124 h 144"/>
                <a:gd name="T56" fmla="*/ 0 w 192"/>
                <a:gd name="T57" fmla="*/ 144 h 144"/>
                <a:gd name="T58" fmla="*/ 16 w 192"/>
                <a:gd name="T5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44">
                  <a:moveTo>
                    <a:pt x="40" y="118"/>
                  </a:moveTo>
                  <a:cubicBezTo>
                    <a:pt x="40" y="118"/>
                    <a:pt x="40" y="118"/>
                    <a:pt x="40" y="118"/>
                  </a:cubicBezTo>
                  <a:cubicBezTo>
                    <a:pt x="45" y="116"/>
                    <a:pt x="50" y="116"/>
                    <a:pt x="56" y="116"/>
                  </a:cubicBezTo>
                  <a:cubicBezTo>
                    <a:pt x="72" y="116"/>
                    <a:pt x="91" y="127"/>
                    <a:pt x="97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5" y="127"/>
                    <a:pt x="123" y="116"/>
                    <a:pt x="140" y="116"/>
                  </a:cubicBezTo>
                  <a:cubicBezTo>
                    <a:pt x="145" y="116"/>
                    <a:pt x="151" y="116"/>
                    <a:pt x="156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70"/>
                    <a:pt x="156" y="70"/>
                    <a:pt x="156" y="7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40" y="72"/>
                    <a:pt x="40" y="72"/>
                    <a:pt x="40" y="72"/>
                  </a:cubicBezTo>
                  <a:lnTo>
                    <a:pt x="40" y="118"/>
                  </a:lnTo>
                  <a:close/>
                  <a:moveTo>
                    <a:pt x="96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92" y="44"/>
                    <a:pt x="192" y="44"/>
                    <a:pt x="192" y="44"/>
                  </a:cubicBezTo>
                  <a:lnTo>
                    <a:pt x="96" y="0"/>
                  </a:lnTo>
                  <a:close/>
                  <a:moveTo>
                    <a:pt x="8" y="5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8" y="56"/>
                  </a:lnTo>
                  <a:close/>
                  <a:moveTo>
                    <a:pt x="16" y="144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13" y="123"/>
                    <a:pt x="16" y="120"/>
                    <a:pt x="16" y="116"/>
                  </a:cubicBezTo>
                  <a:cubicBezTo>
                    <a:pt x="16" y="111"/>
                    <a:pt x="12" y="108"/>
                    <a:pt x="8" y="108"/>
                  </a:cubicBezTo>
                  <a:cubicBezTo>
                    <a:pt x="3" y="108"/>
                    <a:pt x="0" y="111"/>
                    <a:pt x="0" y="116"/>
                  </a:cubicBezTo>
                  <a:cubicBezTo>
                    <a:pt x="0" y="120"/>
                    <a:pt x="3" y="123"/>
                    <a:pt x="7" y="124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16" y="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61" tIns="45731" rIns="91461" bIns="45731" numCol="1" anchor="t" anchorCtr="0" compatLnSpc="1"/>
            <a:lstStyle/>
            <a:p>
              <a:endParaRPr lang="zh-CN" altLang="en-US" sz="3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 rot="2737458">
            <a:off x="8604293" y="1028482"/>
            <a:ext cx="963874" cy="3385879"/>
          </a:xfrm>
          <a:prstGeom prst="roundRect">
            <a:avLst>
              <a:gd name="adj" fmla="val 50000"/>
            </a:avLst>
          </a:prstGeom>
          <a:solidFill>
            <a:srgbClr val="1F74AD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defTabSz="914400">
              <a:lnSpc>
                <a:spcPct val="120000"/>
              </a:lnSpc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任意多边形: 形状 22"/>
          <p:cNvSpPr/>
          <p:nvPr>
            <p:custDataLst>
              <p:tags r:id="rId2"/>
            </p:custDataLst>
          </p:nvPr>
        </p:nvSpPr>
        <p:spPr>
          <a:xfrm rot="2700000">
            <a:off x="8879430" y="1376808"/>
            <a:ext cx="2502656" cy="6536307"/>
          </a:xfrm>
          <a:custGeom>
            <a:avLst/>
            <a:gdLst>
              <a:gd name="connsiteX0" fmla="*/ 366506 w 2502656"/>
              <a:gd name="connsiteY0" fmla="*/ 315129 h 6536307"/>
              <a:gd name="connsiteX1" fmla="*/ 879222 w 2502656"/>
              <a:gd name="connsiteY1" fmla="*/ 4883 h 6536307"/>
              <a:gd name="connsiteX2" fmla="*/ 898210 w 2502656"/>
              <a:gd name="connsiteY2" fmla="*/ 0 h 6536307"/>
              <a:gd name="connsiteX3" fmla="*/ 2502656 w 2502656"/>
              <a:gd name="connsiteY3" fmla="*/ 1604447 h 6536307"/>
              <a:gd name="connsiteX4" fmla="*/ 2502655 w 2502656"/>
              <a:gd name="connsiteY4" fmla="*/ 5146538 h 6536307"/>
              <a:gd name="connsiteX5" fmla="*/ 1112886 w 2502656"/>
              <a:gd name="connsiteY5" fmla="*/ 6536307 h 6536307"/>
              <a:gd name="connsiteX6" fmla="*/ 999143 w 2502656"/>
              <a:gd name="connsiteY6" fmla="*/ 6518947 h 6536307"/>
              <a:gd name="connsiteX7" fmla="*/ 1 w 2502656"/>
              <a:gd name="connsiteY7" fmla="*/ 5293042 h 6536307"/>
              <a:gd name="connsiteX8" fmla="*/ 0 w 2502656"/>
              <a:gd name="connsiteY8" fmla="*/ 1199953 h 6536307"/>
              <a:gd name="connsiteX9" fmla="*/ 366506 w 2502656"/>
              <a:gd name="connsiteY9" fmla="*/ 315129 h 653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02656" h="6536307">
                <a:moveTo>
                  <a:pt x="366506" y="315129"/>
                </a:moveTo>
                <a:cubicBezTo>
                  <a:pt x="508034" y="173601"/>
                  <a:pt x="683307" y="65818"/>
                  <a:pt x="879222" y="4883"/>
                </a:cubicBezTo>
                <a:lnTo>
                  <a:pt x="898210" y="0"/>
                </a:lnTo>
                <a:lnTo>
                  <a:pt x="2502656" y="1604447"/>
                </a:lnTo>
                <a:lnTo>
                  <a:pt x="2502655" y="5146538"/>
                </a:lnTo>
                <a:lnTo>
                  <a:pt x="1112886" y="6536307"/>
                </a:lnTo>
                <a:lnTo>
                  <a:pt x="999143" y="6518947"/>
                </a:lnTo>
                <a:cubicBezTo>
                  <a:pt x="428933" y="6402266"/>
                  <a:pt x="0" y="5897746"/>
                  <a:pt x="1" y="5293042"/>
                </a:cubicBezTo>
                <a:lnTo>
                  <a:pt x="0" y="1199953"/>
                </a:lnTo>
                <a:cubicBezTo>
                  <a:pt x="0" y="854409"/>
                  <a:pt x="140059" y="541576"/>
                  <a:pt x="366506" y="315129"/>
                </a:cubicBezTo>
                <a:close/>
              </a:path>
            </a:pathLst>
          </a:custGeom>
          <a:solidFill>
            <a:srgbClr val="00175F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512570" y="285750"/>
            <a:ext cx="4505325" cy="656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3D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微软雅黑" panose="020B0503020204020204" pitchFamily="34" charset="-122"/>
              </a:rPr>
              <a:t>需求分析</a:t>
            </a:r>
            <a:endParaRPr lang="zh-CN" altLang="en-US" sz="4000" dirty="0"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1455" y="2093968"/>
            <a:ext cx="58064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5" indent="-342900" algn="just" fontAlgn="base">
              <a:lnSpc>
                <a:spcPct val="150000"/>
              </a:lnSpc>
              <a:spcAft>
                <a:spcPts val="10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2400" spc="15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2021年5月22日，在甘肃白银举办的一场山地越野比赛遭遇极端天气，局地出现冰雹、冻雨、大风灾害性天气，参赛人员出现身体不适、失温等情况，最终酿成一场巨大的悲剧</a:t>
            </a:r>
            <a:r>
              <a:rPr lang="zh-CN" altLang="en-US" sz="2400" spc="15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2400" spc="15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造成21人遇难！</a:t>
            </a:r>
            <a:endParaRPr kumimoji="0" lang="zh-CN" altLang="en-US" sz="2400" kern="1200" cap="none" spc="15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u=1727724243,2343201104&amp;fm=253&amp;fmt=auto&amp;app=138&amp;f=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35" y="1927725"/>
            <a:ext cx="5902960" cy="3481070"/>
          </a:xfrm>
          <a:prstGeom prst="round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 rot="2737458">
            <a:off x="8604293" y="1028482"/>
            <a:ext cx="963874" cy="3385879"/>
          </a:xfrm>
          <a:prstGeom prst="roundRect">
            <a:avLst>
              <a:gd name="adj" fmla="val 50000"/>
            </a:avLst>
          </a:prstGeom>
          <a:solidFill>
            <a:srgbClr val="1F74AD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defTabSz="914400">
              <a:lnSpc>
                <a:spcPct val="120000"/>
              </a:lnSpc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任意多边形: 形状 22"/>
          <p:cNvSpPr/>
          <p:nvPr>
            <p:custDataLst>
              <p:tags r:id="rId2"/>
            </p:custDataLst>
          </p:nvPr>
        </p:nvSpPr>
        <p:spPr>
          <a:xfrm rot="2700000">
            <a:off x="8879430" y="1376808"/>
            <a:ext cx="2502656" cy="6536307"/>
          </a:xfrm>
          <a:custGeom>
            <a:avLst/>
            <a:gdLst>
              <a:gd name="connsiteX0" fmla="*/ 366506 w 2502656"/>
              <a:gd name="connsiteY0" fmla="*/ 315129 h 6536307"/>
              <a:gd name="connsiteX1" fmla="*/ 879222 w 2502656"/>
              <a:gd name="connsiteY1" fmla="*/ 4883 h 6536307"/>
              <a:gd name="connsiteX2" fmla="*/ 898210 w 2502656"/>
              <a:gd name="connsiteY2" fmla="*/ 0 h 6536307"/>
              <a:gd name="connsiteX3" fmla="*/ 2502656 w 2502656"/>
              <a:gd name="connsiteY3" fmla="*/ 1604447 h 6536307"/>
              <a:gd name="connsiteX4" fmla="*/ 2502655 w 2502656"/>
              <a:gd name="connsiteY4" fmla="*/ 5146538 h 6536307"/>
              <a:gd name="connsiteX5" fmla="*/ 1112886 w 2502656"/>
              <a:gd name="connsiteY5" fmla="*/ 6536307 h 6536307"/>
              <a:gd name="connsiteX6" fmla="*/ 999143 w 2502656"/>
              <a:gd name="connsiteY6" fmla="*/ 6518947 h 6536307"/>
              <a:gd name="connsiteX7" fmla="*/ 1 w 2502656"/>
              <a:gd name="connsiteY7" fmla="*/ 5293042 h 6536307"/>
              <a:gd name="connsiteX8" fmla="*/ 0 w 2502656"/>
              <a:gd name="connsiteY8" fmla="*/ 1199953 h 6536307"/>
              <a:gd name="connsiteX9" fmla="*/ 366506 w 2502656"/>
              <a:gd name="connsiteY9" fmla="*/ 315129 h 653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02656" h="6536307">
                <a:moveTo>
                  <a:pt x="366506" y="315129"/>
                </a:moveTo>
                <a:cubicBezTo>
                  <a:pt x="508034" y="173601"/>
                  <a:pt x="683307" y="65818"/>
                  <a:pt x="879222" y="4883"/>
                </a:cubicBezTo>
                <a:lnTo>
                  <a:pt x="898210" y="0"/>
                </a:lnTo>
                <a:lnTo>
                  <a:pt x="2502656" y="1604447"/>
                </a:lnTo>
                <a:lnTo>
                  <a:pt x="2502655" y="5146538"/>
                </a:lnTo>
                <a:lnTo>
                  <a:pt x="1112886" y="6536307"/>
                </a:lnTo>
                <a:lnTo>
                  <a:pt x="999143" y="6518947"/>
                </a:lnTo>
                <a:cubicBezTo>
                  <a:pt x="428933" y="6402266"/>
                  <a:pt x="0" y="5897746"/>
                  <a:pt x="1" y="5293042"/>
                </a:cubicBezTo>
                <a:lnTo>
                  <a:pt x="0" y="1199953"/>
                </a:lnTo>
                <a:cubicBezTo>
                  <a:pt x="0" y="854409"/>
                  <a:pt x="140059" y="541576"/>
                  <a:pt x="366506" y="315129"/>
                </a:cubicBezTo>
                <a:close/>
              </a:path>
            </a:pathLst>
          </a:custGeom>
          <a:solidFill>
            <a:srgbClr val="00175F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512570" y="285750"/>
            <a:ext cx="4505325" cy="656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3D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微软雅黑" panose="020B0503020204020204" pitchFamily="34" charset="-122"/>
              </a:rPr>
              <a:t>需求分析</a:t>
            </a:r>
            <a:endParaRPr lang="zh-CN" altLang="en-US" sz="4000" dirty="0"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1455" y="2093968"/>
            <a:ext cx="580644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5" indent="-342900" algn="just" fontAlgn="base">
              <a:lnSpc>
                <a:spcPct val="150000"/>
              </a:lnSpc>
              <a:spcAft>
                <a:spcPts val="10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日，山西省太原市迎泽区小山岩村台骀山景区冰灯雪雕馆发生火灾。目前搜救工作已经结束。现场共搜救出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人，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其中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人遇难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kumimoji="0" lang="zh-CN" altLang="en-US" sz="2400" kern="1200" cap="none" spc="15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01" y="2093968"/>
            <a:ext cx="4960284" cy="3306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4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 rot="2737458">
            <a:off x="8604293" y="1028482"/>
            <a:ext cx="963874" cy="3385879"/>
          </a:xfrm>
          <a:prstGeom prst="roundRect">
            <a:avLst>
              <a:gd name="adj" fmla="val 50000"/>
            </a:avLst>
          </a:prstGeom>
          <a:solidFill>
            <a:srgbClr val="1F74AD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defTabSz="914400">
              <a:lnSpc>
                <a:spcPct val="120000"/>
              </a:lnSpc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任意多边形: 形状 22"/>
          <p:cNvSpPr/>
          <p:nvPr>
            <p:custDataLst>
              <p:tags r:id="rId2"/>
            </p:custDataLst>
          </p:nvPr>
        </p:nvSpPr>
        <p:spPr>
          <a:xfrm rot="2700000">
            <a:off x="8879430" y="1376808"/>
            <a:ext cx="2502656" cy="6536307"/>
          </a:xfrm>
          <a:custGeom>
            <a:avLst/>
            <a:gdLst>
              <a:gd name="connsiteX0" fmla="*/ 366506 w 2502656"/>
              <a:gd name="connsiteY0" fmla="*/ 315129 h 6536307"/>
              <a:gd name="connsiteX1" fmla="*/ 879222 w 2502656"/>
              <a:gd name="connsiteY1" fmla="*/ 4883 h 6536307"/>
              <a:gd name="connsiteX2" fmla="*/ 898210 w 2502656"/>
              <a:gd name="connsiteY2" fmla="*/ 0 h 6536307"/>
              <a:gd name="connsiteX3" fmla="*/ 2502656 w 2502656"/>
              <a:gd name="connsiteY3" fmla="*/ 1604447 h 6536307"/>
              <a:gd name="connsiteX4" fmla="*/ 2502655 w 2502656"/>
              <a:gd name="connsiteY4" fmla="*/ 5146538 h 6536307"/>
              <a:gd name="connsiteX5" fmla="*/ 1112886 w 2502656"/>
              <a:gd name="connsiteY5" fmla="*/ 6536307 h 6536307"/>
              <a:gd name="connsiteX6" fmla="*/ 999143 w 2502656"/>
              <a:gd name="connsiteY6" fmla="*/ 6518947 h 6536307"/>
              <a:gd name="connsiteX7" fmla="*/ 1 w 2502656"/>
              <a:gd name="connsiteY7" fmla="*/ 5293042 h 6536307"/>
              <a:gd name="connsiteX8" fmla="*/ 0 w 2502656"/>
              <a:gd name="connsiteY8" fmla="*/ 1199953 h 6536307"/>
              <a:gd name="connsiteX9" fmla="*/ 366506 w 2502656"/>
              <a:gd name="connsiteY9" fmla="*/ 315129 h 653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02656" h="6536307">
                <a:moveTo>
                  <a:pt x="366506" y="315129"/>
                </a:moveTo>
                <a:cubicBezTo>
                  <a:pt x="508034" y="173601"/>
                  <a:pt x="683307" y="65818"/>
                  <a:pt x="879222" y="4883"/>
                </a:cubicBezTo>
                <a:lnTo>
                  <a:pt x="898210" y="0"/>
                </a:lnTo>
                <a:lnTo>
                  <a:pt x="2502656" y="1604447"/>
                </a:lnTo>
                <a:lnTo>
                  <a:pt x="2502655" y="5146538"/>
                </a:lnTo>
                <a:lnTo>
                  <a:pt x="1112886" y="6536307"/>
                </a:lnTo>
                <a:lnTo>
                  <a:pt x="999143" y="6518947"/>
                </a:lnTo>
                <a:cubicBezTo>
                  <a:pt x="428933" y="6402266"/>
                  <a:pt x="0" y="5897746"/>
                  <a:pt x="1" y="5293042"/>
                </a:cubicBezTo>
                <a:lnTo>
                  <a:pt x="0" y="1199953"/>
                </a:lnTo>
                <a:cubicBezTo>
                  <a:pt x="0" y="854409"/>
                  <a:pt x="140059" y="541576"/>
                  <a:pt x="366506" y="315129"/>
                </a:cubicBezTo>
                <a:close/>
              </a:path>
            </a:pathLst>
          </a:custGeom>
          <a:solidFill>
            <a:srgbClr val="00175F"/>
          </a:solidFill>
          <a:ln w="381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590675" y="368300"/>
            <a:ext cx="4505325" cy="656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3D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微软雅黑" panose="020B0503020204020204" pitchFamily="34" charset="-122"/>
              </a:rPr>
              <a:t>需求分析</a:t>
            </a:r>
            <a:endParaRPr lang="zh-CN" altLang="en-US" sz="4000" dirty="0"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1455" y="1726416"/>
            <a:ext cx="5994400" cy="380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5" indent="-342900" algn="just" fontAlgn="base">
              <a:lnSpc>
                <a:spcPct val="150000"/>
              </a:lnSpc>
              <a:spcAft>
                <a:spcPts val="10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2300" spc="15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2021年7月4日，国家体育总局、工业和信息化部、公安部、自然资源部、交通运输部、文化和旅游部、国家卫生健康委、应急管理部、市场监管总局、中国气象局、中国银保监会等11部门联合印发的</a:t>
            </a:r>
            <a:r>
              <a:rPr lang="zh-CN" altLang="en-US" sz="2300" spc="15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《关于进一步加强体育赛事活动安全监管服务的意见》。</a:t>
            </a:r>
            <a:endParaRPr kumimoji="0" lang="zh-CN" altLang="en-US" sz="2300" kern="1200" cap="none" spc="15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f00a5cb07aa84082baf8a8c5ccf526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85" y="1533207"/>
            <a:ext cx="5687060" cy="3791585"/>
          </a:xfrm>
          <a:prstGeom prst="round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>
            <p:custDataLst>
              <p:tags r:id="rId1"/>
            </p:custDataLst>
          </p:nvPr>
        </p:nvSpPr>
        <p:spPr>
          <a:xfrm>
            <a:off x="6578600" y="0"/>
            <a:ext cx="3218689" cy="6858000"/>
          </a:xfrm>
          <a:prstGeom prst="parallelogram">
            <a:avLst>
              <a:gd name="adj" fmla="val 93597"/>
            </a:avLst>
          </a:prstGeom>
          <a:solidFill>
            <a:srgbClr val="668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>
            <p:custDataLst>
              <p:tags r:id="rId2"/>
            </p:custDataLst>
          </p:nvPr>
        </p:nvSpPr>
        <p:spPr>
          <a:xfrm>
            <a:off x="7193280" y="0"/>
            <a:ext cx="4495800" cy="6858635"/>
          </a:xfrm>
          <a:prstGeom prst="parallelogram">
            <a:avLst>
              <a:gd name="adj" fmla="val 65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346075" y="1384292"/>
            <a:ext cx="11758295" cy="4943475"/>
            <a:chOff x="357022" y="2052223"/>
            <a:chExt cx="11523355" cy="4364541"/>
          </a:xfrm>
        </p:grpSpPr>
        <p:sp>
          <p:nvSpPr>
            <p:cNvPr id="3" name="矩形 2"/>
            <p:cNvSpPr/>
            <p:nvPr>
              <p:custDataLst>
                <p:tags r:id="rId4"/>
              </p:custDataLst>
            </p:nvPr>
          </p:nvSpPr>
          <p:spPr>
            <a:xfrm>
              <a:off x="383781" y="2128629"/>
              <a:ext cx="11462368" cy="42144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rgbClr val="BBC5D2">
                <a:shade val="50000"/>
              </a:srgbClr>
            </a:lnRef>
            <a:fillRef idx="1">
              <a:srgbClr val="BBC5D2"/>
            </a:fillRef>
            <a:effectRef idx="0">
              <a:srgbClr val="BBC5D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ysClr val="window" lastClr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任意多边形: 形状 4"/>
            <p:cNvSpPr/>
            <p:nvPr>
              <p:custDataLst>
                <p:tags r:id="rId5"/>
              </p:custDataLst>
            </p:nvPr>
          </p:nvSpPr>
          <p:spPr>
            <a:xfrm>
              <a:off x="357022" y="2052223"/>
              <a:ext cx="11523355" cy="654488"/>
            </a:xfrm>
            <a:custGeom>
              <a:avLst/>
              <a:gdLst>
                <a:gd name="connsiteX0" fmla="*/ 0 w 8575304"/>
                <a:gd name="connsiteY0" fmla="*/ 0 h 497113"/>
                <a:gd name="connsiteX1" fmla="*/ 8575304 w 8575304"/>
                <a:gd name="connsiteY1" fmla="*/ 0 h 497113"/>
                <a:gd name="connsiteX2" fmla="*/ 8575304 w 8575304"/>
                <a:gd name="connsiteY2" fmla="*/ 497113 h 497113"/>
                <a:gd name="connsiteX3" fmla="*/ 8505371 w 8575304"/>
                <a:gd name="connsiteY3" fmla="*/ 497113 h 497113"/>
                <a:gd name="connsiteX4" fmla="*/ 8505371 w 8575304"/>
                <a:gd name="connsiteY4" fmla="*/ 72983 h 497113"/>
                <a:gd name="connsiteX5" fmla="*/ 81177 w 8575304"/>
                <a:gd name="connsiteY5" fmla="*/ 72983 h 497113"/>
                <a:gd name="connsiteX6" fmla="*/ 81177 w 8575304"/>
                <a:gd name="connsiteY6" fmla="*/ 73656 h 497113"/>
                <a:gd name="connsiteX7" fmla="*/ 76555 w 8575304"/>
                <a:gd name="connsiteY7" fmla="*/ 73656 h 497113"/>
                <a:gd name="connsiteX8" fmla="*/ 76555 w 8575304"/>
                <a:gd name="connsiteY8" fmla="*/ 497113 h 497113"/>
                <a:gd name="connsiteX9" fmla="*/ 0 w 8575304"/>
                <a:gd name="connsiteY9" fmla="*/ 497113 h 49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5304" h="497113">
                  <a:moveTo>
                    <a:pt x="0" y="0"/>
                  </a:moveTo>
                  <a:lnTo>
                    <a:pt x="8575304" y="0"/>
                  </a:lnTo>
                  <a:lnTo>
                    <a:pt x="8575304" y="497113"/>
                  </a:lnTo>
                  <a:lnTo>
                    <a:pt x="8505371" y="497113"/>
                  </a:lnTo>
                  <a:lnTo>
                    <a:pt x="8505371" y="72983"/>
                  </a:lnTo>
                  <a:lnTo>
                    <a:pt x="81177" y="72983"/>
                  </a:lnTo>
                  <a:lnTo>
                    <a:pt x="81177" y="73656"/>
                  </a:lnTo>
                  <a:lnTo>
                    <a:pt x="76555" y="73656"/>
                  </a:lnTo>
                  <a:lnTo>
                    <a:pt x="76555" y="497113"/>
                  </a:lnTo>
                  <a:lnTo>
                    <a:pt x="0" y="49711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style>
            <a:lnRef idx="2">
              <a:srgbClr val="BBC5D2">
                <a:shade val="50000"/>
              </a:srgbClr>
            </a:lnRef>
            <a:fillRef idx="1">
              <a:srgbClr val="BBC5D2"/>
            </a:fillRef>
            <a:effectRef idx="0">
              <a:srgbClr val="BBC5D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ysClr val="window" lastClr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任意多边形: 形状 5"/>
            <p:cNvSpPr/>
            <p:nvPr>
              <p:custDataLst>
                <p:tags r:id="rId6"/>
              </p:custDataLst>
            </p:nvPr>
          </p:nvSpPr>
          <p:spPr>
            <a:xfrm flipV="1">
              <a:off x="357022" y="5762276"/>
              <a:ext cx="11523355" cy="654488"/>
            </a:xfrm>
            <a:custGeom>
              <a:avLst/>
              <a:gdLst>
                <a:gd name="connsiteX0" fmla="*/ 0 w 8575304"/>
                <a:gd name="connsiteY0" fmla="*/ 497113 h 497113"/>
                <a:gd name="connsiteX1" fmla="*/ 76555 w 8575304"/>
                <a:gd name="connsiteY1" fmla="*/ 497113 h 497113"/>
                <a:gd name="connsiteX2" fmla="*/ 76555 w 8575304"/>
                <a:gd name="connsiteY2" fmla="*/ 74415 h 497113"/>
                <a:gd name="connsiteX3" fmla="*/ 81177 w 8575304"/>
                <a:gd name="connsiteY3" fmla="*/ 74415 h 497113"/>
                <a:gd name="connsiteX4" fmla="*/ 81177 w 8575304"/>
                <a:gd name="connsiteY4" fmla="*/ 72983 h 497113"/>
                <a:gd name="connsiteX5" fmla="*/ 8505371 w 8575304"/>
                <a:gd name="connsiteY5" fmla="*/ 72983 h 497113"/>
                <a:gd name="connsiteX6" fmla="*/ 8505371 w 8575304"/>
                <a:gd name="connsiteY6" fmla="*/ 497113 h 497113"/>
                <a:gd name="connsiteX7" fmla="*/ 8575304 w 8575304"/>
                <a:gd name="connsiteY7" fmla="*/ 497113 h 497113"/>
                <a:gd name="connsiteX8" fmla="*/ 8575304 w 8575304"/>
                <a:gd name="connsiteY8" fmla="*/ 0 h 497113"/>
                <a:gd name="connsiteX9" fmla="*/ 0 w 8575304"/>
                <a:gd name="connsiteY9" fmla="*/ 0 h 49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5304" h="497113">
                  <a:moveTo>
                    <a:pt x="0" y="497113"/>
                  </a:moveTo>
                  <a:lnTo>
                    <a:pt x="76555" y="497113"/>
                  </a:lnTo>
                  <a:lnTo>
                    <a:pt x="76555" y="74415"/>
                  </a:lnTo>
                  <a:lnTo>
                    <a:pt x="81177" y="74415"/>
                  </a:lnTo>
                  <a:lnTo>
                    <a:pt x="81177" y="72983"/>
                  </a:lnTo>
                  <a:lnTo>
                    <a:pt x="8505371" y="72983"/>
                  </a:lnTo>
                  <a:lnTo>
                    <a:pt x="8505371" y="497113"/>
                  </a:lnTo>
                  <a:lnTo>
                    <a:pt x="8575304" y="497113"/>
                  </a:lnTo>
                  <a:lnTo>
                    <a:pt x="8575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style>
            <a:lnRef idx="2">
              <a:srgbClr val="BBC5D2">
                <a:shade val="50000"/>
              </a:srgbClr>
            </a:lnRef>
            <a:fillRef idx="1">
              <a:srgbClr val="BBC5D2"/>
            </a:fillRef>
            <a:effectRef idx="0">
              <a:srgbClr val="BBC5D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ysClr val="window" lastClr="FFFFFF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>
              <p:custDataLst>
                <p:tags r:id="rId7"/>
              </p:custDataLst>
            </p:nvPr>
          </p:nvGrpSpPr>
          <p:grpSpPr>
            <a:xfrm>
              <a:off x="395520" y="2595470"/>
              <a:ext cx="11425224" cy="3277861"/>
              <a:chOff x="305985" y="1705916"/>
              <a:chExt cx="11425224" cy="4266806"/>
            </a:xfrm>
          </p:grpSpPr>
          <p:cxnSp>
            <p:nvCxnSpPr>
              <p:cNvPr id="7" name="直接连接符 6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305985" y="1705916"/>
                <a:ext cx="0" cy="4266806"/>
              </a:xfrm>
              <a:prstGeom prst="line">
                <a:avLst/>
              </a:prstGeom>
              <a:solidFill>
                <a:sysClr val="window" lastClr="FFFFFF">
                  <a:lumMod val="65000"/>
                </a:sysClr>
              </a:solidFill>
              <a:ln w="6350">
                <a:solidFill>
                  <a:sysClr val="window" lastClr="FFFFFF">
                    <a:lumMod val="75000"/>
                  </a:sysClr>
                </a:solidFill>
                <a:prstDash val="dash"/>
              </a:ln>
            </p:spPr>
            <p:style>
              <a:lnRef idx="1">
                <a:srgbClr val="BBC5D2"/>
              </a:lnRef>
              <a:fillRef idx="0">
                <a:srgbClr val="BBC5D2"/>
              </a:fillRef>
              <a:effectRef idx="0">
                <a:srgbClr val="BBC5D2"/>
              </a:effectRef>
              <a:fontRef idx="minor">
                <a:sysClr val="windowText" lastClr="000000"/>
              </a:fontRef>
            </p:style>
          </p:cxnSp>
          <p:cxnSp>
            <p:nvCxnSpPr>
              <p:cNvPr id="8" name="直接连接符 7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11731209" y="1705916"/>
                <a:ext cx="0" cy="4266806"/>
              </a:xfrm>
              <a:prstGeom prst="line">
                <a:avLst/>
              </a:prstGeom>
              <a:solidFill>
                <a:sysClr val="window" lastClr="FFFFFF">
                  <a:lumMod val="65000"/>
                </a:sysClr>
              </a:solidFill>
              <a:ln w="6350">
                <a:solidFill>
                  <a:sysClr val="window" lastClr="FFFFFF">
                    <a:lumMod val="75000"/>
                  </a:sysClr>
                </a:solidFill>
                <a:prstDash val="dash"/>
              </a:ln>
            </p:spPr>
            <p:style>
              <a:lnRef idx="1">
                <a:srgbClr val="BBC5D2"/>
              </a:lnRef>
              <a:fillRef idx="0">
                <a:srgbClr val="BBC5D2"/>
              </a:fillRef>
              <a:effectRef idx="0">
                <a:srgbClr val="BBC5D2"/>
              </a:effectRef>
              <a:fontRef idx="minor">
                <a:sysClr val="windowText" lastClr="000000"/>
              </a:fontRef>
            </p:style>
          </p:cxnSp>
        </p:grpSp>
      </p:grp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1372235" y="252722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dirty="0">
                <a:solidFill>
                  <a:srgbClr val="003D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</a:t>
            </a:r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安全保障需求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0" y="2214237"/>
            <a:ext cx="9954895" cy="363601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indent="720090">
              <a:lnSpc>
                <a:spcPct val="100000"/>
              </a:lnSpc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）生命体征信息采集与传输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健康信息采集与传输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（心率、血压、计步、血氧、体温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求救信息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720090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2）预警指挥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2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赛事环境信息显示（气象、交通、水域...）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00150" lvl="2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指挥中心实时人员位置信息和地图显示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2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生命安全预警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828800" lvl="6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健康状态预警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8800" lvl="6" indent="-285750" algn="l">
              <a:lnSpc>
                <a:spcPct val="10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超出安全围栏监控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2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赛事定位打卡计时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2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通信异常监控 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b="1" kern="0" spc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5" name="图片 54" descr="WPS图片-抠图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765" y="57150"/>
            <a:ext cx="1093470" cy="1074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08345" y="1654802"/>
            <a:ext cx="4497070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720090">
              <a:lnSpc>
                <a:spcPct val="100000"/>
              </a:lnSpc>
              <a:spcAft>
                <a:spcPts val="1200"/>
              </a:spcAft>
            </a:pPr>
            <a:r>
              <a:rPr lang="en-US" altLang="zh-CN" sz="2400" b="1" spc="1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b="1" spc="1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）突发情况处置</a:t>
            </a:r>
            <a:endParaRPr lang="zh-CN" altLang="en-US" sz="2400" b="1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4572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保障车辆和人员救援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3" indent="-4572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应急信息群发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 descr="1b08ef12c9b6dc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0045" y="3065137"/>
            <a:ext cx="2667000" cy="2667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107045" y="3065137"/>
            <a:ext cx="3458845" cy="2647315"/>
            <a:chOff x="4639" y="1782"/>
            <a:chExt cx="11148" cy="853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39" y="1782"/>
              <a:ext cx="11148" cy="8532"/>
            </a:xfrm>
            <a:prstGeom prst="round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5"/>
            <a:srcRect l="481"/>
            <a:stretch>
              <a:fillRect/>
            </a:stretch>
          </p:blipFill>
          <p:spPr>
            <a:xfrm>
              <a:off x="8649" y="4862"/>
              <a:ext cx="1304" cy="1327"/>
            </a:xfrm>
            <a:prstGeom prst="ellipse">
              <a:avLst/>
            </a:prstGeom>
          </p:spPr>
        </p:pic>
      </p:grpSp>
    </p:spTree>
    <p:custDataLst>
      <p:tags r:id="rId16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-105410" y="0"/>
            <a:ext cx="12402820" cy="6858000"/>
          </a:xfrm>
          <a:prstGeom prst="rect">
            <a:avLst/>
          </a:prstGeom>
          <a:pattFill prst="ltUpDiag">
            <a:fgClr>
              <a:srgbClr val="FFFFFF">
                <a:lumMod val="8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1429458" y="346876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智能安全保障系统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30" name="图片 329" descr="WPS图片-抠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6" y="140338"/>
            <a:ext cx="1093470" cy="107442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45135" y="1641475"/>
            <a:ext cx="8133220" cy="4427855"/>
            <a:chOff x="2717" y="2057"/>
            <a:chExt cx="14703" cy="8004"/>
          </a:xfrm>
        </p:grpSpPr>
        <p:grpSp>
          <p:nvGrpSpPr>
            <p:cNvPr id="37" name="组合 36"/>
            <p:cNvGrpSpPr/>
            <p:nvPr/>
          </p:nvGrpSpPr>
          <p:grpSpPr>
            <a:xfrm>
              <a:off x="2717" y="2057"/>
              <a:ext cx="14703" cy="8004"/>
              <a:chOff x="2753" y="1029"/>
              <a:chExt cx="9717" cy="9287"/>
            </a:xfrm>
          </p:grpSpPr>
          <p:pic>
            <p:nvPicPr>
              <p:cNvPr id="10" name="图形 9" descr="云计算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02" y="2354"/>
                <a:ext cx="979" cy="979"/>
              </a:xfrm>
              <a:prstGeom prst="rect">
                <a:avLst/>
              </a:prstGeom>
              <a:effectLst>
                <a:outerShdw blurRad="25400" dist="12700" dir="2700000" algn="tl" rotWithShape="0">
                  <a:prstClr val="black">
                    <a:alpha val="30000"/>
                  </a:prstClr>
                </a:outerShdw>
              </a:effectLst>
            </p:spPr>
          </p:pic>
          <p:grpSp>
            <p:nvGrpSpPr>
              <p:cNvPr id="9" name="组合 8"/>
              <p:cNvGrpSpPr/>
              <p:nvPr/>
            </p:nvGrpSpPr>
            <p:grpSpPr>
              <a:xfrm>
                <a:off x="2873" y="8512"/>
                <a:ext cx="8689" cy="960"/>
                <a:chOff x="3119450" y="4769393"/>
                <a:chExt cx="5517577" cy="609622"/>
              </a:xfrm>
              <a:effectLst/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3119450" y="4769393"/>
                  <a:ext cx="1210588" cy="53109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有线方式</a:t>
                  </a:r>
                  <a:endPara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7426439" y="4769393"/>
                  <a:ext cx="1210588" cy="60962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无线方式</a:t>
                  </a:r>
                  <a:endPara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6181" y="3353"/>
                <a:ext cx="2310" cy="83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云服务器端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842" y="7089"/>
                <a:ext cx="2569" cy="83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应急救援车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189" y="7194"/>
                <a:ext cx="3042" cy="83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智能穿戴终端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539" y="4415"/>
                <a:ext cx="1656" cy="83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网关端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2"/>
              <p:cNvSpPr txBox="1">
                <a:spLocks noChangeArrowheads="1"/>
              </p:cNvSpPr>
              <p:nvPr/>
            </p:nvSpPr>
            <p:spPr>
              <a:xfrm>
                <a:off x="3471" y="9655"/>
                <a:ext cx="7371" cy="661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503050405090304" pitchFamily="18" charset="0"/>
                    <a:sym typeface="+mn-lt"/>
                  </a:rPr>
                  <a:t>智能安全保障系统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503050405090304" pitchFamily="18" charset="0"/>
                  <a:sym typeface="+mn-lt"/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5" y="6054"/>
                <a:ext cx="812" cy="812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9" y="3293"/>
                <a:ext cx="1252" cy="125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3" y="3224"/>
                <a:ext cx="1546" cy="1546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5" y="6082"/>
                <a:ext cx="1088" cy="1088"/>
              </a:xfrm>
              <a:prstGeom prst="rect">
                <a:avLst/>
              </a:prstGeom>
            </p:spPr>
          </p:pic>
          <p:cxnSp>
            <p:nvCxnSpPr>
              <p:cNvPr id="33" name="直接箭头连接符 13"/>
              <p:cNvCxnSpPr/>
              <p:nvPr/>
            </p:nvCxnSpPr>
            <p:spPr>
              <a:xfrm>
                <a:off x="8793" y="6500"/>
                <a:ext cx="119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8924" y="5747"/>
                <a:ext cx="1320" cy="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佩戴</a:t>
                </a:r>
                <a:endParaRPr kumimoji="1"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肘形连接符 50"/>
              <p:cNvCxnSpPr/>
              <p:nvPr/>
            </p:nvCxnSpPr>
            <p:spPr>
              <a:xfrm rot="5400000" flipH="1" flipV="1">
                <a:off x="9951" y="5502"/>
                <a:ext cx="914" cy="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10482" y="5142"/>
                <a:ext cx="1988" cy="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上传</a:t>
                </a:r>
                <a:r>
                  <a:rPr kumimoji="1"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SOS</a:t>
                </a:r>
                <a:r>
                  <a:rPr kumimoji="1"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信号</a:t>
                </a:r>
                <a:endParaRPr kumimoji="1"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52" name="肘形连接符 51"/>
              <p:cNvCxnSpPr/>
              <p:nvPr/>
            </p:nvCxnSpPr>
            <p:spPr>
              <a:xfrm rot="10800000">
                <a:off x="7979" y="2794"/>
                <a:ext cx="2265" cy="551"/>
              </a:xfrm>
              <a:prstGeom prst="bentConnector3">
                <a:avLst>
                  <a:gd name="adj1" fmla="val -375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8131" y="1881"/>
                <a:ext cx="1897" cy="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上传数据</a:t>
                </a:r>
                <a:endParaRPr kumimoji="1"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肘形连接符 53"/>
              <p:cNvCxnSpPr/>
              <p:nvPr/>
            </p:nvCxnSpPr>
            <p:spPr>
              <a:xfrm rot="10800000" flipV="1">
                <a:off x="4328" y="2844"/>
                <a:ext cx="2625" cy="842"/>
              </a:xfrm>
              <a:prstGeom prst="bentConnector3">
                <a:avLst>
                  <a:gd name="adj1" fmla="val 49975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肘形连接符 61"/>
              <p:cNvCxnSpPr/>
              <p:nvPr/>
            </p:nvCxnSpPr>
            <p:spPr>
              <a:xfrm rot="5400000">
                <a:off x="3179" y="5603"/>
                <a:ext cx="1049" cy="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765" y="5371"/>
                <a:ext cx="1176" cy="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指挥</a:t>
                </a:r>
                <a:endParaRPr kumimoji="1"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1" name="直接箭头连接符 13"/>
              <p:cNvCxnSpPr/>
              <p:nvPr/>
            </p:nvCxnSpPr>
            <p:spPr>
              <a:xfrm>
                <a:off x="4313" y="6518"/>
                <a:ext cx="119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4473" y="5814"/>
                <a:ext cx="1344" cy="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救援</a:t>
                </a:r>
                <a:endParaRPr kumimoji="1"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" y="1144"/>
                <a:ext cx="1546" cy="1546"/>
              </a:xfrm>
              <a:prstGeom prst="rect">
                <a:avLst/>
              </a:prstGeom>
            </p:spPr>
          </p:pic>
          <p:cxnSp>
            <p:nvCxnSpPr>
              <p:cNvPr id="40" name="肘形连接符 39"/>
              <p:cNvCxnSpPr>
                <a:stCxn id="10" idx="1"/>
              </p:cNvCxnSpPr>
              <p:nvPr/>
            </p:nvCxnSpPr>
            <p:spPr>
              <a:xfrm rot="10800000">
                <a:off x="4127" y="1780"/>
                <a:ext cx="2875" cy="1063"/>
              </a:xfrm>
              <a:prstGeom prst="bentConnector3">
                <a:avLst>
                  <a:gd name="adj1" fmla="val 4675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4054" y="1029"/>
                <a:ext cx="2714" cy="83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远程指挥中心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5764" y="1901"/>
                <a:ext cx="1628" cy="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上传数据</a:t>
                </a:r>
                <a:endParaRPr kumimoji="1"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3" name="肘形连接符 42"/>
              <p:cNvCxnSpPr/>
              <p:nvPr/>
            </p:nvCxnSpPr>
            <p:spPr>
              <a:xfrm rot="5400000">
                <a:off x="3255" y="2850"/>
                <a:ext cx="1049" cy="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2753" y="2579"/>
                <a:ext cx="1176" cy="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调度</a:t>
                </a:r>
                <a:endParaRPr kumimoji="1"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0"/>
            <a:srcRect l="481"/>
            <a:stretch>
              <a:fillRect/>
            </a:stretch>
          </p:blipFill>
          <p:spPr>
            <a:xfrm>
              <a:off x="7094" y="5010"/>
              <a:ext cx="4353" cy="3280"/>
            </a:xfrm>
            <a:prstGeom prst="ellipse">
              <a:avLst/>
            </a:prstGeom>
          </p:spPr>
        </p:pic>
      </p:grpSp>
      <p:sp>
        <p:nvSpPr>
          <p:cNvPr id="46" name="矩形 45"/>
          <p:cNvSpPr/>
          <p:nvPr/>
        </p:nvSpPr>
        <p:spPr>
          <a:xfrm>
            <a:off x="8924041" y="1945120"/>
            <a:ext cx="2122170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长续航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低延时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高可用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多服务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-71717" y="1176337"/>
            <a:ext cx="12192635" cy="574611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362075" y="354078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智能安全保障系统</a:t>
            </a:r>
            <a:r>
              <a:rPr lang="en-US" altLang="zh-CN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智能穿戴终端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ECB019B1-382A-4266-B25C-5B523AA43C14-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b="2439"/>
          <a:stretch>
            <a:fillRect/>
          </a:stretch>
        </p:blipFill>
        <p:spPr>
          <a:xfrm>
            <a:off x="525104" y="2162323"/>
            <a:ext cx="5841088" cy="3774141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3"/>
          <a:srcRect r="46383"/>
          <a:stretch>
            <a:fillRect/>
          </a:stretch>
        </p:blipFill>
        <p:spPr>
          <a:xfrm>
            <a:off x="9609156" y="1499176"/>
            <a:ext cx="1855470" cy="2649855"/>
          </a:xfrm>
          <a:prstGeom prst="roundRect">
            <a:avLst/>
          </a:prstGeom>
        </p:spPr>
      </p:pic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3"/>
          <a:srcRect l="52259" t="-767" r="1464" b="767"/>
          <a:stretch>
            <a:fillRect/>
          </a:stretch>
        </p:blipFill>
        <p:spPr>
          <a:xfrm>
            <a:off x="7826730" y="1398211"/>
            <a:ext cx="1601470" cy="2750820"/>
          </a:xfrm>
          <a:prstGeom prst="round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48098" y="4260473"/>
            <a:ext cx="5122185" cy="23462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indent="304800" algn="just"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◎集传感器、数据采集、数据传输于一体，同时实现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测量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心率、血压、计步、血氧、体温等等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◎专用射频收发模块，采用无线通信方式，简单、可靠、安全。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C:\Users\admin\Desktop\u=1727724243,2343201104&amp;fm=253&amp;fmt=auto&amp;app=138&amp;f=JPEG.jpgu=1727724243,2343201104&amp;fm=253&amp;fmt=auto&amp;app=138&amp;f=JPEG"/>
          <p:cNvPicPr>
            <a:picLocks noChangeAspect="1"/>
          </p:cNvPicPr>
          <p:nvPr/>
        </p:nvPicPr>
        <p:blipFill>
          <a:blip r:embed="rId1">
            <a:alphaModFix amt="12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6963" b="16693"/>
          <a:stretch>
            <a:fillRect/>
          </a:stretch>
        </p:blipFill>
        <p:spPr>
          <a:xfrm>
            <a:off x="0" y="1270"/>
            <a:ext cx="12192000" cy="685673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5" name="图片 54" descr="WPS图片-抠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" y="57150"/>
            <a:ext cx="1093470" cy="10744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372235" y="303782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智能安全保障系统</a:t>
            </a:r>
            <a:r>
              <a:rPr lang="en-US" altLang="zh-CN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5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网关与云服务</a:t>
            </a:r>
            <a:endParaRPr lang="zh-CN" altLang="en-US" sz="35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/>
          <p:cNvSpPr txBox="1"/>
          <p:nvPr>
            <p:custDataLst>
              <p:tags r:id="rId5"/>
            </p:custDataLst>
          </p:nvPr>
        </p:nvSpPr>
        <p:spPr>
          <a:xfrm>
            <a:off x="614680" y="1256786"/>
            <a:ext cx="1515110" cy="739140"/>
          </a:xfrm>
          <a:prstGeom prst="rect">
            <a:avLst/>
          </a:prstGeom>
          <a:noFill/>
        </p:spPr>
        <p:txBody>
          <a:bodyPr wrap="square" lIns="91440" tIns="45720" rIns="91440" bIns="45720" rtlCol="0"/>
          <a:lstStyle/>
          <a:p>
            <a:r>
              <a:rPr lang="zh-CN" altLang="en-US" sz="2400" b="1" spc="150" noProof="0" dirty="0">
                <a:ln>
                  <a:noFill/>
                </a:ln>
                <a:solidFill>
                  <a:srgbClr val="003D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网关端</a:t>
            </a:r>
            <a:endParaRPr lang="zh-CN" altLang="en-US" sz="2400" b="1" spc="150" noProof="0" dirty="0">
              <a:ln>
                <a:noFill/>
              </a:ln>
              <a:solidFill>
                <a:srgbClr val="003D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239458" y="1360160"/>
            <a:ext cx="3761105" cy="56324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低延时、安全、过滤数据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7" name="Picture 5" descr="pre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1" y="2193682"/>
            <a:ext cx="5911961" cy="440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previ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73" y="1191643"/>
            <a:ext cx="5000625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4"/>
  <p:tag name="KSO_WM_UNIT_ID" val="diagram20201480_1*h_i*1_4"/>
  <p:tag name="KSO_WM_TEMPLATE_CATEGORY" val="diagram"/>
  <p:tag name="KSO_WM_TEMPLATE_INDEX" val="20201480"/>
  <p:tag name="KSO_WM_UNIT_LAYERLEVEL" val="1_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2_1*i*1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2_1*i*2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572_1*i*8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72_1*i*4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72_1*i*5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72_1*i*6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2_1*i*7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72_1*i*7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572_1*i*9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5"/>
  <p:tag name="KSO_WM_UNIT_ID" val="diagram20201480_1*h_i*1_5"/>
  <p:tag name="KSO_WM_TEMPLATE_CATEGORY" val="diagram"/>
  <p:tag name="KSO_WM_TEMPLATE_INDEX" val="20201480"/>
  <p:tag name="KSO_WM_UNIT_LAYERLEVEL" val="1_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TEXT_PART_ID_V2" val="d-5-1"/>
  <p:tag name="KSO_WM_UNIT_PRESET_TEXT" val="点击此处添加正文，文字是您思想的提炼，请言简意赅的阐述您的观点。&#10;根据需要您可以酌情增减文字，以便观者可以准确的理解您所传达的完整信息。为了最终演示发布的良好效果，请您尽量提炼思想的精髓。&#10;根据需要您可以酌情增减文字，以便观者可以准确的理解您所传达的完整信息。为了最终演示发布的良好效果，请您尽量提炼思想的精髓。"/>
  <p:tag name="KSO_WM_UNIT_NOCLEAR" val="1"/>
  <p:tag name="KSO_WM_UNIT_VALUE" val="14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572_1*f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SUBTYPE" val="a"/>
</p:tagLst>
</file>

<file path=ppt/tags/tag21.xml><?xml version="1.0" encoding="utf-8"?>
<p:tagLst xmlns:p="http://schemas.openxmlformats.org/presentationml/2006/main">
  <p:tag name="KSO_WM_SLIDE_ID" val="diagram2020257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5*540"/>
  <p:tag name="KSO_WM_SLIDE_POSITION" val="0*0"/>
  <p:tag name="KSO_WM_TAG_VERSION" val="1.0"/>
  <p:tag name="KSO_WM_BEAUTIFY_FLAG" val="#wm#"/>
  <p:tag name="KSO_WM_TEMPLATE_CATEGORY" val="diagram"/>
  <p:tag name="KSO_WM_TEMPLATE_INDEX" val="20202572"/>
  <p:tag name="KSO_WM_SLIDE_LAYOUT" val="a_f"/>
  <p:tag name="KSO_WM_SLIDE_LAYOUT_CNT" val="1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2_1*i*2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24.xml><?xml version="1.0" encoding="utf-8"?>
<p:tagLst xmlns:p="http://schemas.openxmlformats.org/presentationml/2006/main">
  <p:tag name="KSO_WM_SLIDE_ID" val="diagram20201453_3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412.981*266.66"/>
  <p:tag name="KSO_WM_SLIDE_POSITION" val="68.7948*169.34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1453"/>
  <p:tag name="KSO_WM_SLIDE_LAYOUT" val="a_b_l"/>
  <p:tag name="KSO_WM_SLIDE_LAYOUT_CNT" val="1_1_1"/>
</p:tagLst>
</file>

<file path=ppt/tags/tag25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26.xml><?xml version="1.0" encoding="utf-8"?>
<p:tagLst xmlns:p="http://schemas.openxmlformats.org/presentationml/2006/main">
  <p:tag name="KSO_WM_TAG_VERSION" val="1.0"/>
  <p:tag name="KSO_WM_SLIDE_ITEM_CNT" val="16"/>
  <p:tag name="KSO_WM_SLIDE_LAYOUT" val="a_q_r"/>
  <p:tag name="KSO_WM_SLIDE_LAYOUT_CNT" val="1_1_1"/>
  <p:tag name="KSO_WM_SLIDE_TYPE" val="text"/>
  <p:tag name="KSO_WM_BEAUTIFY_FLAG" val="#wm#"/>
  <p:tag name="KSO_WM_SLIDE_POSITION" val="68*153"/>
  <p:tag name="KSO_WM_SLIDE_SIZE" val="826*285"/>
  <p:tag name="KSO_WM_TEMPLATE_CATEGORY" val="diagram"/>
  <p:tag name="KSO_WM_TEMPLATE_INDEX" val="20170724"/>
  <p:tag name="KSO_WM_SLIDE_ID" val="diagram20170724_1"/>
  <p:tag name="KSO_WM_SLIDE_INDEX" val="1"/>
  <p:tag name="KSO_WM_DIAGRAM_GROUP_CODE" val="q1r1-1"/>
  <p:tag name="KSO_WM_TEMPLATE_THUMBS_INDEX" val="1"/>
</p:tagLst>
</file>

<file path=ppt/tags/tag27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28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29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.xml><?xml version="1.0" encoding="utf-8"?>
<p:tagLst xmlns:p="http://schemas.openxmlformats.org/presentationml/2006/main">
  <p:tag name="KSO_WM_SLIDE_ID" val="diagram2020148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1.477*542.097"/>
  <p:tag name="KSO_WM_SLIDE_POSITION" val="54.75*80.9828"/>
  <p:tag name="KSO_WM_TAG_VERSION" val="1.0"/>
  <p:tag name="KSO_WM_BEAUTIFY_FLAG" val="#wm#"/>
  <p:tag name="KSO_WM_TEMPLATE_CATEGORY" val="diagram"/>
  <p:tag name="KSO_WM_TEMPLATE_INDEX" val="20201480"/>
  <p:tag name="KSO_WM_SLIDE_LAYOUT" val="d_h"/>
  <p:tag name="KSO_WM_SLIDE_LAYOUT_CNT" val="1_1"/>
</p:tagLst>
</file>

<file path=ppt/tags/tag30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1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2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3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4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5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6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7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8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9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4"/>
  <p:tag name="KSO_WM_UNIT_ID" val="diagram20201480_1*h_i*1_4"/>
  <p:tag name="KSO_WM_TEMPLATE_CATEGORY" val="diagram"/>
  <p:tag name="KSO_WM_TEMPLATE_INDEX" val="20201480"/>
  <p:tag name="KSO_WM_UNIT_LAYERLEVEL" val="1_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1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3.xml><?xml version="1.0" encoding="utf-8"?>
<p:tagLst xmlns:p="http://schemas.openxmlformats.org/presentationml/2006/main">
  <p:tag name="COMMONDATA" val="eyJjb3VudCI6NCwiaGRpZCI6IjRiNzA1ZGFhNzdlNGM3ZmU4NDNkMDliMzlkNGY2MDMwIiwidXNlckNvdW50Ijo0fQ==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5"/>
  <p:tag name="KSO_WM_UNIT_ID" val="diagram20201480_1*h_i*1_5"/>
  <p:tag name="KSO_WM_TEMPLATE_CATEGORY" val="diagram"/>
  <p:tag name="KSO_WM_TEMPLATE_INDEX" val="20201480"/>
  <p:tag name="KSO_WM_UNIT_LAYERLEVEL" val="1_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diagram2020148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1.477*542.097"/>
  <p:tag name="KSO_WM_SLIDE_POSITION" val="54.75*80.9828"/>
  <p:tag name="KSO_WM_TAG_VERSION" val="1.0"/>
  <p:tag name="KSO_WM_BEAUTIFY_FLAG" val="#wm#"/>
  <p:tag name="KSO_WM_TEMPLATE_CATEGORY" val="diagram"/>
  <p:tag name="KSO_WM_TEMPLATE_INDEX" val="20201480"/>
  <p:tag name="KSO_WM_SLIDE_LAYOUT" val="d_h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4"/>
  <p:tag name="KSO_WM_UNIT_ID" val="diagram20201480_1*h_i*1_4"/>
  <p:tag name="KSO_WM_TEMPLATE_CATEGORY" val="diagram"/>
  <p:tag name="KSO_WM_TEMPLATE_INDEX" val="20201480"/>
  <p:tag name="KSO_WM_UNIT_LAYERLEVEL" val="1_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5"/>
  <p:tag name="KSO_WM_UNIT_ID" val="diagram20201480_1*h_i*1_5"/>
  <p:tag name="KSO_WM_TEMPLATE_CATEGORY" val="diagram"/>
  <p:tag name="KSO_WM_TEMPLATE_INDEX" val="20201480"/>
  <p:tag name="KSO_WM_UNIT_LAYERLEVEL" val="1_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ID" val="diagram2020148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1.477*542.097"/>
  <p:tag name="KSO_WM_SLIDE_POSITION" val="54.75*80.9828"/>
  <p:tag name="KSO_WM_TAG_VERSION" val="1.0"/>
  <p:tag name="KSO_WM_BEAUTIFY_FLAG" val="#wm#"/>
  <p:tag name="KSO_WM_TEMPLATE_CATEGORY" val="diagram"/>
  <p:tag name="KSO_WM_TEMPLATE_INDEX" val="20201480"/>
  <p:tag name="KSO_WM_SLIDE_LAYOUT" val="d_h"/>
  <p:tag name="KSO_WM_SLIDE_LAYOUT_CNT" val="1_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1F7F"/>
      </a:accent1>
      <a:accent2>
        <a:srgbClr val="3196F9"/>
      </a:accent2>
      <a:accent3>
        <a:srgbClr val="FDC704"/>
      </a:accent3>
      <a:accent4>
        <a:srgbClr val="E83253"/>
      </a:accent4>
      <a:accent5>
        <a:srgbClr val="2B4ED0"/>
      </a:accent5>
      <a:accent6>
        <a:srgbClr val="F15532"/>
      </a:accent6>
      <a:hlink>
        <a:srgbClr val="4472C4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jQ5MTI3MjkyNzMiLAogICAiR3JvdXBJZCIgOiAiMTM5ODIyNDgwIiwKICAgIkltYWdlIiA6ICJpVkJPUncwS0dnb0FBQUFOU1VoRVVnQUFBa2dBQUFGU0NBWUFBQUFKdXlEUEFBQUFDWEJJV1hNQUFBc1RBQUFMRXdFQW1wd1lBQUFnQUVsRVFWUjRuTzNkZDN5TjkvLy84ZWNWa1pDSUZiTVVWVVZSL1NaSGJZTGFwVmJOdGpaRnFWV2xSYTFmckE3YW1DbUsrclJxejFLMVMxVXJkQkcwNktEV3g0ZzBPem5YNzQ5OGN1cGNpWjNrSlBHNDMyNXVQZWVhcjVPOGVzN3pYTmY3dWlJQ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nRXpOY1hRQUExL0R6OHp0b0dFWlZWOWVCZjVtbXVmdklrU1AxWFYxSGVxRUhNNTZIclFkdng4M1ZCUUJ3RFQ2WU1oN0RNT3E1dW9iMFJBOW1QQTliRDk2T3U2c0xBT0JhSVNFaHJpNEJrbXcybTZ0TGNCbDZNR040bUhzd0pSeEJBZ0FBc0NBZ0FRQUFXQkNRQUFBQUxBaElBQUFBRmdRa0FBQUFDd0lTQUFDQUJRRUpBQURBZ29BRUFBQmdRVUFDQUFDd0lDQUJBQUJZRUpBQUFBQXNDRWdBQUFBV0JDUUFBQUFMQWhJQUFJQUZBUWtBQU1DQ2dBUUFBR0JCUUFJQUFMQWdJQUVBQUZnUWtBQUFBQ3dJU0FBQUFCWUVKQUFBQUFzQ0VnQUFnQVVCQ1FBQXdJS0FCQUFBWUVGQUFnQUFzQ0FnQVFBQVdCQ1FBQUFBTEFoSUFOTGM5T25UbFpDUTREVHR4SWtUYXRHaWhjNmZQKzgwM1c2M0t6ZzRXSmN1WFVxMkhidmRyclp0Mjk1eVA2R2hvVHAxNnBUVHRJU0VCRzNjdVBFQnFzZXQyR3kyRXBJTVY5ZVJFVVJGUmVubm4zOTJQSjgwYVpKKy9QRkhTVkpJU0lnT0hqeVk0bnAydTExcjFxeFJiR3hzaXZPM2I5K2Urc1hpcnJpN3VnQUFXZHZ5NWN1MWN1VktIVDE2MURHdFdiTm1Xcmx5cGNMQ3dqUnExQ2pIOUVHREJxbEtsU29xVWFLRXVuWHJwakZqeHFoV3JWcU8rYVpwNm84Ly9yamx2aFlzV0tDYU5XdnE4Y2NmZDB5TGlZblIrUEhqMWJKbFM2ZGx0Mi9mcnZmZWU4OXBXbVJrcFBMbXpTdEpPbmZ1bklvVkt5WkordnZ2di9YOTk5L2Z4NnZQMmt6VG5PUHY3MTlKMGhvM043ZlZodzRkT2lESjd1cTZySDcrK1dkMTc5NWRYMy85dGJ5OHZOSmtIOXUzYjllbVRaczBmLzU4U2RMdTNidlZwVXNYU1pLM3Q3ZEdqUnFsYXRXcWFkaXdZZkwwOUhTczkrMjMzMnJGaWhXM0RQNWp4NDVWdzRZTjA2Um0zQjRCQ1VDYXNOdnRtanQzcnI3NjZpdXRXclZLUzVjdTFaZ3hZMlFZaGw1NzdUVTkrZVNUV3JseXBXYk9uS2s2ZGVyb21XZWVjYXpidEdsVFBmcm9vL0wyOWxhWExsMTArZkpscDIwM2F0VEk4Zmlycjc1eTdPL0lrU01hT25Ub1hkWFhzR0ZETld6WVVBRUJBZHF6WjQ4a0tTQWdRT3ZYcjVjazFhNWQyL0U0SUNEZy9uOFFXWmhwbW9aaEdDVWxEYlhiN1VQOS9mM1BTMW9yYVhYdTNMbjM3dDY5Tzk3RkphYWIxYXRYcTJ2WHJwS2tDeGN1S0RZMlZvODk5cGdrcVh6NTh2cmtrMC8wMFVjZnlUUk54enJQUFBPTVk1a09IVHJvNHNXTGpsNkU2eEdRQUtRSk56YzNQZmJZWTFxMmJKbGVmZlZWaFlXRnFYdjM3cElTaitwY3YzNWRQWHIwVUZ4Y25FNmZQdTBJU0wvKytxdE9uanlwNTU1N1RwTDA2YWVmT3JhWmtKQ2dxbFdyT2tMUnpYNzY2U2VGaDRlclU2ZE9rcVRZMkZpOTlkWmJhdHk0OFQzVjNhRkRCMGVOU1k4akl5UHY3Y1UvdklwS0dpQnB3STBiTi81cnM5blcyKzMyMWJHeHNUdU9IajJhOGpta0xPTG5uMy9XK1BIak5XSENCTm50ZGtWSFI2dCsvZnJKbGx1L2ZyMktGU3VtVHovOVZGNWVYbHF4WW9WalhrQkFnTjU1NXgxdDJyVEpNUzAyTnRZUjBBbFA2WXVBQkNETk5HL2VYSkowNmRJbGJkbXk1WmJMTld2V3pQRTROalpXNzc3N3JpNWN1S0JldlhyZDliNjJidDJxbmoxN3FuLy8vcElTVDlmNSt2bzY1aytZTUVIdDJyVlRwVXFWYnJ1ZHBBK3MyclZyT3g2bjh4RWtRNUxSdm4xNzQvTGx5MFo0ZUxnaFNkSFIwVVpNVEl4UnZIaHhJeVlteHBDazJOaFlJeTR1emtoSVNERHk1czFyeE1mSEc1SVVIeDl2SkNRa0dBa0pDVWF1WExrTVNVcDZicmZiallTRUJDTm56cHlHSk5udDl2c2VReFFmSCs5eG05a0ZUTlBzWlJoR0wwOVB6M0IvZi85dGRydDlVNjVjdWRidjI3ZnYydjN1TXpYRXhjWHBvNDgrMGhkZmZLSExseS9MMTlkWGJkcTBVYTlldmVUbTV1WTRKVGR1M0RqTm5EbFR6WnMzMSt1dnY2N3Z2dnRPTTJmTzFLbFRwMVNvVUNHOTlkWmJxbEdqaHFURWNVWkpKa3lZb0VjZWVVUjkrdlM1YlIyUmtaSHEzTG16MDdRUkkwWm94SWdSanVjMWF0UWdHTGtJQVFsQW1ydDI3WnI2OXUxN1Y4dFdyRmhSOCtiTjA0Z1JJOVNtVFJ2bHo1Ly9qdXRFUmtacXk1WXRhdE9taldQYTZkT25uY1lpMWFoUlE0TUdEVktQSGozVXRXdFgvZlRUVHhvNWNxUWlJaUxVckZrekZTaFE0TjVmV0JydzkvZTNTMG8yMk56VDAxT2VucDY2Y2VPRzAzUjNkM2U1dTdzcktpckthYnFibTV2YzNOd1VFeFBqTk4wd0RMbTd1eXN1THU2QmF6V011ODVXUHBMYXVibTV0WXVNakpTL3YvOUtTYXNmdUlEN0ZCZ1lxR1BIanVuOTk5OVg2ZEtsZGV6WU1ZMGFOVXJ4OGZHT2dDMUpCdzhlMU1hTkd4Mm54U0lpSWpSbXpCaVZLVk5HUVVGQm1qSmxpalpzMk9DMDdZU0VCSDM5OWRlYVBuMzZIZXZ3OHZMU1o1OTk1bmdlRUJDZ3FLZ29IVDE2VkZXcVZFbWxWNHY3UlVBQ2tPR1VLMWRPcTFldlZsaFltTk40b3lUV2FTKysrS0tLRlN1bWI3NzVSa09HRE5IWnMyZGxHSVllZWVRUngrbXh4bzBicTJ6WnNob3laSWpDd3NJMGFOQWdiZG15UlFFQkFZNmpXd0VCQVdyVnFwVWtLVG82MnZIWVJhZllUTXUvdTUxMnkyWE54RUZES1Mxcm1LWjVQNE9yOHhxRzRYbm54Wks1ZWQvcDZ2cjE2OXEwYVpNV0xseW9zbVhMU3BJcVY2NnNmdjM2S1Nnb3lDa2dkZTNhVmQ3ZTNvN245ZXZYVjNSMHRFNmRPcVZjdVhMcDNMbHppbytQbDd2N3Z4K2wrL2Z2MS9YcjF6Vnc0TUJrNGY3S2xTdDYvZlhYMWE1ZE8wa3BIMEV5REVQVHBrM1RsQ2xUVktaTW1WUi8vYmg3QkNRQWFTNWZ2bndLRGc2KzVmeWJUN0VsV2JCZ2dUcDA2T0FZYjNUeDRrVzk4TUlMbWp0M3JxcFdyZXEwN01xVksvWFdXMjlwNHNTSk9uSGloSGJ2M3Exbm4zMDIyVFpMbFNxbHBVdVhLanc4UE1VNk9uWHE1UGlBdkhtUTl0eTVjKy91aGFhQ3c0Y1BaNXJMNXYzOS9UZEpldTR1RmcyVHRNRTB6VlU1Y3VUNDZzQ0JBMUgvVy8vek5DMHdCZWZQbjVkcG1pcGR1clRUOUJJbFN1anExYXV5Mi8vTmljV0xGM2RhSmlnb1NCczJiRkRseXBVZFY2TGR2THdrZmZiWlorcldyWnQyN3R5cDVjdVhPNWE3ZHUyYTJyWnRxNW8xYTBxUzVzMmJKMG5KYm4rUkkwY09EUnMyVEI5Ly9MRUNBd05UNFJYamZoR1FBS1M1YTlldXFXZlBubmU5L01XTEYvWEpKNStvVzdkdWptblRwazFUKy9idFZiVnFWWDMzM1hmS25qMjcvUHo4SkVudDI3ZDMvSGYyN05rS0RRM1Z3b1VMVTl4Mjd0eTVsVHQzN2hUbjNYejA0RzZtUCt6K2R4WGJyV2IvMXpUTmRZWmhySTZKaWRtWlVRWnBGeXhZVUpMMHh4OS9PSTFITzN2MnJBb1hMaXczdDM5dkQzanphenQ3OXF3V0wxNnNsU3RYcW5UcDBqcHc0SUMrL1BKTHAyMGZQbnhZdi96eWk2Wk9uYXBjdVhKcDl1elpHalpzbUV6VFZHQmdvTnExYTZlaVJZdEtrdnIxNjZkKy9mcEprajcrK0dQOTl0dHZ1bmp4b3FURTA4SFdMd0ZJZndRa0FHbHV5WklsR2pod1lJcFhud1VFQkNRN3VyUnIxeTdWcUZIRGNjK2FkZXZXNmNhTkczcjExVmNsSlk3SEdUdDJySll2WCs1MFg1dFdyVnBwM3J4NWV2cnBwMVdpUkltN3JzOXV0K3ZpeFl0T0lTNDZPdHJweU5hQUFRT1MzVXNKeVp5WHRNWXdqTlUrUGo1Zlo4VEwvQXNVS0tCbm4zMVdnWUdCbWpoeG9rcVhMcTNRMEZETm16ZlBjWmwrU3VMakUxL0srZlBuVmFCQUFhZXhRMUxpd085cDA2YXBiOSsreXBNbmo3cDI3YXArL2ZycG80OCswbi8vKzE5RlJFU2tHTFIzNzk2dHpaczM2K09QUDFhTEZpMGMwN05seTVaS3J4ajNpNEFFSU0wa2phOHdUVFBGOFJaUzRqaU04ZVBIUzVJNmR1eW8xcTFiNjhzdnY5UUxMN3dnS2ZFK1IwdVhMdFhjdVhNVkZoYW1HemR1eURSTjVjaVJRek5tek5EbzBhTWxKWDVBdmZmZWUvTHg4ZEh4NDhjMWZQaHdOV3ZXekhHeng2UTdGZHZ0ZHNYR3h1cnMyYk5hdjM2OVltTmoxYk5uVHozeHhCTk9WOXJWcmwzN3RsZmVRZnJmZUtZL0RNTlluWkNRc1BxSEgzNzRWaG53UnBGV0V5ZE8xS3hacy9UcXE2L3ErdlhyS2w2OHVMcDM3KzdvdVpTVUtsVktuVHAxMG9nUkkxU29VQ0YxNnRSSisvZnZkOHlmTVdPR3ZMeThIRDJlTFZzMjllL2ZYLzM2OVZPMmJObTBhTkdpWktGbjY5YXRtajE3dHViTW1TTWZINSswZWJHNGI1bm1YRGVBMU9YdjcyOUt6cGNucDRYLy92ZS9DZzRPVm9FQ0JWSzhrdTNtR3pWS2lYZXdidHUycmJadjN5NGZIeC9WcjE5ZlVWRlJ5cE1uai9Mbno2OTgrZklwWDc1OHlwTW5qMWF2WHEzWnMyY3JWNjVjZXZ2dHQxV3dZRUZObVRKRjJiTm4xK2JObTdWdjN6NmRPWE5HVjY5ZVZWUlVsRXpUbEdFWXFscTFxdDUrKzIyZE8zZE9GU3BVVU02Y09UVng0a1I5OTkxM2pqb3VYTGlnSWtXS09OVjY4LzFwVXB2TlpwT1V1Y1lnMld5MkVpRWhJWC9wUGdkY3AxY1BwclcxYTljcU9EaFlpeGN2VnZiczJiVjM3MTU5OGNVWHVuRGhnZ1lNR0tEbzZHak5uVHRYNWNxVlUrUEdqZlhNTTg5bzI3WnRXcnQyclQ3ODhFTVZMRmhRRVJFUmF0Kyt2WGJzMktFLy92aEQwZEhST24vK3ZBSURBMU04OHBvV01tTVBwaVdPSUFGSU13a0pDZnJnZ3c5VXNXSkZ4MDBYcmFwVnErYjBQR2ZPbkhyNzdiY2QzNmczYnR3b2IyL3ZGQzhwTDFPbWpBb1VLS0NDQlF2cWxWZGVjUnFZL2NJTEx5UTdJcEFVa0pMY0hJRGVmdnZ0ZTMrQkQ3bVFrSkEvWFYxRFJsQ2xTaFg1K2ZrcExDeE1QWHIwa00xbVU4ZU9IVld2WGozSFVhT21UWnRxM2JwMVdyeDRzYzZkTzZjbVRacW9iZHUyOHZiMlZ1L2V2WFhxMUNrOS8venpraEp2T3Jsa3lSSmx6NTVkdzRjUGQrVkxlNmlSRW9HSFZGYjU5cDVWUEl6ZjNyTmlEOGJFeERqOXJiWE01R0hzd2R0eHUvTWlBQURnYm1UV2NJVGtDRWdBQUFBV0JDUUFBQUFMQWhJQUFJQUZBUWtBQU1DQ2dBUUFBR0JCUUFJQUFMQWdJQUVBQUZnUWtBQUFBQ3dJU0FBQUFCWUVKQUFBQUFzQ0VnQUFnQVVCQ1FBQXdJS0FCQUFBWUVGQUFnQUFzQ0FnQVFBQVdCQ1FBQUFBTEFoSUFBQUFGZ1FrQUFBQUN3SVNBQUNBQlFFSkFBREFnb0FFQUFCZ1FVQUNBQUN3SUNBQkFBQllFSkFBQUFBc0NFZ0FBQUFXN3E0dUFJQnIyV3cyVjVlQWh4dzlpSXlJSTBqQVE4bzB6ZDJ1cmdIT1ROUDh6dFUxcENkNk1PTjUySG9RQUxJc2YzLy9aWDUrZmwrNXVnNEFXUXRIa0FCa2RxMGtQVnVyVmkwZlZ4Y0NJT3NnSUFISXRNcVdMVnRBVWk3RE1JeUlpSWlXcnE0SFFOWkJRQUtRYWVYS2xXdFcwdU5zMmJJdGNHVXRBTElXQWhLQXpLeDUwZ1BUTkhQYWJEWXZWeFlESU9zZ0lBSElsTXFVS1pOYmt0TzRJN3ZkM3N4RjVRRElZZ2hJQURLbFBIbnlUTFJPTXd4amhDdHFBWkQxRUpBQVpFcW1hYjZVd3VSbnlwUXA0NW51eFFESWNnaElBREtkZXZYcTVaRGttOElzdDd4NTh6NmIzdlVBeUhvSVNBQXluZkR3OE5HM21tZTMyMTlQejFvQVpFMEVKQUNaVVovYnpLdGJyMTQ5L3M0a2dBZENRQUtRcVZTc1dOSEROTTNDdDFra1cxaFlXRUM2RlFRZ1N5SWdBY2hVUEQwOWg5eHBHVGMzdDZIcFVRdUFySXVBQkNCVE1VMXowRjBzMDFpOHZ3RjRBTHlCQU1nMDJyZHZuMDFTOGJ0WU5MdS92Myt0dEs0SFFOWkZRQUtRYVp3NmRhcWZZUmgzdGF4cG1vUFR1QndBV2RqZHZkTUFRQWJrNys5ZlJ0S3ZVdUpkdEVOQ1F0NTFjVWtBc2dpT0lBRUFBRmdRa0FBQUFDd0lTQUFBQUJZRUpBQUFBQXNDRWdBQWdBVUJDUUFBd0lLQUJBQUFZRUZBQWdBQXNDQWdBUUFBV0JDUUFBQUFMQWhJQUFBQUZ2d3ROZ0NabHVWdnNZVkxpbkJ0UlM0Ukp5bFVVcFNyQzBIR1lKcm1GY013eG9TRWhKeDNkUzJabWJ1ckMwREsvUDM5aHhpR1VjL1ZkU0JEZVZ4U0FWY1hrY0Y0bTZZcFNUSk4wMGVTajJ2TGNabEhYVjBBTXB4WVNmMWRYVVJtUmtES3VHWWt2ZkVEdURNM043Y3RwbW4rNk9vNjBsbC8welR6U1ByWU1Jd05yaTRHcm1lYTVpZVNjcG1tZWRqVnRXUjJCS1FNempDTU5xNnVBUm1EYVpwckpja3dqS211cmlXamNYTnpPL0w5OTkrdmttUjNkUzNweWQvZlA2ZWt3WkorQ2drSldlZnFldUI2TnB2dGM5TTBleG1Hd1Rmc0IwUkF5dUI0MDBNU2YzOS9TVkpJU01pYkxpNEZBTEk4cm1JREFBQ3dJQ0FCQUFCWUVKQUFBQUFzQ0VnQUFBQVdCQ1FBQUFBTEFoSUFBSUFGQVFrQUFNQ0NnQVFBQUdCQlFBSUFBTEFnSUFFQUFGZ1FrQUFBQUN3SVNBQUFBQllFSkFBQUFBc0NFZ0FBZ0FVQkNRQUF3SUtBQkFBQVlFRkFBZ0FBc0NBZ0FRQUFXQkNRQUFBQUxBaElBQUFBRmdRa0FBQUFDd0lTQUFDQUJRRUpBQURBZ29BRUFBQmdRVUFDQUFDd01GeGRBRkxtNys5dlN0TGh3NGY1SFVFU1BaSGEvUHo4RGhxR1VkWFZkZUJmcG1udVBuTGtTSDFYN1orZXlIaGMyUlB1cnRocFdzcHFEWjcwb1ppWjhhYVh1dWlKMUpHVmVpS3JNQXlqbm92M1QwOWtNSzdzaVN3WGtHandqSWMzUFZpNXVpZHVGaElTNHVvU0lNbG1zN202QkFkNkltTndkVTlrdVlDVWhBYlBHRnpkNERlakp6S0dqTlFUQUhBckROSUdBQUN3SUNBQkFBQllFSkFBQUFBc0NFZ0FBQUFXQkNRQUFBQUxBaElBQUlBRkFRa0FBTUNDZ0FRQUFHQkJRQUlBQUxBZ0lBRUFBRmdRa0FBQUFDd0lTQUFBQUJZRUpBQUFBQXNDRWdBQWdBVUJDUUFBd0lLQUJBQUFZRUZBQWdBQXNDQWdBUUFBV0JDUUFBQUFMQWhJQUFBQUZnUWtBQUFBQ3dJU0FBQ0FCUUVKQUFEQWdvQUVBQUJnUVVBQ0FBQ3dJQ0FCUUNZUUZoYm02aEtRaWt6VDFNV0xGNTJteGNURTZKOS8vbkZSUmJBaUlLV1MrUGo0ZTE3SGJyY24reDhFUU5aeTRzUUpMVisrWEtacFNrcjhZT3pSbzRjaUlpTHVhVHZQUGZmY0haZjU0b3N2a2syTGpJelV2bjM3WkxmYm5hYkh4TVFrbTNZcjMzLy8vZDBWaWJ0MjdOZ3h2ZlRTUzA2L2cwV0xGdW1OTjk2NDY5L0wzYUFuN2g4QktSWFk3WFoxNnRSSnAwNmR1cWYxZnY3NVovWHMyVlBSMGRHMzNYYVNHVE5tT00wTENncEs4UnNJRGU0NkVSRVJhdHEwcWE1Y3VlSTBQU0FnSU1YbFEwSkM3bmtmOUVUbVVyQmdRZTNidDAvOSsvZFhRa0tDZHUzYXBkRFFVTDM4OHN0cTI3YXQwNzhwVTZha3VJMzQrSGpsekpuemp2c0tDZ3BLTnUyZGQ5N1JtMisrcWIxNzl6cE4zN0JoZy9yMzc2K3JWNitxVWFOR2F0YXNtZU5mbzBhTkpFa2JOMjZVSkkwY09mSmVYemJ1WU5ldVhXcmN1TEhjM1A3OUdPN1ZxNWZDd3NJVUdocWFiUG5telp1cmI5Kys2dHUzcjJyVnF1VjRYTE5tVGNmanZuMzdxbFdyVms3cjBSUDN6OTNWQldRRmJtNXVhdDI2dGQ1NTV4M05temN2eFdWdTNMaWhqaDA3SnB0KytmSmx0V2pSUXRtelowODJiOHVXTGFwYnQ2NzI3ZHNuU1ZxOWVyV0dEaDBxS2ZHRGRjZU9IWHIxMVZlZDF0bXdZWU8yYjkrdUtWT21xR1BIam5KMy8vZFhIQjhmcjYrKytrb2JOMjVVeTVZdE5YTGtTTzNjdWZPK1h6ZVNPM0RnZ1BMa3lTTmZYOTg3TGhzYkc2dFpzMmFwUklrU0dqdDJyTnpkM2ZYTU04L29rVWNlU2Jiczlldlh0V2ZQSGttaUp6S1ovUG56S3lnb1NELzg4SU9pb3FMMHdRY2ZhTm15WlNwVHBveTZkdTJxMTE5L1haVXJWOWJJa1NOVnNtUkpTVkt6WnMyY3RoRWJHNnZyMTYrclljT0d5ZDRyYXRhc3FiRmp4NmE0NzFXclZ1bmt5WlA2K09PUE5XellNSlV2WDE1RmloU1JKTFZ2MzE3aDRlRmF1blNwcE1UM0c3dmRMamMzTjhlSDRadzVjOVN5WmN0VS9Ya2c4VXZPNXMyYk5XdldyR1Jmbmt6VDFJQUJBeHpQcTFXcnB1blRwMHR5UGxOeHE4ZDNRay9jUFFMU0E1bzJiWnFHRFJ1bURoMDZhTm15WmRxM2I1OXExNjZkYkxuY3VYTnI2ZEtsS2xpd29HUGFqQmt6VktSSUVYWHUzTmxwMlN0WHJpaC8vdnkzM0tmZGJ0ZDc3NzJuaUlnSXA4UHVoUXNYMXVMRmkybHdGL3JpaXkrU2ZZTzdGUThQRDgyYk4wOGpSNDdVcmwyNzFLaFJJM2w1ZVduOSt2WEpscjNWRWFnazlFVEdaaGlHVHB3NG9iMTc5K3JsbDE5V21USmx0R3ZYTHAwNWMwYXJWNjlXcFVxVlZLSkVDYlZyMTA1UzR1L29adVBHamRQMTY5Y2xTZSsrKzI2eWtOU2hRd2ZGeGNYcHlwVXI2dENoZy9yMDZhUHc4SEF0V3JSSUgzLzhzUW9YTHF6WFhudE5Bd1lNVUZCUWtJb1ZLNmFZbUJqMTdObFRwbWxxOCtiTmtxU0dEUnNTa05QQnpwMDdGUjRlcnNjZmYxeDc5dXhSUWtLQ3NtWEw1clJNVkZTVVROT1VsNWVYSk1uWDExZUxGaTF5V3ViNDhlTXFYNzY4MDdUdTNidExvaWRTQXdIcFBsMjllbFg1OCtmWGloVXJOR2pRSUhsNWVhbHIxNjc2OGNjZlZidDJiWDM3N2JmS256Ky95cFl0NjFnbk9EaFlIaDRlR2pGaWhMNysrbXVkT1hOR3I3MzJtaFl0V3FSTGx5NXAxS2hSK3VXWFh6UnMyRENOSGozNmxoK0t3Y0hCY25kMzE1WXRXL1RubjMrcWRPblNqbmswdU90Y3VuUkpCdzhlMUlRSkU5U2dRUVBIOUtUQnRkV3FWWk8zdDdla3hEZTdaY3VXeVc2MzYvMzMzM2NjWm8rTWpGVGJ0bTN2ZWQvMFJNYjF6ei8vS0RBd1VILzg4WWVtVDUrdVFvVUs2Wk5QUHRIU3BVczFmLzU4L2VjLy85RmJiNzJsRVNOR3lOUFQwMm5kdUxnNHpadzVVMmZPbk5IaXhZczFaODRjdmZMS0s1bzBhWktLRlN2bVdHN0ZpaFhhdG0yYlpzeVlvYzgvLzF4VHAwN1Y3dDI3TlcvZVBCVXVYRmhTNHU4OElTRkIzYnQzVjJCZ29DWk5tcVJ4NDhhcFNwVXE2ZnJ6ZU5qWjdYWXRXTERBOGZ6S2xTdDYrZVdYdFhIalJxZVF0SDM3ZG4zMjJXZjY5Tk5QMWExYk43bTV1YWxidDI1TzIwb3BJQ1doSng0Y0FlaytSRVJFcUhuejV0cTFhNWZUOUM1ZHVqZ2VoNGFHNnRDaFE1bzllN1pqMm9nUkkvVEtLNi9vMEtGREdqVnFsRXFVS0tHWFgzNVpZV0ZoQ2c0TzF1Ky8vNjdCZ3dkcjVNaVJ0d3hIKy9mdjE3Smx5N1JreVJMOTlkZGZHakJnZ0xwMDZhS3VYYnZxeG8wYmV2SEZGMmx3RjFtNmRLbmMzZDNsNCtQakNCK0hEeC9XN05tejlkdHZ2NmxreVpKYXZIaXhJd3l0WDc5ZVM1WXMwZlRwMDFXbVRCbEprcGVYbDlhc1daTnMyN2M3Z2tSUFpGeng4ZkhxMXEyYm5ucnFLUzFldk5oeFdzVm1zMm54NHNVcVZxeVlKazJhcE9EZ1lMM3d3Z3VxWHIyNkpreVlJRGMzTjIzZnZsM0J3Y0h5OGZHUmg0ZUh0bS9mcm9FREIyclRwazNxMGFPSEdqWnNxSGJ0MnVueHh4K1hKRzNidGsweE1URmF1blNwYXRTb29UcDE2amlkcWtreWE5WXNQZmJZWXhvM2JweEdqQmloWmN1V3BmZVA1YUcyZHUxYWVYaDRPSjc3K3ZvcWQrN2Mrdjc3NzFXOWVuWEg5SU1IRDZwV3JWcVNwQ1ZMbHFTNHJVYU5HdDF5bmtSUFBDZ0MwbjM0NmFlZjlNUVRUOXgyMEdTSERoMjBkT2xTL2ZMTEw2cFVxWktreEZNcTgrZlAxNisvL3FxMWE5ZHEzNzU5V3Jac21VYU9IS240K0hnVktsUkkwNlpOdSswSFdiVnExYlJnd1FMSG0rTGl4WXMxZVBCZ2hZYUdhdkxreVRTNGk1dzllMWJidG0xTE52M3p6ejlYczJiTkZCUVVwQW9WS21qLy92MnFVNmVPSktsVnExYUtqSXhVLy83OXRYSGpSdVhJa1VPUmtaRjNmWW91Q1QyUmNibTd1K3VkZDk1eEhOR3JYNysrdnY3NmE3VnYzOTV4Qk1qTnpVMzkrdlZUKy9idGRmejRjWjA3ZDA1OSsvWlYwYUpGTldEQUFEMzc3TE9LaUlqUXhJa1RWYmR1WGJWbzBVSzFhdFhTc21YTDFMZHZYOVdvVVVPOWV2V1NhWnJ5OVBUVTBhTkhWYmx5WlpVc1dWSmJ0bXpSOXUzYlZieDRjWlV2WDE3SGp4OVgzcng1NWVIaG9TcFZxbWpWcWxWTzQrVU13M0RKeitsaDh1ZWZmMnI0OE9GT1l3WHIxYXVuSFR0Mk9BS1NhWnI2N3J2dk5IUG1US2QxcTFldnJnb1ZLamllUC9yb28rclpzNmZqK2ZuejV4Mm5aOCtjT1VOUFBDQUMwbjA0ZlBpdy9QejhicnVNdDdlMzJyVnJwMFdMRnVuOTk5K1hsSGhhYnRxMGFRb0xDMU9USmsyMGRldFdMVnk0VUFjT0hORGd3WVAxNXB0dmF2TGt5YXBYcjU1ZWZmVlZlWGg0YU02Y09VN2JkWGQzZHpxa1dxUklFUzFjdUZENzl1MlRZUmcwdUl1c1c3ZE9yN3p5aWo3ODhFUEh0S05IaitydzRjTWFOMjZjZ29LQzFMcDFhMDJlUEZtMWE5ZDIvRTQ2ZCs2c3hvMGJLMGVPSEpLa25qMTdxbi8vL3NtMkh4d2M3SGhNVDJRdXI3Lyt1dU94YVpyNjg4OC9kZXJVcVdSalRxVEUzK1dLRlN1MFlNRUM1YytmWHo0K1BscS9mcjBlZmZSUlBmWFVVNDQreVpjdm45cTBhYU51M2JvcFc3WnNldlBOTjlXbFN4ZE5tREJCWThhTVVYeDh2RnEyYktsdDI3YnB5cFVyQ2cwTlZmbnk1VFYzN2x5OTlOSkxqbE1zcDArZmRweldNMDJUdmtnSC9mdjNkL3dlazlTcFUwZkRoZzNUVzIrOUpjTXdkUExrU2JtN3V6dUZvU1EzWDJSeE96Tm16S0FuSGhBQjZUN3MyYk5IdzRZTnUrTnk3ZHUzMS9QUFA2L1RwMDhyWjg2YzZ0V3JsN3AxNnlZL1B6LzE2ZE5IQlFzV1ZQLysvWlV6WjA3bHlKRkRtelp0MHNxVkt6Vi8vbnk5OXRwcm1qZHZuaXBYcnV5NG9zWEh4eWZaMVMxSlBEdzgxTFJwVTBrMHVDdDA3dHhadnI2K2pvQVVHeHVyd01CQWRlL2UzVEhJc256NThzcWJONitXTDEvdUdKaC85ZXBWYmQ2OFdWMjdkbFdMRmkyVWtKQ2dWYXRXT1E3Qng4Ykd5c1BEUTdHeHNlcmJ0NjhrMFJPWlROSXAwOTkvLzEydnZmYWFObTNhcEtKRmkwcEtISTh5Y09CQTFhdFhUeDA2ZEhDc0V4VVZwWTRkTzJyejVzMzZmLy92LytuQWdRTmF2SGl4cmw2OXFzR0RCK3ZNbVROYXYzNjlUcDQ4cVhmZmZWZlpzbVZ6SEgzSW5UdTNKT25wcDUvV045OThJejgvUDAyZVBGbXhzYkU2ZWZLay9QMzlIZnQ1OTkxM0hlOWxseTVkY3JxSUJHbkRHbzRrcVVLRkNyTGI3VHAyN0pncVZxeW8vZnYzcTE2OWV2ZTlqOWpZV0hvaUZSQ1E3dEhmZi8rdHYvLysyNm1oVWpKbnpodzFhOVpNVTZkT1ZaRWlSZVRsNWFYUFAvOWNQajQra3VTNFpOdG1zeWtrSkVUeDhmR0tqSXlVaDRlSEJnMGE1SFFUdWV2WHIrdkFnUU9TRXNlaUpLMTc4K01hTldvNGxxZkIwNS8xc3Y2cFU2Zkt5OHNyMlJXS3c0Y1BWN2R1M1ZTc1dESFZyVnRYUC96d2c3WnYzNjZ1WGJ2cSt2WHIycmR2bndJQ0FyUmp4dzVKY2p5KytmY3IwUk9aMGZyMTYyV2FwcFl1WGFxNmRldXFYTGx5bWpadG1yeTh2UFRDQ3k4NExidHg0MFkxYmRyVUVXVGQzZDAxZGVwVVhiNThXWkdSa2VyWXNhUDI3ZHVuNGNPSGEvcjA2Wm8yYlZxeS9RVUVCT2liYjc1Ui9mcjFGUjhmcjIrKytVWlZxMVoxSExtS2pJelVuMy8rcWNxVksrdkxMNy9VaGcwYkZCTVRvMnZYcnVuTEw3OU0reDhJSEF6RFVKMDZkZlQ3NzcrcllzV0syck5uandZT0hKaHN1WHo1OGprZFRiWksrckxrNGVGQlQ2UUNBdEk5ZXVTUlIvVFpaNTg1RGJKTHlkYXRXMVdyVmkzVnIxOWZVclNIS0JjQUFBOVVTVVJCVk9MOWFtNitjdUZtdHpvQ1lMM1U5MjdRNEs0M2E5WXNIVHAwU0FzV0xGQ1RKazBrSlE3c2I5U29rZXJXcmF0eDQ4WnA5T2pSV3JWcWxYNzg4Y2M3aHUwSFJVOWtESU1IRDFhL2Z2MjBaczBhdmY3NjY0cU9qbGJPbkRuMXhodHY2SjkvL25GOHl3OExDOU9tVFp1MGZQbHlTWW5oS0NvcVNsNWVYaXBac3FRT0hqeW9raVZMeXNQRFE0R0JnVnF5WkluVHpRYVROR25TUkZXcVZKRzd1N3VXTFZ1bTBhTkhPNzNYL1Bqamp5cGJ0cXh5NXN5cDhQQndMVnk0VUpVclYxYVBIajAwYTlZc0ZTOWUvTDdlZzNCLzNuNzdiVW5TeFlzWDlkZGZmNlg0dm5EdDJqWEhrZVE3U2VremlwNjROd1NrKy9Eb280ODZIbnQ3ZXlzME5GUTJtODB4N2NTSkU3cHk1WXFlZU9JSng3UjI3ZG81N25GeU01dk5scW9OUjRPN1h1dldyZFcrZlhzVktsUklYMzMxbGFURWIyNUpqNlhFTVV1K3ZyNzY5dHR2azkzWU1iWFJFNjYxYnQwNm5UOS9Ybi85OVpkQ1EwTmxHSWE2ZE9taTFxMWI2L2ZmZjllMmJkdjB3UWNmcUZ5NWN1cmN1Yk5xMWFxbFJZc1dPVTdEdFdqUlFzMmJOM2VNUFltUGo5Znc0Y01sSlo0NkdUUm9VTEo5SnQzZjZtYlhyMS9Yd1lNSFpSaUdGaXhZb1AzNzk4dmYzMTlYcjE3VnNHSEQxS0JCQXcwZE9sUXJWcXhRcjE2OTlPR0hINnBVcVZJS0R3Ky82M0V2dURjblRweElGbmdTRWhJVUV4UGpkS3VRVXFWS09SN0h4TVRjY252WHJsMVR0MjdkMUtCQmcyUzNCS0FuN2wzV2Y0VnBySGZ2M2hveVpJalRud3Z4OXZiV3dJRURIV05QN2xmU3ZWSmlZMk1keloxMEpNTDZPR21aSmsyYTBPQXVWcng0OFRzdTQrdnJxNHNYTCtyMDZkTXFXclNvR2pSb29LaW9LRFZvMEVBUkVSR09OOGVreDdHeHNXclFvSUY2OU9oQlQyUXlNVEV4OHZiMlZ1UEdqVFY0OEdESFlGaEpLbGFzbUdyVnFxVzR1RGdkT0hCQStmTGxrNXVibStPS1JFa2FQWHEwUm84ZWZVLzd2RG1NMzBwa1pLVHExS21qM3IxN3EySERobzZMQXpwMDZLQThlZkxJdzhORERSbzBrTjF1ZHhvZmhkUlJ2MzU5bFN0WHpuRktQSzNSRTVDL3Y3L3A3Kzl2WmhiUFAvOThxbTV2d29RSjVzNmRPODAyYmRxWXMyZlBOdTEydTJQZTFxMWJ6ZE9uVDVzMWE5WTBxMWV2YnI3Ly92dXB1dStVSlAwK0hwYWVXTE5tVFlyVFY2NWNtV3hhUkVTRXVXdlhyalN1aUo3SUNIMlJrWVdGaGJtNkJOTTBNMFpmMEJPSjZJbEVXZTVTbHFRZjV2MzhFZENzNU1hTkc0NHhEYTZVZE9yeDhPSERMdXMxZWlJUlBlR012c2hZTWtKZjBCTVppNnQ3SXZuSVBtUUpHZUdERUJrTFBRRUFkNCtBQkFBQVlFRkFBZ0FBc0NBZ0FRQUFXQkNRQUFBQUxBaElBQUFBRmdRa0FBQUFDd0lTQUFDQUJRRUpBQURBZ29BRUFBQmdRVUFDQUFDd0lDQUJBQUJZRUpBQUFBQXNDRWdBQUFBV0JDUUFBQUFMQWhJQUFJQUZBUWtBQU1DQ2dBUUFBR0JCUUFJQUFMQWdJQUVBQUZnUWtBQUFBQ3dJU0FBQUFCWUVKQUFBQUFzQ0VnQUFnQVVCQ1FBQXdNTGQxUVVBZ0N2WmJEWlhsNEFNaHA2QWxJVURFZzBPSzNvQ056Tk5jN2RoR1BWY1hRZitaWnJtZHk3ZVB6MlJ3Yml5SjdKY1FLTEJNeDdlOUdEbDZwNlFwQ05IanRSM2RRM0lXT2dKQUFBQUFBQUFBSGZQY0hVQkFPNk96V1lySWVrTDB6UXJHb1pSTWlRazVFOVgxNFNNZy81QVN1aUwrMGRBeW1Cb1pxVEVack05WlpybVZrbVAvRy9TT1RjM3Q2YUhEaDM2eFpWMUlXT2dQNUFTK3VMQmNCK2tET1Ivelh6QU5NMktrbVNhNWpkVnFsU3A1T3E2NEZwK2ZuNTFUZFA4V3RJanBVcVZVcWxTcFNTcG1OMXUvOXJQejYrdWE2dURxOUVmU0FsOThlQUlTQmtFell5VStQdjd0elVNWTV1a1BBRUJBZnIwMDAvMW4vLzhSd0VCQVpLVTF6Q01iZjcrL20xY1hDWmNoUDVBU3VpTDFKSE4xUVhBMGN6ckpIa0hCQVJvN3R5NWF0dTJyVTZkT3FVLy92Z2poMkVZWFlvV0xYcjAvUG56eDExZEs5S1B6V2JyTDJtSkpQYzJiZHBvNHNTSnlwNDl1OXpkM2RXd1lVTmR2bnhaeDQ4ZmQ1ZlV2a2lSSXBjdVhMaHd5TVVsSXgzUkgwZ0pmWkY2Q0VndVJqTWpCWWJOWnB0a211WTBTVWFmUG4wMGRPaFF1Ym45ZThEWHpjMU5kZXZXbGQxdTErSERodzNETUZvVUtWSWsyNFVMRjNhN3JHcWtGL29ES2FFdlVoa0J5WFZvWmlSVHIxNDk5M3o1OHMyWE5NVE56VTJqUm8xUzE2NWRaUmpKcjZjd0RFUFBQUE9NZkgxOXRYLy9ma2tLS0ZLa1NMSHk1Y3R2K2YzMzMrM3BYVHZTSHYyQmxOQVhhWU9BNUFJME0xSmlzOW04WW1KaVZocUcwZG5EdzBOVHAwN1ZjODg5ZDhmMUtsU29vREpseW1qUG5qMnkyKzMrTVRFeC8vZklJNDlzT0gvK2ZGdzZsSTEwUW44Z0pmUkYyaUVncFRPYUdTbXBXcldxcjkxdTN5cnBXUjhmSHdVRkJhbEdqUnAzdmY1amp6MG1tODJtWGJ0MktUWTJ0cHlrK3FWS2xWcDM5dXpacURRckd1bUcva0JLNkl1MHhYMlEwbEhWcWxWOTQrUGpOMHFxNGVQam94a3pac2pQeisrZXRuSGt5QkVOSFRwVTRlSGhrdlNOcDZkbnl3TUhEbHhOaTNxUmZ2ejkvYitXVkR1bGVZWmhhUFRvMFdyVHh2bWlrN1ZyMXlvd01GQ21hZDVxcy9zT0h6NWNKM1VyaFN2UUgwZ0pmWkcydU13L0hjWEh4NitUVkVPU3dzUEQxYnQzYjlsc050bHNObFdwVWtWcjE2NU50czdhdFd0VnBVb1Z4M0s5ZS9kT0NrZVNWRE1tSm1aOStyMENwQlhUTk9Odk0wK1RKMDlPTmowME5QUjJiM0l5VGRNamRhcURxOUVmU0FsOWtiYmNYVjNBdzhRMHpmaVV4aG45YjU0bVQ1NmNMTzNUekErSFcvMFZjVDgvdjM2R1ljeTE5c1hOVE5Qc2YrVElrWGxwVmh4Y2p2NUFTdWlMdEVWQVNrYzBNd0FBbVFPbjJBQUFBQ3dJU0FBQUFCWUVKQUFBQUFzQ0VnQUFnQVVCQ1FBQXdJS0FCQUFBWUVGQUFnQUFzT0ErU0VBbXNIcjFhcTFldmRyVlpTQ0RvaitRRXZyaXdSQ1FNaENhR1ZhbWFmNWtHRWFVcEp5M1dDVEtOTTJmMHJNbVpCejBCMUpDWDZTT1RQM0hhdjM4L0E0YWhsSFYxWFVBQUlCVUUyT2E1cXRIamh4WjZNb2lNdlVZSk1JUkFBQlpqcWRoR0F0Y1hVU1dPTVVXRWhMaTZoSUFBTUFEV3JkdW5TWk5taVRETUZ4NjlFaks1RWVRQUFBQTBnSUJDUUFBd0lLQUJBQUFZRUZBQWdBQXNDQWdBUUFBV0JDUUFBQUFMQWhJQURJRTB6UzFlL2R1VjVjQkFKSUlTQURTZ0dtYWlvNk8xclZyMTNUdTNEbWRPSEZDMzMvL3ZRNGRPblRMZGV4MnU0WVBIMzdmKzdUYjdZcUlpTkNsUzVkMC9mcDFwM214c2JINjhzc3ZaWnFtSk9uenp6L1hQLy84YzkvN0FwRDFaWWtiUlFKd3JYSGp4bW52M3IyS2o0OVhYRnljNHVMaUpFbGVYbDdLbVRPbnZMMjk1ZVhscFpJbFM2cEtsU3I2NElNUHRIWHIxaFMzMWF4WnMyVFR0bXpab2l0WHJxaFBuejZLajQ5WFFrS0NFaElTRkJjWHAvajRlTm50ZHJtN3V5dEhqaHpLbVRPbldyWnNxUjQ5ZWpqV0R3d01WRXhNakpvMGFTSkppb3VMMDk2OWU5VzhlZk0wK0drQXlBb3k5ZDlpOC9mM055WHVwQTI0MnBVclZ4UVpHU2xQVDA5NWVub3FSNDRjcWxtenBuYnMyS0c4ZWZQZTFUWVNFaEpVdFdyVjIvNy8vTjEzMzZsSWtTTEtreWVQc21mUHJ0V3JWK3VKSjU1UTllclZIY3RNbXpaTlRaczIxZE5QUHkyNzNhNTMzbmxIYTlhc1VlblNwUjNMbkQ1OTJ1bDVrdG16Wnl0Ly92ejM4TW9CcEthYjc2UWRFaExTMjVXMWNJb053QVB6OWZYVm80OCtxa0tGQ2lsUG5qenk5UFJNay8wY1BYcFU0OGVQVi9iczJlWGw1U1diemFieDQ4ZnI0c1dMa3FRRkN4Ym81TW1US2wrK3ZDSWpJelZzMkRDZE9YTkdobUhJdzhQRDhjLzYzTVBEUTYxYXRTSWNBWERnRkJ1QUJ6Wm56aHd0WEpqOFR5YzkrK3l6eWFZbEhTRnEwYUpGaXR1eVRtL1ZxcFg2OU9ralNlclJvNGN1WExpZ2FkT21hY0tFQ2FwUW9ZSjY5KzZ0WDMvOVZhR2hvZHE1YzZmbXo1OHZUMDlQMmUxMlBmNzQ0K3JkdTdmYXRtMnJKVXVXT0xiWnJGa3pwK2NBWU1VcE5nQnB3bWF6cGZvcE5pbHhNSFpjWEp6aktKWE5abE5JU0loaVltSVVIUjJ0UEhueUpGdW5ldlhxS2xldW5PUDVpUk1ubko1TGlhR3BVNmRPZDFVcmdMU1JrVTZ4Y1FRSlFMcXpIaVZLU0VqUXBVdVhVcHduU1VPR0ROSFlzV052dWIwYU5Xb2ttelo1OG1UVnIxOWZrcFF2WHo2T0lBRzRKd1FrQU9sdTA2Wk5qc2QydTExanhvelJ4WXNYbFNOSERnMGRPbFJseXBSUlFrS0MxcXhabzVvMWE2cFlzV0pxMkxDaDB6YTJiTm1pVHovOVZNZU9IVk81Y3VVMGF0UW9sUzlmUHNYOVhiMTZWWjA3ZDNZOHo1czNyOVB6SkRObnpsVGh3b1ZUNlZVQ3lNd0lTQUFleUlJRkN6UjM3dHdVNTZVMEJrbjY5N1Q0UC8vOG96Rmp4cWhTcFVxYU5HbVN6cHc1bzIzYnR1bTMzMzdUZ2dVTDVPdnJxN0pseTZwWXNXSk82eTlac2tUcjFxMVRjSEN3bWpadHFyRmp4MnI0OE9HYU1HR0Nubjc2NldUNysraWpqMVM1Y21YSDh4WXRXamlGTkFDd0lpQUJlQ0M5ZS9kVzc5N0pod3JjYVF6U2poMDd0R2pSSXAwNmRVb3paODZVSkpVcFUwWjc5dXpSL1Buek5YWHExR1RqaE02Y09hTnAwNllwTWpKU0N4Y3VkRngxOXZqamoydlNwRWthTm15WUdqZHVyQjQ5ZXFoQWdRSWFQbnk0L3Zyckw4ZjZNVEV4T252MnJDU3BUcDA2S2xxMHFOUDJWNnhZY2Y4L0NBQlpDZ0VKUUtxSmpvNVc5dXpaZGVQR0RVbVNZU1MvRGlRaElVRjkrdlJSOXV6WjlmNzc3NnREaHc2T2RiZHQyNmIyN2RzclBEeGNIM3p3Z1Y1NjZTVlZxMVpOcG1scS9Qangycmx6cDE1ODhVVzk4c29yY25kM2Z2dDY2cW1udEd6Wk1nVUdCcXBaczJaNjk5MTM5ZDU3NzBsS1BJMjNmZnQyTFZteVJCTW1UTkNjT1hQVXNtVkxYYnQyVFQxNzlsU1JJa1hTK0NjRElMTWhJQUZJTlZPbVRIR2N1bnJ5eVNlVk8zZnVaTXRreTVaTjQ4ZVBWNGtTSlJRYkc2dlkyRmlOR1RORysvZnZWK1hLbGRXZ1FRTU5HVEpFKy9idFUxQlFrRWFPSEtuZzRHRFZyVnRYL2ZyMVUvSGl4Vys1LzhLRkMrdkREei9Vc1dQSFZMWnNXUjA3ZGt4NzkrN1Y3dDI3VmExYU5jMlpNMGQ1OHVUUnZIbnoxTDkvZngwL2ZseUJnWUhLbGkyYjZ0V3JwN3AxNjNJdkpBQ1NDRWdBVXRIbzBhUDF4aHR2eURBTWVYbDUzWEs1RWlWS1NKTGk0K1AxMUZOUHFWS2xTaG94WW9UVEpmcTFhOWRXN2RxMWRmYnNXUlV2WGx4UFB2bGtpdHRxM2JwMXNta1ZLbFJRVkZTVVZxeFlvZi83di8vVHdvVUw1ZTN0N1poZnFGQWhTVkw1OHVVVkZCU2treWRQNm9zdnZsQ2xTcFVJU0FBa2NSOGtBQUNRUVdTayt5RHhwMFlBQUFBc0NFZ0FBQUFXQkNRQUFBQUxBaElBQUlBRkFRa0FBTUNDZ0FRQUFHQ1JKZTZERkJRVTVPb1NBQURBQTFxN2RxMnJTM0RJN0FFcFRsTDJ4WXNYdTdnTUFBQ1FXdXgyZTZ5cmE4alVBY2swelVadWJtNDFYRjBIQUFCSUhhWnB4cmk3dTMvbTZqb0FBQUFBQUFBQUFBQUFBQUFBQUFBQUFBQUFBQUFBQUFBQUFBQUFBQUFBQUFBQUFBQUFBQUFBQUFBQUFBQUFBQUFBQUFBQUFBQUFBQUFBQUFBQUFBQUFBQUFBQUFBQUFBQUFBQUFBQUFBQUFBQUFBQUFBQUFBQUFBQUFBQUFBQUFBQUFBQUFBQUFBQUFDeW1QOFBDU3BYZVczdHorQUFBQUFBU1VWT1JLNUNZSUk9IiwKICAgIlRoZW1lIiA6ICIiLAogICAiVHlwZSIgOiAiZmxvdyIsCiAgICJWZXJzaW9uIiA6ICIxOSIKfQo="/>
    </extobj>
  </extobjs>
</s:customData>
</file>

<file path=customXml/itemProps4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</Words>
  <Application>WPS 演示</Application>
  <PresentationFormat>宽屏</PresentationFormat>
  <Paragraphs>182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方正书宋_GBK</vt:lpstr>
      <vt:lpstr>Wingdings</vt:lpstr>
      <vt:lpstr>微软雅黑</vt:lpstr>
      <vt:lpstr>汉仪旗黑</vt:lpstr>
      <vt:lpstr>Microsoft Yahei</vt:lpstr>
      <vt:lpstr>Wingdings</vt:lpstr>
      <vt:lpstr>Times New Roman</vt:lpstr>
      <vt:lpstr>黑体</vt:lpstr>
      <vt:lpstr>Calibri</vt:lpstr>
      <vt:lpstr>Helvetica Neue</vt:lpstr>
      <vt:lpstr>Calibri Light</vt:lpstr>
      <vt:lpstr>宋体</vt:lpstr>
      <vt:lpstr>Arial Unicode MS</vt:lpstr>
      <vt:lpstr>汉仪书宋二KW</vt:lpstr>
      <vt:lpstr>苹方-简</vt:lpstr>
      <vt:lpstr>汉仪中黑KW</vt:lpstr>
      <vt:lpstr>Office 主题</vt:lpstr>
      <vt:lpstr>无锡海工智能科技有限公司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无锡海工智能科技有限公司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wy</cp:lastModifiedBy>
  <cp:revision>48</cp:revision>
  <dcterms:created xsi:type="dcterms:W3CDTF">2022-06-26T04:33:05Z</dcterms:created>
  <dcterms:modified xsi:type="dcterms:W3CDTF">2022-06-26T04:33:05Z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  <property fmtid="{D5CDD505-2E9C-101B-9397-08002B2CF9AE}" pid="3" name="KSOTemplateUUID">
    <vt:lpwstr>v1.0_mb_ZMs4xGJa1g734CrcYLOtug==</vt:lpwstr>
  </property>
  <property fmtid="{D5CDD505-2E9C-101B-9397-08002B2CF9AE}" pid="4" name="ICV">
    <vt:lpwstr>40A7ECF718DE4FB6B7E029D4C61D238D</vt:lpwstr>
  </property>
</Properties>
</file>