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8" r:id="rId4"/>
    <p:sldId id="279" r:id="rId5"/>
    <p:sldId id="292" r:id="rId6"/>
    <p:sldId id="293" r:id="rId7"/>
    <p:sldId id="286" r:id="rId8"/>
    <p:sldId id="280" r:id="rId9"/>
    <p:sldId id="287" r:id="rId10"/>
    <p:sldId id="288" r:id="rId11"/>
    <p:sldId id="289" r:id="rId12"/>
    <p:sldId id="294" r:id="rId13"/>
    <p:sldId id="296" r:id="rId14"/>
    <p:sldId id="295" r:id="rId15"/>
    <p:sldId id="290" r:id="rId16"/>
    <p:sldId id="291" r:id="rId17"/>
    <p:sldId id="282" r:id="rId18"/>
    <p:sldId id="28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9A49"/>
    <a:srgbClr val="EAC9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06" autoAdjust="0"/>
    <p:restoredTop sz="94674"/>
  </p:normalViewPr>
  <p:slideViewPr>
    <p:cSldViewPr snapToGrid="0">
      <p:cViewPr varScale="1">
        <p:scale>
          <a:sx n="104" d="100"/>
          <a:sy n="104" d="100"/>
        </p:scale>
        <p:origin x="208" y="784"/>
      </p:cViewPr>
      <p:guideLst>
        <p:guide orient="horz" pos="22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G:\网金控股\网金PPT模板规范\PPT\01.jpg01"/>
          <p:cNvPicPr>
            <a:picLocks noChangeAspect="1"/>
          </p:cNvPicPr>
          <p:nvPr userDrawn="1"/>
        </p:nvPicPr>
        <p:blipFill>
          <a:blip r:embed="rId2"/>
          <a:srcRect/>
          <a:stretch>
            <a:fillRect/>
          </a:stretch>
        </p:blipFill>
        <p:spPr>
          <a:xfrm>
            <a:off x="953" y="-3492"/>
            <a:ext cx="12198985" cy="686181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2017/8/1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N:\网金控股\网金PPT模板规范\PPT\PPT模板JPG\02.jpg02"/>
          <p:cNvPicPr>
            <a:picLocks noChangeAspect="1"/>
          </p:cNvPicPr>
          <p:nvPr userDrawn="1"/>
        </p:nvPicPr>
        <p:blipFill>
          <a:blip r:embed="rId2"/>
          <a:srcRect/>
          <a:stretch>
            <a:fillRect/>
          </a:stretch>
        </p:blipFill>
        <p:spPr>
          <a:xfrm>
            <a:off x="0" y="318"/>
            <a:ext cx="12192000" cy="68573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N:\网金控股\网金PPT模板规范\PPT\PPT模板JPG\03.jpg03"/>
          <p:cNvPicPr>
            <a:picLocks noChangeAspect="1"/>
          </p:cNvPicPr>
          <p:nvPr userDrawn="1"/>
        </p:nvPicPr>
        <p:blipFill>
          <a:blip r:embed="rId2"/>
          <a:srcRect/>
          <a:stretch>
            <a:fillRect/>
          </a:stretch>
        </p:blipFill>
        <p:spPr>
          <a:xfrm>
            <a:off x="0" y="318"/>
            <a:ext cx="12192000" cy="685736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descr="N:\网金控股\网金PPT模板规范\PPT\PPT模板JPG\04.jpg04"/>
          <p:cNvPicPr>
            <a:picLocks noChangeAspect="1"/>
          </p:cNvPicPr>
          <p:nvPr userDrawn="1"/>
        </p:nvPicPr>
        <p:blipFill>
          <a:blip r:embed="rId2"/>
          <a:srcRect/>
          <a:stretch>
            <a:fillRect/>
          </a:stretch>
        </p:blipFill>
        <p:spPr>
          <a:xfrm>
            <a:off x="8255" y="-7937"/>
            <a:ext cx="12192000" cy="685736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descr="N:\网金控股\网金PPT模板规范\PPT\PPT模板JPG\05.jpg05"/>
          <p:cNvPicPr>
            <a:picLocks noChangeAspect="1"/>
          </p:cNvPicPr>
          <p:nvPr userDrawn="1"/>
        </p:nvPicPr>
        <p:blipFill>
          <a:blip r:embed="rId2"/>
          <a:srcRect/>
          <a:stretch>
            <a:fillRect/>
          </a:stretch>
        </p:blipFill>
        <p:spPr>
          <a:xfrm>
            <a:off x="0" y="318"/>
            <a:ext cx="12192000" cy="685736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G:\网金控股\网金PPT模板规范\PPT\07.jpg07"/>
          <p:cNvPicPr>
            <a:picLocks noChangeAspect="1"/>
          </p:cNvPicPr>
          <p:nvPr userDrawn="1"/>
        </p:nvPicPr>
        <p:blipFill>
          <a:blip r:embed="rId2"/>
          <a:srcRect/>
          <a:stretch>
            <a:fillRect/>
          </a:stretch>
        </p:blipFill>
        <p:spPr>
          <a:xfrm>
            <a:off x="-6667" y="-635"/>
            <a:ext cx="12214860" cy="68707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2017/8/1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apple.com/library/content/technotes/tn2151/_index.html#//apple_ref/doc/uid/DTS40008184-CH1-ACQUIRING_CRASH_AND_LOW_MEMORY_REPOR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2913" y="1754997"/>
            <a:ext cx="7576113" cy="923330"/>
          </a:xfrm>
          <a:prstGeom prst="rect">
            <a:avLst/>
          </a:prstGeom>
          <a:noFill/>
        </p:spPr>
        <p:txBody>
          <a:bodyPr wrap="none" rtlCol="0">
            <a:spAutoFit/>
          </a:bodyPr>
          <a:lstStyle/>
          <a:p>
            <a:r>
              <a:rPr lang="en-US" altLang="zh-CN" sz="5400" b="1" dirty="0" smtClean="0">
                <a:solidFill>
                  <a:schemeClr val="tx1">
                    <a:lumMod val="85000"/>
                    <a:lumOff val="15000"/>
                  </a:schemeClr>
                </a:solidFill>
                <a:latin typeface="微软雅黑" pitchFamily="34" charset="-122"/>
                <a:ea typeface="微软雅黑" pitchFamily="34" charset="-122"/>
              </a:rPr>
              <a:t>iOS</a:t>
            </a:r>
            <a:r>
              <a:rPr lang="zh-CN" altLang="en-US" sz="5400" b="1" dirty="0" smtClean="0">
                <a:solidFill>
                  <a:schemeClr val="tx1">
                    <a:lumMod val="85000"/>
                    <a:lumOff val="15000"/>
                  </a:schemeClr>
                </a:solidFill>
                <a:latin typeface="微软雅黑" pitchFamily="34" charset="-122"/>
                <a:ea typeface="微软雅黑" pitchFamily="34" charset="-122"/>
              </a:rPr>
              <a:t> </a:t>
            </a:r>
            <a:r>
              <a:rPr lang="en-US" altLang="zh-CN" sz="5400" b="1" dirty="0" smtClean="0">
                <a:solidFill>
                  <a:schemeClr val="tx1">
                    <a:lumMod val="85000"/>
                    <a:lumOff val="15000"/>
                  </a:schemeClr>
                </a:solidFill>
                <a:latin typeface="微软雅黑" pitchFamily="34" charset="-122"/>
                <a:ea typeface="微软雅黑" pitchFamily="34" charset="-122"/>
              </a:rPr>
              <a:t>crash</a:t>
            </a:r>
            <a:r>
              <a:rPr lang="zh-CN" altLang="en-US" sz="5400" b="1" dirty="0" smtClean="0">
                <a:solidFill>
                  <a:schemeClr val="tx1">
                    <a:lumMod val="85000"/>
                    <a:lumOff val="15000"/>
                  </a:schemeClr>
                </a:solidFill>
                <a:latin typeface="微软雅黑" pitchFamily="34" charset="-122"/>
                <a:ea typeface="微软雅黑" pitchFamily="34" charset="-122"/>
              </a:rPr>
              <a:t>捕获分析</a:t>
            </a:r>
            <a:r>
              <a:rPr lang="zh-CN" altLang="en-US" sz="5400" b="1" dirty="0" smtClean="0">
                <a:solidFill>
                  <a:schemeClr val="tx1">
                    <a:lumMod val="85000"/>
                    <a:lumOff val="15000"/>
                  </a:schemeClr>
                </a:solidFill>
                <a:latin typeface="微软雅黑" pitchFamily="34" charset="-122"/>
                <a:ea typeface="微软雅黑" pitchFamily="34" charset="-122"/>
              </a:rPr>
              <a:t>相关</a:t>
            </a:r>
            <a:endParaRPr lang="zh-CN" altLang="en-US" sz="5400" b="1" dirty="0">
              <a:solidFill>
                <a:schemeClr val="tx1">
                  <a:lumMod val="85000"/>
                  <a:lumOff val="15000"/>
                </a:schemeClr>
              </a:solidFill>
              <a:latin typeface="微软雅黑" pitchFamily="34" charset="-122"/>
              <a:ea typeface="微软雅黑" pitchFamily="34" charset="-122"/>
            </a:endParaRPr>
          </a:p>
        </p:txBody>
      </p:sp>
      <p:sp>
        <p:nvSpPr>
          <p:cNvPr id="6" name="TextBox 5"/>
          <p:cNvSpPr txBox="1"/>
          <p:nvPr/>
        </p:nvSpPr>
        <p:spPr>
          <a:xfrm>
            <a:off x="3935267" y="2829979"/>
            <a:ext cx="6489277" cy="646331"/>
          </a:xfrm>
          <a:prstGeom prst="rect">
            <a:avLst/>
          </a:prstGeom>
          <a:noFill/>
        </p:spPr>
        <p:txBody>
          <a:bodyPr wrap="none" rtlCol="0">
            <a:spAutoFit/>
          </a:bodyPr>
          <a:lstStyle/>
          <a:p>
            <a:r>
              <a:rPr lang="en-US" altLang="zh-CN" sz="3600" b="1" dirty="0" smtClean="0">
                <a:solidFill>
                  <a:schemeClr val="tx1">
                    <a:lumMod val="50000"/>
                    <a:lumOff val="50000"/>
                  </a:schemeClr>
                </a:solidFill>
                <a:latin typeface="微软雅黑" pitchFamily="34" charset="-122"/>
                <a:ea typeface="微软雅黑" pitchFamily="34" charset="-122"/>
              </a:rPr>
              <a:t>crash</a:t>
            </a:r>
            <a:r>
              <a:rPr lang="zh-CN" altLang="en-US" sz="3600" b="1" dirty="0" smtClean="0">
                <a:solidFill>
                  <a:schemeClr val="tx1">
                    <a:lumMod val="50000"/>
                    <a:lumOff val="50000"/>
                  </a:schemeClr>
                </a:solidFill>
                <a:latin typeface="微软雅黑" pitchFamily="34" charset="-122"/>
                <a:ea typeface="微软雅黑" pitchFamily="34" charset="-122"/>
              </a:rPr>
              <a:t>的捕获、上报、堆栈分析</a:t>
            </a:r>
            <a:endParaRPr lang="zh-CN" altLang="en-US" sz="3600" b="1" dirty="0">
              <a:solidFill>
                <a:schemeClr val="tx1">
                  <a:lumMod val="50000"/>
                  <a:lumOff val="50000"/>
                </a:schemeClr>
              </a:solidFill>
              <a:latin typeface="微软雅黑" pitchFamily="34" charset="-122"/>
              <a:ea typeface="微软雅黑" pitchFamily="34" charset="-122"/>
            </a:endParaRPr>
          </a:p>
        </p:txBody>
      </p:sp>
      <p:sp>
        <p:nvSpPr>
          <p:cNvPr id="9" name="TextBox 8"/>
          <p:cNvSpPr txBox="1"/>
          <p:nvPr/>
        </p:nvSpPr>
        <p:spPr>
          <a:xfrm>
            <a:off x="4220301" y="3823035"/>
            <a:ext cx="877163" cy="369332"/>
          </a:xfrm>
          <a:prstGeom prst="rect">
            <a:avLst/>
          </a:prstGeom>
          <a:noFill/>
        </p:spPr>
        <p:txBody>
          <a:bodyPr wrap="none" rtlCol="0">
            <a:spAutoFit/>
          </a:bodyPr>
          <a:lstStyle/>
          <a:p>
            <a:r>
              <a:rPr lang="zh-CN" altLang="en-US" b="1" dirty="0" smtClean="0">
                <a:solidFill>
                  <a:schemeClr val="bg1">
                    <a:lumMod val="50000"/>
                  </a:schemeClr>
                </a:solidFill>
                <a:latin typeface="微软雅黑" pitchFamily="34" charset="-122"/>
                <a:ea typeface="微软雅黑" pitchFamily="34" charset="-122"/>
              </a:rPr>
              <a:t>胡帅科</a:t>
            </a:r>
            <a:endParaRPr lang="zh-CN" altLang="en-US" b="1" dirty="0">
              <a:solidFill>
                <a:schemeClr val="bg1">
                  <a:lumMod val="50000"/>
                </a:schemeClr>
              </a:solidFill>
              <a:latin typeface="微软雅黑" pitchFamily="34" charset="-122"/>
              <a:ea typeface="微软雅黑" pitchFamily="34" charset="-122"/>
            </a:endParaRPr>
          </a:p>
        </p:txBody>
      </p:sp>
      <p:sp>
        <p:nvSpPr>
          <p:cNvPr id="10" name="TextBox 9"/>
          <p:cNvSpPr txBox="1"/>
          <p:nvPr/>
        </p:nvSpPr>
        <p:spPr>
          <a:xfrm>
            <a:off x="6267661" y="3823035"/>
            <a:ext cx="1242648" cy="369332"/>
          </a:xfrm>
          <a:prstGeom prst="rect">
            <a:avLst/>
          </a:prstGeom>
          <a:solidFill>
            <a:srgbClr val="C00000"/>
          </a:solidFill>
        </p:spPr>
        <p:txBody>
          <a:bodyPr wrap="none" rtlCol="0">
            <a:spAutoFit/>
          </a:bodyPr>
          <a:lstStyle/>
          <a:p>
            <a:r>
              <a:rPr lang="en-US" altLang="zh-CN" b="1" dirty="0" smtClean="0">
                <a:solidFill>
                  <a:schemeClr val="bg1"/>
                </a:solidFill>
              </a:rPr>
              <a:t>2017.08.04</a:t>
            </a:r>
            <a:endParaRPr lang="zh-CN" altLang="en-US" b="1" dirty="0">
              <a:solidFill>
                <a:schemeClr val="bg1"/>
              </a:solidFill>
            </a:endParaRPr>
          </a:p>
        </p:txBody>
      </p:sp>
      <p:cxnSp>
        <p:nvCxnSpPr>
          <p:cNvPr id="12" name="直接连接符 11"/>
          <p:cNvCxnSpPr/>
          <p:nvPr/>
        </p:nvCxnSpPr>
        <p:spPr>
          <a:xfrm>
            <a:off x="6078460" y="3690552"/>
            <a:ext cx="0" cy="6096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143999" y="746235"/>
            <a:ext cx="2236510" cy="338554"/>
          </a:xfrm>
          <a:prstGeom prst="rect">
            <a:avLst/>
          </a:prstGeom>
          <a:noFill/>
        </p:spPr>
        <p:txBody>
          <a:bodyPr wrap="none" rtlCol="0">
            <a:spAutoFit/>
          </a:bodyPr>
          <a:lstStyle/>
          <a:p>
            <a:r>
              <a:rPr lang="zh-CN" altLang="en-US" sz="1600" dirty="0" smtClean="0"/>
              <a:t>保密等级：公开使用级</a:t>
            </a:r>
            <a:endParaRPr lang="zh-CN"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smtClean="0">
                <a:solidFill>
                  <a:schemeClr val="bg1">
                    <a:lumMod val="65000"/>
                  </a:schemeClr>
                </a:solidFill>
                <a:latin typeface="微软雅黑" pitchFamily="34" charset="-122"/>
                <a:ea typeface="微软雅黑" pitchFamily="34" charset="-122"/>
              </a:rPr>
              <a:t>基本信息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728004"/>
            <a:ext cx="9885405" cy="2862322"/>
          </a:xfrm>
          <a:prstGeom prst="rect">
            <a:avLst/>
          </a:prstGeom>
          <a:noFill/>
        </p:spPr>
        <p:txBody>
          <a:bodyPr wrap="square" rtlCol="0">
            <a:spAutoFit/>
          </a:bodyPr>
          <a:lstStyle/>
          <a:p>
            <a:r>
              <a:rPr lang="mr-IN" altLang="zh-CN" b="1" dirty="0" err="1"/>
              <a:t>Date</a:t>
            </a:r>
            <a:r>
              <a:rPr lang="mr-IN" altLang="zh-CN" b="1" dirty="0"/>
              <a:t>/Time: </a:t>
            </a:r>
            <a:r>
              <a:rPr lang="mr-IN" altLang="zh-CN" dirty="0"/>
              <a:t>         </a:t>
            </a:r>
            <a:r>
              <a:rPr lang="mr-IN" altLang="zh-CN" dirty="0" smtClean="0"/>
              <a:t>2017-07-31 </a:t>
            </a:r>
            <a:r>
              <a:rPr lang="mr-IN" altLang="zh-CN" dirty="0"/>
              <a:t>16:36:43.3234 +0800 </a:t>
            </a:r>
            <a:r>
              <a:rPr lang="mr-IN" altLang="zh-CN" u="sng" dirty="0" err="1">
                <a:solidFill>
                  <a:srgbClr val="C00000"/>
                </a:solidFill>
              </a:rPr>
              <a:t>crash</a:t>
            </a:r>
            <a:r>
              <a:rPr lang="zh-CN" altLang="mr-IN" u="sng" dirty="0">
                <a:solidFill>
                  <a:srgbClr val="C00000"/>
                </a:solidFill>
              </a:rPr>
              <a:t>事件发生的时间</a:t>
            </a:r>
            <a:r>
              <a:rPr lang="zh-CN" altLang="mr-IN" u="sng" dirty="0" smtClean="0">
                <a:solidFill>
                  <a:srgbClr val="C00000"/>
                </a:solidFill>
              </a:rPr>
              <a:t>；</a:t>
            </a:r>
            <a:endParaRPr lang="en-US" altLang="zh-CN" u="sng" dirty="0" smtClean="0">
              <a:solidFill>
                <a:srgbClr val="C00000"/>
              </a:solidFill>
            </a:endParaRPr>
          </a:p>
          <a:p>
            <a:endParaRPr lang="en-US" altLang="zh-CN" u="sng" dirty="0" smtClean="0">
              <a:solidFill>
                <a:srgbClr val="C00000"/>
              </a:solidFill>
            </a:endParaRPr>
          </a:p>
          <a:p>
            <a:r>
              <a:rPr lang="mr-IN" altLang="zh-CN" b="1" dirty="0" err="1"/>
              <a:t>Launch</a:t>
            </a:r>
            <a:r>
              <a:rPr lang="mr-IN" altLang="zh-CN" b="1" dirty="0"/>
              <a:t> Time: </a:t>
            </a:r>
            <a:r>
              <a:rPr lang="mr-IN" altLang="zh-CN" dirty="0"/>
              <a:t>       </a:t>
            </a:r>
            <a:r>
              <a:rPr lang="mr-IN" altLang="zh-CN" dirty="0" smtClean="0"/>
              <a:t>2017-07-31 </a:t>
            </a:r>
            <a:r>
              <a:rPr lang="mr-IN" altLang="zh-CN" dirty="0"/>
              <a:t>16:02:50.9116 +0800 </a:t>
            </a:r>
            <a:r>
              <a:rPr lang="mr-IN" altLang="zh-CN" u="sng" dirty="0" err="1">
                <a:solidFill>
                  <a:srgbClr val="C00000"/>
                </a:solidFill>
              </a:rPr>
              <a:t>app</a:t>
            </a:r>
            <a:r>
              <a:rPr lang="zh-CN" altLang="mr-IN" u="sng" dirty="0">
                <a:solidFill>
                  <a:srgbClr val="C00000"/>
                </a:solidFill>
              </a:rPr>
              <a:t>启动</a:t>
            </a:r>
            <a:r>
              <a:rPr lang="zh-CN" altLang="mr-IN" u="sng" dirty="0" smtClean="0">
                <a:solidFill>
                  <a:srgbClr val="C00000"/>
                </a:solidFill>
              </a:rPr>
              <a:t>时间</a:t>
            </a:r>
            <a:endParaRPr lang="en-US" altLang="zh-CN" u="sng" dirty="0" smtClean="0">
              <a:solidFill>
                <a:srgbClr val="C00000"/>
              </a:solidFill>
            </a:endParaRPr>
          </a:p>
          <a:p>
            <a:endParaRPr lang="en-US" altLang="zh-CN" u="sng" dirty="0">
              <a:solidFill>
                <a:srgbClr val="C00000"/>
              </a:solidFill>
            </a:endParaRPr>
          </a:p>
          <a:p>
            <a:r>
              <a:rPr lang="mr-IN" altLang="zh-CN" b="1" dirty="0"/>
              <a:t>OS </a:t>
            </a:r>
            <a:r>
              <a:rPr lang="mr-IN" altLang="zh-CN" b="1" dirty="0" err="1"/>
              <a:t>Version</a:t>
            </a:r>
            <a:r>
              <a:rPr lang="mr-IN" altLang="zh-CN" b="1" dirty="0"/>
              <a:t>: </a:t>
            </a:r>
            <a:r>
              <a:rPr lang="mr-IN" altLang="zh-CN" dirty="0"/>
              <a:t>        </a:t>
            </a:r>
            <a:r>
              <a:rPr lang="mr-IN" altLang="zh-CN" dirty="0" err="1" smtClean="0"/>
              <a:t>iPhone</a:t>
            </a:r>
            <a:r>
              <a:rPr lang="mr-IN" altLang="zh-CN" dirty="0" smtClean="0"/>
              <a:t> </a:t>
            </a:r>
            <a:r>
              <a:rPr lang="mr-IN" altLang="zh-CN" dirty="0"/>
              <a:t>OS 10.2.1 (14D27) </a:t>
            </a:r>
            <a:r>
              <a:rPr lang="zh-CN" altLang="mr-IN" u="sng" dirty="0">
                <a:solidFill>
                  <a:srgbClr val="C00000"/>
                </a:solidFill>
              </a:rPr>
              <a:t>当前设备系统</a:t>
            </a:r>
            <a:r>
              <a:rPr lang="zh-CN" altLang="mr-IN" u="sng" dirty="0" smtClean="0">
                <a:solidFill>
                  <a:srgbClr val="C00000"/>
                </a:solidFill>
              </a:rPr>
              <a:t>版本</a:t>
            </a:r>
            <a:endParaRPr lang="en-US" altLang="zh-CN" u="sng" dirty="0" smtClean="0">
              <a:solidFill>
                <a:srgbClr val="C00000"/>
              </a:solidFill>
            </a:endParaRPr>
          </a:p>
          <a:p>
            <a:endParaRPr lang="en-US" altLang="zh-CN" u="sng" dirty="0">
              <a:solidFill>
                <a:srgbClr val="C00000"/>
              </a:solidFill>
            </a:endParaRPr>
          </a:p>
          <a:p>
            <a:r>
              <a:rPr lang="de-DE" altLang="zh-CN" b="1" dirty="0"/>
              <a:t>Report Version: </a:t>
            </a:r>
            <a:r>
              <a:rPr lang="de-DE" altLang="zh-CN" dirty="0"/>
              <a:t>         </a:t>
            </a:r>
            <a:r>
              <a:rPr lang="zh-CN" altLang="en-US" dirty="0" smtClean="0"/>
              <a:t>  </a:t>
            </a:r>
            <a:r>
              <a:rPr lang="de-DE" altLang="zh-CN" dirty="0" smtClean="0"/>
              <a:t>104</a:t>
            </a:r>
            <a:r>
              <a:rPr lang="zh-CN" altLang="en-US" dirty="0" smtClean="0"/>
              <a:t> </a:t>
            </a:r>
            <a:r>
              <a:rPr lang="zh-CN" altLang="en-US" u="sng" dirty="0" smtClean="0">
                <a:solidFill>
                  <a:srgbClr val="C00000"/>
                </a:solidFill>
              </a:rPr>
              <a:t>日志</a:t>
            </a:r>
            <a:r>
              <a:rPr lang="zh-CN" altLang="en-US" u="sng" dirty="0">
                <a:solidFill>
                  <a:srgbClr val="C00000"/>
                </a:solidFill>
              </a:rPr>
              <a:t>版本</a:t>
            </a:r>
            <a:endParaRPr lang="en-US" altLang="zh-CN" u="sng" dirty="0" smtClean="0">
              <a:solidFill>
                <a:srgbClr val="C00000"/>
              </a:solidFill>
            </a:endParaRPr>
          </a:p>
          <a:p>
            <a:endParaRPr lang="en-US" altLang="zh-CN" u="sng" dirty="0"/>
          </a:p>
          <a:p>
            <a:endParaRPr lang="zh-CN" altLang="en-US" u="sng" dirty="0"/>
          </a:p>
          <a:p>
            <a:endParaRPr kumimoji="1" lang="zh-CN" altLang="en-US" dirty="0"/>
          </a:p>
        </p:txBody>
      </p:sp>
    </p:spTree>
    <p:extLst>
      <p:ext uri="{BB962C8B-B14F-4D97-AF65-F5344CB8AC3E}">
        <p14:creationId xmlns:p14="http://schemas.microsoft.com/office/powerpoint/2010/main" val="109701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smtClean="0">
                <a:solidFill>
                  <a:schemeClr val="bg1">
                    <a:lumMod val="65000"/>
                  </a:schemeClr>
                </a:solidFill>
                <a:latin typeface="微软雅黑" pitchFamily="34" charset="-122"/>
                <a:ea typeface="微软雅黑" pitchFamily="34" charset="-122"/>
              </a:rPr>
              <a:t>异常</a:t>
            </a:r>
            <a:r>
              <a:rPr lang="zh-CN" altLang="en-US" sz="4000" dirty="0" smtClean="0">
                <a:solidFill>
                  <a:schemeClr val="bg1">
                    <a:lumMod val="65000"/>
                  </a:schemeClr>
                </a:solidFill>
                <a:latin typeface="微软雅黑" pitchFamily="34" charset="-122"/>
                <a:ea typeface="微软雅黑" pitchFamily="34" charset="-122"/>
              </a:rPr>
              <a:t>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9885405" cy="3970318"/>
          </a:xfrm>
          <a:prstGeom prst="rect">
            <a:avLst/>
          </a:prstGeom>
          <a:noFill/>
        </p:spPr>
        <p:txBody>
          <a:bodyPr wrap="square" rtlCol="0">
            <a:spAutoFit/>
          </a:bodyPr>
          <a:lstStyle/>
          <a:p>
            <a:r>
              <a:rPr lang="de-DE" altLang="zh-CN" b="1" dirty="0" err="1"/>
              <a:t>Exception</a:t>
            </a:r>
            <a:r>
              <a:rPr lang="de-DE" altLang="zh-CN" b="1" dirty="0"/>
              <a:t> Type: </a:t>
            </a:r>
            <a:r>
              <a:rPr lang="de-DE" altLang="zh-CN" dirty="0"/>
              <a:t>        EXC_CRASH (SIGABRT) </a:t>
            </a:r>
            <a:r>
              <a:rPr lang="de-DE" altLang="zh-CN" u="sng" dirty="0"/>
              <a:t>  </a:t>
            </a:r>
            <a:r>
              <a:rPr lang="zh-CN" altLang="de-DE" u="sng" dirty="0">
                <a:solidFill>
                  <a:srgbClr val="C00000"/>
                </a:solidFill>
              </a:rPr>
              <a:t>异常类型</a:t>
            </a:r>
          </a:p>
          <a:p>
            <a:endParaRPr lang="en-US" altLang="zh-CN" u="sng" dirty="0"/>
          </a:p>
          <a:p>
            <a:r>
              <a:rPr lang="de-DE" altLang="zh-CN" b="1" dirty="0" err="1"/>
              <a:t>Exception</a:t>
            </a:r>
            <a:r>
              <a:rPr lang="de-DE" altLang="zh-CN" b="1" dirty="0"/>
              <a:t> Codes:</a:t>
            </a:r>
            <a:r>
              <a:rPr lang="de-DE" altLang="zh-CN" dirty="0"/>
              <a:t>      0x0000000000000000, 0x0000000000000000 </a:t>
            </a:r>
            <a:r>
              <a:rPr lang="zh-CN" altLang="de-DE" u="sng" dirty="0">
                <a:solidFill>
                  <a:srgbClr val="C00000"/>
                </a:solidFill>
              </a:rPr>
              <a:t>异常编码</a:t>
            </a:r>
            <a:endParaRPr lang="en-US" altLang="zh-CN" u="sng" dirty="0">
              <a:solidFill>
                <a:srgbClr val="C00000"/>
              </a:solidFill>
            </a:endParaRPr>
          </a:p>
          <a:p>
            <a:endParaRPr lang="en-US" altLang="zh-CN" u="sng" dirty="0" smtClean="0"/>
          </a:p>
          <a:p>
            <a:r>
              <a:rPr lang="mr-IN" altLang="zh-CN" b="1" dirty="0" err="1"/>
              <a:t>Exception</a:t>
            </a:r>
            <a:r>
              <a:rPr lang="mr-IN" altLang="zh-CN" b="1" dirty="0"/>
              <a:t> </a:t>
            </a:r>
            <a:r>
              <a:rPr lang="mr-IN" altLang="zh-CN" b="1" dirty="0" err="1"/>
              <a:t>Note</a:t>
            </a:r>
            <a:r>
              <a:rPr lang="mr-IN" altLang="zh-CN" b="1" dirty="0"/>
              <a:t>:</a:t>
            </a:r>
            <a:r>
              <a:rPr lang="mr-IN" altLang="zh-CN" dirty="0"/>
              <a:t>          EXC_CORPSE_NOTIFY  </a:t>
            </a:r>
            <a:r>
              <a:rPr lang="zh-CN" altLang="mr-IN" u="sng" dirty="0">
                <a:solidFill>
                  <a:srgbClr val="C00000"/>
                </a:solidFill>
              </a:rPr>
              <a:t>异常类型的额外信息</a:t>
            </a:r>
            <a:r>
              <a:rPr lang="mr-IN" altLang="zh-CN" u="sng" dirty="0" smtClean="0">
                <a:solidFill>
                  <a:srgbClr val="C00000"/>
                </a:solidFill>
              </a:rPr>
              <a:t>.</a:t>
            </a:r>
            <a:endParaRPr lang="en-US" altLang="zh-CN" u="sng" dirty="0" smtClean="0">
              <a:solidFill>
                <a:srgbClr val="C00000"/>
              </a:solidFill>
            </a:endParaRPr>
          </a:p>
          <a:p>
            <a:endParaRPr lang="en-US" altLang="zh-CN" u="sng" dirty="0">
              <a:solidFill>
                <a:srgbClr val="C00000"/>
              </a:solidFill>
            </a:endParaRPr>
          </a:p>
          <a:p>
            <a:r>
              <a:rPr lang="en-US" altLang="zh-CN" b="1" dirty="0"/>
              <a:t>Triggered by Thread:</a:t>
            </a:r>
            <a:r>
              <a:rPr lang="en-US" altLang="zh-CN" dirty="0"/>
              <a:t>  0  </a:t>
            </a:r>
            <a:r>
              <a:rPr lang="zh-CN" altLang="en-US" u="sng" dirty="0">
                <a:solidFill>
                  <a:srgbClr val="C00000"/>
                </a:solidFill>
              </a:rPr>
              <a:t>异常发生的线程</a:t>
            </a:r>
            <a:endParaRPr lang="en-US" altLang="zh-CN" u="sng" dirty="0">
              <a:solidFill>
                <a:srgbClr val="C00000"/>
              </a:solidFill>
            </a:endParaRPr>
          </a:p>
          <a:p>
            <a:endParaRPr lang="en-US" altLang="zh-CN" u="sng" dirty="0">
              <a:solidFill>
                <a:srgbClr val="C00000"/>
              </a:solidFill>
            </a:endParaRPr>
          </a:p>
          <a:p>
            <a:r>
              <a:rPr lang="en-US" altLang="zh-CN" b="1" dirty="0"/>
              <a:t>Application Specific </a:t>
            </a:r>
            <a:r>
              <a:rPr lang="en-US" altLang="zh-CN" b="1" dirty="0" smtClean="0"/>
              <a:t>Information:</a:t>
            </a:r>
            <a:r>
              <a:rPr lang="zh-CN" altLang="en-US" b="1" dirty="0" smtClean="0"/>
              <a:t>   </a:t>
            </a:r>
            <a:r>
              <a:rPr lang="en-US" altLang="zh-CN" dirty="0" smtClean="0"/>
              <a:t>abort</a:t>
            </a:r>
            <a:r>
              <a:rPr lang="en-US" altLang="zh-CN" dirty="0"/>
              <a:t>() </a:t>
            </a:r>
            <a:r>
              <a:rPr lang="en-US" altLang="zh-CN" dirty="0" smtClean="0"/>
              <a:t>called</a:t>
            </a:r>
            <a:r>
              <a:rPr lang="zh-CN" altLang="en-US" dirty="0" smtClean="0"/>
              <a:t> ，</a:t>
            </a:r>
            <a:r>
              <a:rPr lang="zh-CN" altLang="en-US" b="1" dirty="0"/>
              <a:t> </a:t>
            </a:r>
            <a:r>
              <a:rPr lang="zh-CN" altLang="en-US" u="sng" dirty="0">
                <a:solidFill>
                  <a:srgbClr val="C00000"/>
                </a:solidFill>
              </a:rPr>
              <a:t>在进程终止前捕获的框架错误消息</a:t>
            </a:r>
            <a:r>
              <a:rPr lang="zh-CN" altLang="en-US" u="sng" dirty="0" smtClean="0">
                <a:solidFill>
                  <a:srgbClr val="C00000"/>
                </a:solidFill>
              </a:rPr>
              <a:t>；</a:t>
            </a:r>
            <a:endParaRPr lang="en-US" altLang="zh-CN" u="sng" dirty="0" smtClean="0">
              <a:solidFill>
                <a:srgbClr val="C00000"/>
              </a:solidFill>
            </a:endParaRPr>
          </a:p>
          <a:p>
            <a:endParaRPr lang="en-US" altLang="zh-CN" u="sng" dirty="0" smtClean="0">
              <a:solidFill>
                <a:srgbClr val="C00000"/>
              </a:solidFill>
            </a:endParaRPr>
          </a:p>
          <a:p>
            <a:r>
              <a:rPr lang="en-US" altLang="zh-CN" b="1" dirty="0" err="1"/>
              <a:t>Dyld</a:t>
            </a:r>
            <a:r>
              <a:rPr lang="en-US" altLang="zh-CN" b="1" dirty="0"/>
              <a:t> Error Messages</a:t>
            </a:r>
            <a:r>
              <a:rPr lang="en-US" altLang="zh-CN" dirty="0" smtClean="0"/>
              <a:t>:</a:t>
            </a:r>
            <a:r>
              <a:rPr lang="zh-CN" altLang="en-US" u="sng" dirty="0">
                <a:solidFill>
                  <a:srgbClr val="C00000"/>
                </a:solidFill>
              </a:rPr>
              <a:t>动态链接</a:t>
            </a:r>
            <a:r>
              <a:rPr lang="zh-CN" altLang="en-US" u="sng" dirty="0" smtClean="0">
                <a:solidFill>
                  <a:srgbClr val="C00000"/>
                </a:solidFill>
              </a:rPr>
              <a:t>错误</a:t>
            </a:r>
            <a:endParaRPr lang="en-US" altLang="zh-CN" u="sng" dirty="0" smtClean="0">
              <a:solidFill>
                <a:srgbClr val="C00000"/>
              </a:solidFill>
            </a:endParaRPr>
          </a:p>
          <a:p>
            <a:endParaRPr lang="en-US" altLang="zh-CN" b="1" u="sng" dirty="0"/>
          </a:p>
          <a:p>
            <a:r>
              <a:rPr lang="en-US" altLang="zh-CN" b="1" dirty="0" smtClean="0"/>
              <a:t>Filtered syslog:</a:t>
            </a:r>
            <a:r>
              <a:rPr lang="zh-CN" altLang="en-US" b="1" dirty="0" smtClean="0"/>
              <a:t>  </a:t>
            </a:r>
            <a:r>
              <a:rPr lang="en-US" altLang="zh-CN" dirty="0" smtClean="0"/>
              <a:t>None </a:t>
            </a:r>
            <a:r>
              <a:rPr lang="en-US" altLang="zh-CN" dirty="0"/>
              <a:t>found</a:t>
            </a:r>
            <a:endParaRPr lang="en-US" altLang="zh-CN" u="sng" dirty="0" smtClean="0">
              <a:solidFill>
                <a:srgbClr val="C00000"/>
              </a:solidFill>
            </a:endParaRPr>
          </a:p>
          <a:p>
            <a:endParaRPr lang="en-US" altLang="zh-CN" u="sng" dirty="0" smtClean="0">
              <a:solidFill>
                <a:srgbClr val="C00000"/>
              </a:solidFill>
            </a:endParaRPr>
          </a:p>
        </p:txBody>
      </p:sp>
    </p:spTree>
    <p:extLst>
      <p:ext uri="{BB962C8B-B14F-4D97-AF65-F5344CB8AC3E}">
        <p14:creationId xmlns:p14="http://schemas.microsoft.com/office/powerpoint/2010/main" val="206969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smtClean="0">
                <a:solidFill>
                  <a:schemeClr val="bg1">
                    <a:lumMod val="65000"/>
                  </a:schemeClr>
                </a:solidFill>
                <a:latin typeface="微软雅黑" pitchFamily="34" charset="-122"/>
                <a:ea typeface="微软雅黑" pitchFamily="34" charset="-122"/>
              </a:rPr>
              <a:t>异常类型</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10008000" cy="5112000"/>
          </a:xfrm>
          <a:prstGeom prst="rect">
            <a:avLst/>
          </a:prstGeom>
          <a:noFill/>
        </p:spPr>
        <p:txBody>
          <a:bodyPr wrap="square" bIns="0" rtlCol="0">
            <a:spAutoFit/>
          </a:bodyPr>
          <a:lstStyle/>
          <a:p>
            <a:r>
              <a:rPr lang="de-DE" altLang="zh-CN" b="1" dirty="0" err="1"/>
              <a:t>Exception</a:t>
            </a:r>
            <a:r>
              <a:rPr lang="de-DE" altLang="zh-CN" b="1" dirty="0"/>
              <a:t> Type: </a:t>
            </a:r>
            <a:r>
              <a:rPr lang="de-DE" altLang="zh-CN" dirty="0"/>
              <a:t>  </a:t>
            </a:r>
            <a:r>
              <a:rPr lang="zh-CN" altLang="de-DE" u="sng" dirty="0" smtClean="0">
                <a:solidFill>
                  <a:srgbClr val="C00000"/>
                </a:solidFill>
              </a:rPr>
              <a:t>异常类型</a:t>
            </a:r>
            <a:endParaRPr lang="zh-CN" altLang="en-US" dirty="0"/>
          </a:p>
          <a:p>
            <a:r>
              <a:rPr lang="en-US" altLang="zh-CN" dirty="0"/>
              <a:t>Bad Memory Access</a:t>
            </a:r>
            <a:r>
              <a:rPr lang="zh-CN" altLang="en-US" dirty="0"/>
              <a:t>：</a:t>
            </a:r>
            <a:r>
              <a:rPr lang="en-US" altLang="zh-CN" dirty="0"/>
              <a:t>【EXC_BAD_ACCESS // SIGSEGV // SIGBUS】</a:t>
            </a:r>
          </a:p>
          <a:p>
            <a:r>
              <a:rPr lang="zh-CN" altLang="en-US" dirty="0"/>
              <a:t>：进程访问了不该访问的</a:t>
            </a:r>
            <a:r>
              <a:rPr lang="zh-CN" altLang="en-US" dirty="0" smtClean="0"/>
              <a:t>地址。</a:t>
            </a:r>
            <a:r>
              <a:rPr lang="en-US" altLang="zh-CN" dirty="0" smtClean="0"/>
              <a:t>e.g.</a:t>
            </a:r>
            <a:r>
              <a:rPr lang="zh-CN" altLang="en-US" dirty="0" smtClean="0"/>
              <a:t> 向已经被系统回收的对象发送消息，在后台使用</a:t>
            </a:r>
            <a:r>
              <a:rPr lang="en-US" altLang="zh-CN" dirty="0" smtClean="0"/>
              <a:t>OpenGL</a:t>
            </a:r>
            <a:r>
              <a:rPr lang="zh-CN" altLang="en-US" dirty="0" smtClean="0"/>
              <a:t> </a:t>
            </a:r>
            <a:r>
              <a:rPr lang="en-US" altLang="zh-CN" dirty="0" err="1" smtClean="0"/>
              <a:t>Es</a:t>
            </a:r>
            <a:r>
              <a:rPr lang="zh-CN" altLang="en-US" dirty="0" smtClean="0"/>
              <a:t>绘制。</a:t>
            </a:r>
            <a:endParaRPr lang="en-US" altLang="zh-CN" dirty="0" smtClean="0"/>
          </a:p>
          <a:p>
            <a:endParaRPr lang="en-US" altLang="zh-CN" dirty="0"/>
          </a:p>
          <a:p>
            <a:r>
              <a:rPr lang="en-US" altLang="zh-CN" dirty="0"/>
              <a:t>Abnormal Exit [EXC_CRASH // SIGABRT]</a:t>
            </a:r>
          </a:p>
          <a:p>
            <a:r>
              <a:rPr lang="zh-CN" altLang="en-US" dirty="0"/>
              <a:t>程序中止信号，收到</a:t>
            </a:r>
            <a:r>
              <a:rPr lang="en-US" altLang="zh-CN" dirty="0"/>
              <a:t>Abort</a:t>
            </a:r>
            <a:r>
              <a:rPr lang="zh-CN" altLang="en-US" dirty="0"/>
              <a:t>信号退出，通常</a:t>
            </a:r>
            <a:r>
              <a:rPr lang="en-US" altLang="zh-CN" dirty="0"/>
              <a:t>Foundation</a:t>
            </a:r>
            <a:r>
              <a:rPr lang="zh-CN" altLang="en-US" dirty="0"/>
              <a:t>库中的容器为了保护状态正常会做一些检测，例如插入</a:t>
            </a:r>
            <a:r>
              <a:rPr lang="en-US" altLang="zh-CN" dirty="0"/>
              <a:t>nil</a:t>
            </a:r>
            <a:r>
              <a:rPr lang="zh-CN" altLang="en-US" dirty="0"/>
              <a:t>到数组中会遇到此类错误、程序初始化时间过长。</a:t>
            </a:r>
          </a:p>
          <a:p>
            <a:endParaRPr lang="en-US" altLang="zh-CN" dirty="0" smtClean="0"/>
          </a:p>
          <a:p>
            <a:r>
              <a:rPr lang="en-US" altLang="zh-CN" dirty="0"/>
              <a:t>Trace Trap [EXC_BREAKPOINT // SIGTRAP]</a:t>
            </a:r>
          </a:p>
          <a:p>
            <a:r>
              <a:rPr lang="en-US" altLang="zh-CN" dirty="0"/>
              <a:t>SIGTRAP</a:t>
            </a:r>
            <a:r>
              <a:rPr lang="zh-CN" altLang="en-US" dirty="0"/>
              <a:t>代表陷阱信号。它并不是一个真正的崩溃信号。它会在处理器执行</a:t>
            </a:r>
            <a:r>
              <a:rPr lang="en-US" altLang="zh-CN" dirty="0"/>
              <a:t>trap</a:t>
            </a:r>
            <a:r>
              <a:rPr lang="zh-CN" altLang="en-US" dirty="0"/>
              <a:t>指令发送。</a:t>
            </a:r>
            <a:r>
              <a:rPr lang="en-US" altLang="zh-CN" dirty="0"/>
              <a:t>LLDB</a:t>
            </a:r>
            <a:r>
              <a:rPr lang="zh-CN" altLang="en-US" dirty="0"/>
              <a:t>调试器通常会处理此信号，并在指定的断点处停止运行。如果你收到了原因不明的</a:t>
            </a:r>
            <a:r>
              <a:rPr lang="en-US" altLang="zh-CN" dirty="0"/>
              <a:t>SIGTRAP</a:t>
            </a:r>
            <a:r>
              <a:rPr lang="zh-CN" altLang="en-US" dirty="0"/>
              <a:t>，先清除上次的输出，然后重新进行构建通常能解决这个问题。</a:t>
            </a:r>
          </a:p>
          <a:p>
            <a:endParaRPr lang="en-US" altLang="zh-CN" dirty="0" smtClean="0"/>
          </a:p>
          <a:p>
            <a:r>
              <a:rPr lang="en-US" altLang="zh-CN" dirty="0"/>
              <a:t>Illegal Instruction [EXC_BAD_INSTRUCTION // SIGILL]</a:t>
            </a:r>
          </a:p>
          <a:p>
            <a:r>
              <a:rPr lang="en-US" altLang="zh-CN" dirty="0"/>
              <a:t>SIGILL</a:t>
            </a:r>
            <a:r>
              <a:rPr lang="zh-CN" altLang="en-US" dirty="0"/>
              <a:t>代表</a:t>
            </a:r>
            <a:r>
              <a:rPr lang="en-US" altLang="zh-CN" dirty="0"/>
              <a:t>signal illegal instruction(</a:t>
            </a:r>
            <a:r>
              <a:rPr lang="zh-CN" altLang="en-US" dirty="0"/>
              <a:t>非法指令信号</a:t>
            </a:r>
            <a:r>
              <a:rPr lang="en-US" altLang="zh-CN" dirty="0"/>
              <a:t>)</a:t>
            </a:r>
            <a:r>
              <a:rPr lang="zh-CN" altLang="en-US" dirty="0"/>
              <a:t>。当在处理器上执行非法指令时，它就会发生。执行非法指令是指，将函数指针传给另外一个函数时，该函数指针由于某种原因指向了一段已经释放的内存或是一个数据段。</a:t>
            </a:r>
            <a:endParaRPr lang="en-US" altLang="zh-CN" dirty="0" smtClean="0"/>
          </a:p>
          <a:p>
            <a:endParaRPr lang="zh-CN" altLang="en-US" dirty="0"/>
          </a:p>
          <a:p>
            <a:endParaRPr lang="en-US" altLang="zh-CN" u="sng" dirty="0" smtClean="0">
              <a:solidFill>
                <a:srgbClr val="C00000"/>
              </a:solidFill>
            </a:endParaRPr>
          </a:p>
        </p:txBody>
      </p:sp>
    </p:spTree>
    <p:extLst>
      <p:ext uri="{BB962C8B-B14F-4D97-AF65-F5344CB8AC3E}">
        <p14:creationId xmlns:p14="http://schemas.microsoft.com/office/powerpoint/2010/main" val="177299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smtClean="0">
                <a:solidFill>
                  <a:schemeClr val="bg1">
                    <a:lumMod val="65000"/>
                  </a:schemeClr>
                </a:solidFill>
                <a:latin typeface="微软雅黑" pitchFamily="34" charset="-122"/>
                <a:ea typeface="微软雅黑" pitchFamily="34" charset="-122"/>
              </a:rPr>
              <a:t>异常类型</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10008000" cy="5032147"/>
          </a:xfrm>
          <a:prstGeom prst="rect">
            <a:avLst/>
          </a:prstGeom>
          <a:noFill/>
        </p:spPr>
        <p:txBody>
          <a:bodyPr wrap="square" bIns="0" rtlCol="0">
            <a:spAutoFit/>
          </a:bodyPr>
          <a:lstStyle/>
          <a:p>
            <a:r>
              <a:rPr lang="en-US" altLang="zh-CN" dirty="0"/>
              <a:t>Killed [SIGKILL]</a:t>
            </a:r>
          </a:p>
          <a:p>
            <a:r>
              <a:rPr lang="en-US" altLang="zh-CN" dirty="0"/>
              <a:t>0xc51bad01 </a:t>
            </a:r>
            <a:r>
              <a:rPr lang="zh-CN" altLang="en-US" dirty="0"/>
              <a:t>： 占用</a:t>
            </a:r>
            <a:r>
              <a:rPr lang="en-US" altLang="zh-CN" dirty="0"/>
              <a:t>CPU</a:t>
            </a:r>
            <a:r>
              <a:rPr lang="zh-CN" altLang="en-US" dirty="0"/>
              <a:t>的时间过长。</a:t>
            </a:r>
          </a:p>
          <a:p>
            <a:r>
              <a:rPr lang="en-US" altLang="zh-CN" dirty="0"/>
              <a:t>0xc51bad02 </a:t>
            </a:r>
            <a:r>
              <a:rPr lang="zh-CN" altLang="en-US" dirty="0"/>
              <a:t>： 后台任务在允许的时间内未完成。</a:t>
            </a:r>
          </a:p>
          <a:p>
            <a:r>
              <a:rPr lang="en-US" altLang="zh-CN" dirty="0"/>
              <a:t>0xc51bad03 </a:t>
            </a:r>
            <a:r>
              <a:rPr lang="zh-CN" altLang="en-US" dirty="0"/>
              <a:t>： 后台任务在允许的时间内未完成，不过出现的原因是系统负荷过大。</a:t>
            </a:r>
          </a:p>
          <a:p>
            <a:endParaRPr lang="en-US" altLang="zh-CN" dirty="0" smtClean="0"/>
          </a:p>
          <a:p>
            <a:r>
              <a:rPr lang="en-US" altLang="zh-CN" dirty="0"/>
              <a:t>Resource Limit [EXC_RESOURCE] </a:t>
            </a:r>
            <a:r>
              <a:rPr lang="zh-CN" altLang="en-US" dirty="0"/>
              <a:t>进程执行消耗系统资源过多</a:t>
            </a:r>
          </a:p>
          <a:p>
            <a:r>
              <a:rPr lang="en-US" altLang="zh-CN" dirty="0"/>
              <a:t>MEMORY </a:t>
            </a:r>
            <a:r>
              <a:rPr lang="zh-CN" altLang="en-US" dirty="0" smtClean="0"/>
              <a:t> ： </a:t>
            </a:r>
            <a:r>
              <a:rPr lang="zh-CN" altLang="en-US" dirty="0"/>
              <a:t>内存占用达到操作系统允许阀值。</a:t>
            </a:r>
          </a:p>
          <a:p>
            <a:r>
              <a:rPr lang="en-US" altLang="zh-CN" dirty="0"/>
              <a:t>WAKEUPS </a:t>
            </a:r>
            <a:r>
              <a:rPr lang="zh-CN" altLang="en-US" dirty="0"/>
              <a:t>： 表示该进程中的线程每秒被唤醒太多次，这迫使</a:t>
            </a:r>
            <a:r>
              <a:rPr lang="en-US" altLang="zh-CN" dirty="0"/>
              <a:t>CPU</a:t>
            </a:r>
            <a:r>
              <a:rPr lang="zh-CN" altLang="en-US" dirty="0"/>
              <a:t>经常唤醒并消耗电池寿命。</a:t>
            </a:r>
          </a:p>
          <a:p>
            <a:r>
              <a:rPr lang="zh-CN" altLang="en-US" dirty="0"/>
              <a:t>通常，这是由线程到线程通信（通常使用</a:t>
            </a:r>
            <a:r>
              <a:rPr lang="en-US" altLang="zh-CN" dirty="0" err="1"/>
              <a:t>peformSelector</a:t>
            </a:r>
            <a:r>
              <a:rPr lang="zh-CN" altLang="en-US" dirty="0"/>
              <a:t>：</a:t>
            </a:r>
            <a:r>
              <a:rPr lang="en-US" altLang="zh-CN" dirty="0" err="1"/>
              <a:t>onThread</a:t>
            </a:r>
            <a:r>
              <a:rPr lang="zh-CN" altLang="en-US" dirty="0"/>
              <a:t>：或</a:t>
            </a:r>
            <a:r>
              <a:rPr lang="en-US" altLang="zh-CN" dirty="0" err="1"/>
              <a:t>dispatch_async</a:t>
            </a:r>
            <a:r>
              <a:rPr lang="zh-CN" altLang="en-US" dirty="0"/>
              <a:t>）引起的。</a:t>
            </a:r>
          </a:p>
          <a:p>
            <a:endParaRPr lang="en-US" altLang="zh-CN" dirty="0" smtClean="0"/>
          </a:p>
          <a:p>
            <a:r>
              <a:rPr lang="en-US" altLang="zh-CN" dirty="0"/>
              <a:t>Other Exception Types</a:t>
            </a:r>
            <a:r>
              <a:rPr lang="zh-CN" altLang="en-US" dirty="0"/>
              <a:t>：</a:t>
            </a:r>
          </a:p>
          <a:p>
            <a:r>
              <a:rPr lang="en-US" altLang="zh-CN" dirty="0" smtClean="0"/>
              <a:t>0xbaaaaaad</a:t>
            </a:r>
            <a:r>
              <a:rPr lang="zh-CN" altLang="en-US" dirty="0" smtClean="0"/>
              <a:t> </a:t>
            </a:r>
            <a:r>
              <a:rPr lang="en-US" altLang="zh-CN" dirty="0" smtClean="0"/>
              <a:t> </a:t>
            </a:r>
            <a:r>
              <a:rPr lang="zh-CN" altLang="en-US" dirty="0"/>
              <a:t>： 此种类型的</a:t>
            </a:r>
            <a:r>
              <a:rPr lang="en-US" altLang="zh-CN" dirty="0"/>
              <a:t>log</a:t>
            </a:r>
            <a:r>
              <a:rPr lang="zh-CN" altLang="en-US" dirty="0"/>
              <a:t>意味着</a:t>
            </a:r>
            <a:r>
              <a:rPr lang="en-US" altLang="zh-CN" dirty="0"/>
              <a:t>crash log</a:t>
            </a:r>
            <a:r>
              <a:rPr lang="zh-CN" altLang="en-US" dirty="0"/>
              <a:t>并非是一个真正的</a:t>
            </a:r>
            <a:r>
              <a:rPr lang="en-US" altLang="zh-CN" dirty="0"/>
              <a:t>crash</a:t>
            </a:r>
            <a:r>
              <a:rPr lang="zh-CN" altLang="en-US" dirty="0"/>
              <a:t>，它仅仅包含了系统某一时刻的运行的状态，通常可以通过同时按</a:t>
            </a:r>
            <a:r>
              <a:rPr lang="en-US" altLang="zh-CN" dirty="0"/>
              <a:t>Home</a:t>
            </a:r>
            <a:r>
              <a:rPr lang="zh-CN" altLang="en-US" dirty="0"/>
              <a:t>键和音量键触发，一般这类</a:t>
            </a:r>
            <a:r>
              <a:rPr lang="en-US" altLang="zh-CN" dirty="0"/>
              <a:t>crash</a:t>
            </a:r>
            <a:r>
              <a:rPr lang="zh-CN" altLang="en-US" dirty="0"/>
              <a:t>并不是真正的</a:t>
            </a:r>
            <a:r>
              <a:rPr lang="en-US" altLang="zh-CN" dirty="0"/>
              <a:t>crash</a:t>
            </a:r>
            <a:r>
              <a:rPr lang="zh-CN" altLang="en-US" dirty="0"/>
              <a:t>。 </a:t>
            </a:r>
          </a:p>
          <a:p>
            <a:r>
              <a:rPr lang="en-US" altLang="zh-CN" dirty="0"/>
              <a:t>0xbad22222 </a:t>
            </a:r>
            <a:r>
              <a:rPr lang="zh-CN" altLang="en-US" dirty="0"/>
              <a:t>： 当</a:t>
            </a:r>
            <a:r>
              <a:rPr lang="en-US" altLang="zh-CN" dirty="0"/>
              <a:t>VOIP</a:t>
            </a:r>
            <a:r>
              <a:rPr lang="zh-CN" altLang="en-US" dirty="0"/>
              <a:t>程序在后台太过频繁的激活时，系统可能会终止此类程序</a:t>
            </a:r>
            <a:r>
              <a:rPr lang="zh-CN" altLang="en-US" dirty="0" smtClean="0"/>
              <a:t>。</a:t>
            </a:r>
            <a:endParaRPr lang="zh-CN" altLang="en-US" dirty="0"/>
          </a:p>
          <a:p>
            <a:r>
              <a:rPr lang="en-US" altLang="zh-CN" dirty="0"/>
              <a:t>0x8badf00d </a:t>
            </a:r>
            <a:r>
              <a:rPr lang="zh-CN" altLang="en-US" dirty="0" smtClean="0"/>
              <a:t> ： </a:t>
            </a:r>
            <a:r>
              <a:rPr lang="zh-CN" altLang="en-US" dirty="0"/>
              <a:t>一般这类</a:t>
            </a:r>
            <a:r>
              <a:rPr lang="en-US" altLang="zh-CN" dirty="0"/>
              <a:t>crash</a:t>
            </a:r>
            <a:r>
              <a:rPr lang="zh-CN" altLang="en-US" dirty="0"/>
              <a:t>发生是由于应用启动，恢复时间过长，或者主线程阻塞</a:t>
            </a:r>
            <a:r>
              <a:rPr lang="zh-CN" altLang="en-US" dirty="0" smtClean="0"/>
              <a:t>。</a:t>
            </a:r>
            <a:endParaRPr lang="zh-CN" altLang="en-US" dirty="0"/>
          </a:p>
          <a:p>
            <a:r>
              <a:rPr lang="en-US" altLang="zh-CN" dirty="0"/>
              <a:t>0xc00010ff </a:t>
            </a:r>
            <a:r>
              <a:rPr lang="zh-CN" altLang="en-US" dirty="0" smtClean="0"/>
              <a:t>  ： </a:t>
            </a:r>
            <a:r>
              <a:rPr lang="zh-CN" altLang="en-US" dirty="0"/>
              <a:t>程序执行大量耗费</a:t>
            </a:r>
            <a:r>
              <a:rPr lang="en-US" altLang="zh-CN" dirty="0"/>
              <a:t>CPU</a:t>
            </a:r>
            <a:r>
              <a:rPr lang="zh-CN" altLang="en-US" dirty="0"/>
              <a:t>和</a:t>
            </a:r>
            <a:r>
              <a:rPr lang="en-US" altLang="zh-CN" dirty="0"/>
              <a:t>GPU</a:t>
            </a:r>
            <a:r>
              <a:rPr lang="zh-CN" altLang="en-US" dirty="0"/>
              <a:t>的运算，导致设备过热，触发系统过热保护被系统</a:t>
            </a:r>
            <a:r>
              <a:rPr lang="zh-CN" altLang="en-US" dirty="0" smtClean="0"/>
              <a:t>终止</a:t>
            </a:r>
            <a:endParaRPr lang="zh-CN" altLang="en-US" dirty="0"/>
          </a:p>
          <a:p>
            <a:r>
              <a:rPr lang="en-US" altLang="zh-CN" dirty="0"/>
              <a:t>0xdead10cc </a:t>
            </a:r>
            <a:r>
              <a:rPr lang="zh-CN" altLang="en-US" dirty="0"/>
              <a:t>： 这类</a:t>
            </a:r>
            <a:r>
              <a:rPr lang="en-US" altLang="zh-CN" dirty="0"/>
              <a:t>crash</a:t>
            </a:r>
            <a:r>
              <a:rPr lang="zh-CN" altLang="en-US" dirty="0"/>
              <a:t>是因为应用被挂起的时候，仍在占用系统的资源</a:t>
            </a:r>
            <a:r>
              <a:rPr lang="zh-CN" altLang="en-US" dirty="0" smtClean="0"/>
              <a:t>。</a:t>
            </a:r>
            <a:endParaRPr lang="zh-CN" altLang="en-US" dirty="0"/>
          </a:p>
          <a:p>
            <a:endParaRPr lang="en-US" altLang="zh-CN" u="sng" dirty="0" smtClean="0">
              <a:solidFill>
                <a:srgbClr val="C00000"/>
              </a:solidFill>
            </a:endParaRPr>
          </a:p>
        </p:txBody>
      </p:sp>
    </p:spTree>
    <p:extLst>
      <p:ext uri="{BB962C8B-B14F-4D97-AF65-F5344CB8AC3E}">
        <p14:creationId xmlns:p14="http://schemas.microsoft.com/office/powerpoint/2010/main" val="95194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a:t>低内存闪退</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10008000" cy="2723823"/>
          </a:xfrm>
          <a:prstGeom prst="rect">
            <a:avLst/>
          </a:prstGeom>
          <a:noFill/>
        </p:spPr>
        <p:txBody>
          <a:bodyPr wrap="square" bIns="0" rtlCol="0">
            <a:spAutoFit/>
          </a:bodyPr>
          <a:lstStyle/>
          <a:p>
            <a:r>
              <a:rPr lang="zh-CN" altLang="en-US" sz="2000" dirty="0" smtClean="0">
                <a:solidFill>
                  <a:srgbClr val="C00000"/>
                </a:solidFill>
              </a:rPr>
              <a:t>低</a:t>
            </a:r>
            <a:r>
              <a:rPr lang="zh-CN" altLang="en-US" sz="2000" dirty="0">
                <a:solidFill>
                  <a:srgbClr val="C00000"/>
                </a:solidFill>
              </a:rPr>
              <a:t>内存闪退</a:t>
            </a:r>
            <a:r>
              <a:rPr lang="zh-CN" altLang="en-US" sz="2000" dirty="0" smtClean="0">
                <a:solidFill>
                  <a:srgbClr val="C00000"/>
                </a:solidFill>
              </a:rPr>
              <a:t>：</a:t>
            </a:r>
            <a:endParaRPr lang="en-US" altLang="zh-CN" sz="2000" dirty="0" smtClean="0">
              <a:solidFill>
                <a:srgbClr val="C00000"/>
              </a:solidFill>
            </a:endParaRPr>
          </a:p>
          <a:p>
            <a:endParaRPr lang="en-US" altLang="zh-CN" dirty="0" smtClean="0"/>
          </a:p>
          <a:p>
            <a:pPr>
              <a:spcBef>
                <a:spcPts val="600"/>
              </a:spcBef>
            </a:pPr>
            <a:r>
              <a:rPr lang="en-US" altLang="zh-CN" spc="40" dirty="0" smtClean="0"/>
              <a:t>iOS</a:t>
            </a:r>
            <a:r>
              <a:rPr lang="zh-CN" altLang="en-US" spc="40" dirty="0"/>
              <a:t>设备检测到低内存时，虚拟内存系统发出通知请求应用释放内存。这些通知发送到所有正在运行的应用和进程，试图收回一些内存。</a:t>
            </a:r>
          </a:p>
          <a:p>
            <a:pPr>
              <a:spcBef>
                <a:spcPts val="600"/>
              </a:spcBef>
            </a:pPr>
            <a:r>
              <a:rPr lang="zh-CN" altLang="en-US" spc="40" dirty="0"/>
              <a:t>如果内存使用依然居高不下，系统将会终止后台线程以缓解内存压力。如果可用内存足够，应用将能够继续运行而不会产生崩溃报告。否则，应用将被</a:t>
            </a:r>
            <a:r>
              <a:rPr lang="en-US" altLang="zh-CN" spc="40" dirty="0"/>
              <a:t>iOS</a:t>
            </a:r>
            <a:r>
              <a:rPr lang="zh-CN" altLang="en-US" spc="40" dirty="0"/>
              <a:t>终止，并产生低内存崩溃报告。被</a:t>
            </a:r>
            <a:r>
              <a:rPr lang="en-US" altLang="zh-CN" spc="40" dirty="0"/>
              <a:t>iOS</a:t>
            </a:r>
            <a:r>
              <a:rPr lang="zh-CN" altLang="en-US" spc="40" dirty="0"/>
              <a:t>因释放内存页终止的进程名称后面你会看到</a:t>
            </a:r>
            <a:r>
              <a:rPr lang="en-US" altLang="zh-CN" spc="40" dirty="0"/>
              <a:t>jettisoned </a:t>
            </a:r>
            <a:r>
              <a:rPr lang="zh-CN" altLang="en-US" spc="40" dirty="0"/>
              <a:t>字样。如果看到它出现在你的应用名称后面，说明你的应用因使用太多内存而被终止了。</a:t>
            </a:r>
          </a:p>
          <a:p>
            <a:endParaRPr lang="en-US" altLang="zh-CN" u="sng" dirty="0" smtClean="0">
              <a:solidFill>
                <a:srgbClr val="C00000"/>
              </a:solidFill>
            </a:endParaRPr>
          </a:p>
        </p:txBody>
      </p:sp>
    </p:spTree>
    <p:extLst>
      <p:ext uri="{BB962C8B-B14F-4D97-AF65-F5344CB8AC3E}">
        <p14:creationId xmlns:p14="http://schemas.microsoft.com/office/powerpoint/2010/main" val="1583499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crash</a:t>
            </a:r>
            <a:r>
              <a:rPr lang="zh-CN" altLang="en-US" sz="4000" dirty="0" smtClean="0">
                <a:solidFill>
                  <a:schemeClr val="bg1">
                    <a:lumMod val="65000"/>
                  </a:schemeClr>
                </a:solidFill>
                <a:latin typeface="微软雅黑" pitchFamily="34" charset="-122"/>
                <a:ea typeface="微软雅黑" pitchFamily="34" charset="-122"/>
              </a:rPr>
              <a:t>堆栈信息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9885405" cy="1477328"/>
          </a:xfrm>
          <a:prstGeom prst="rect">
            <a:avLst/>
          </a:prstGeom>
          <a:noFill/>
        </p:spPr>
        <p:txBody>
          <a:bodyPr wrap="square" rtlCol="0">
            <a:spAutoFit/>
          </a:bodyPr>
          <a:lstStyle/>
          <a:p>
            <a:r>
              <a:rPr lang="en-US" altLang="zh-CN" dirty="0"/>
              <a:t>Last Exception </a:t>
            </a:r>
            <a:r>
              <a:rPr lang="en-US" altLang="zh-CN" dirty="0" err="1" smtClean="0"/>
              <a:t>Backtrace</a:t>
            </a:r>
            <a:r>
              <a:rPr lang="en-US" altLang="zh-CN" dirty="0" smtClean="0"/>
              <a:t>:</a:t>
            </a:r>
            <a:r>
              <a:rPr lang="zh-CN" altLang="en-US" dirty="0" smtClean="0"/>
              <a:t>    </a:t>
            </a:r>
            <a:endParaRPr lang="en-US" altLang="zh-CN" dirty="0" smtClean="0"/>
          </a:p>
          <a:p>
            <a:r>
              <a:rPr lang="en-US" altLang="zh-CN" b="1" dirty="0" err="1" smtClean="0"/>
              <a:t>Backtraces</a:t>
            </a:r>
            <a:r>
              <a:rPr lang="zh-CN" altLang="en-US" b="1" dirty="0"/>
              <a:t>，提供应用中所有线程的回溯日志。 回溯是闪退发生时所有活动帧清单。它包含闪退发生时调用函数的清单</a:t>
            </a:r>
            <a:r>
              <a:rPr lang="zh-CN" altLang="en-US" b="1" dirty="0" smtClean="0"/>
              <a:t>。通常通过这部分信息我们就可以找到问题所在。</a:t>
            </a:r>
            <a:endParaRPr lang="en-US" altLang="zh-CN" dirty="0"/>
          </a:p>
          <a:p>
            <a:r>
              <a:rPr lang="en-US" altLang="zh-CN" dirty="0"/>
              <a:t>0   </a:t>
            </a:r>
            <a:r>
              <a:rPr lang="en-US" altLang="zh-CN" dirty="0" err="1"/>
              <a:t>CoreFoundation</a:t>
            </a:r>
            <a:r>
              <a:rPr lang="en-US" altLang="zh-CN" dirty="0"/>
              <a:t>                	0x18bf2d1b8 __</a:t>
            </a:r>
            <a:r>
              <a:rPr lang="en-US" altLang="zh-CN" dirty="0" err="1"/>
              <a:t>exceptionPreprocess</a:t>
            </a:r>
            <a:r>
              <a:rPr lang="en-US" altLang="zh-CN" dirty="0"/>
              <a:t> + 124</a:t>
            </a:r>
          </a:p>
          <a:p>
            <a:pPr marL="342900" indent="-342900">
              <a:buAutoNum type="arabicPlain" startAt="2"/>
            </a:pPr>
            <a:r>
              <a:rPr lang="de-DE" altLang="zh-CN" dirty="0" err="1" smtClean="0"/>
              <a:t>CoreFoundation</a:t>
            </a:r>
            <a:r>
              <a:rPr lang="de-DE" altLang="zh-CN" dirty="0" smtClean="0"/>
              <a:t>                </a:t>
            </a:r>
            <a:r>
              <a:rPr lang="de-DE" altLang="zh-CN" dirty="0"/>
              <a:t>	0x18be087f4 -[__</a:t>
            </a:r>
            <a:r>
              <a:rPr lang="de-DE" altLang="zh-CN" dirty="0" err="1"/>
              <a:t>NSArrayI</a:t>
            </a:r>
            <a:r>
              <a:rPr lang="de-DE" altLang="zh-CN" dirty="0"/>
              <a:t> </a:t>
            </a:r>
            <a:r>
              <a:rPr lang="de-DE" altLang="zh-CN" dirty="0" err="1"/>
              <a:t>objectAtIndex</a:t>
            </a:r>
            <a:r>
              <a:rPr lang="de-DE" altLang="zh-CN" dirty="0"/>
              <a:t>:] + </a:t>
            </a:r>
            <a:r>
              <a:rPr lang="de-DE" altLang="zh-CN" dirty="0" smtClean="0"/>
              <a:t>184</a:t>
            </a:r>
            <a:endParaRPr lang="de-DE" altLang="zh-CN" u="sng" dirty="0" smtClean="0">
              <a:solidFill>
                <a:srgbClr val="C0000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184" y="3287308"/>
            <a:ext cx="8452022" cy="3570692"/>
          </a:xfrm>
          <a:prstGeom prst="rect">
            <a:avLst/>
          </a:prstGeom>
        </p:spPr>
      </p:pic>
    </p:spTree>
    <p:extLst>
      <p:ext uri="{BB962C8B-B14F-4D97-AF65-F5344CB8AC3E}">
        <p14:creationId xmlns:p14="http://schemas.microsoft.com/office/powerpoint/2010/main" val="56679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Crash</a:t>
            </a:r>
            <a:r>
              <a:rPr lang="zh-CN" altLang="en-US" sz="4000" dirty="0" smtClean="0">
                <a:solidFill>
                  <a:schemeClr val="bg1">
                    <a:lumMod val="65000"/>
                  </a:schemeClr>
                </a:solidFill>
                <a:latin typeface="微软雅黑" pitchFamily="34" charset="-122"/>
                <a:ea typeface="微软雅黑" pitchFamily="34" charset="-122"/>
              </a:rPr>
              <a:t>线程状态</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703290"/>
            <a:ext cx="9885405" cy="3970318"/>
          </a:xfrm>
          <a:prstGeom prst="rect">
            <a:avLst/>
          </a:prstGeom>
          <a:noFill/>
        </p:spPr>
        <p:txBody>
          <a:bodyPr wrap="square" rtlCol="0">
            <a:spAutoFit/>
          </a:bodyPr>
          <a:lstStyle/>
          <a:p>
            <a:r>
              <a:rPr lang="en-US" altLang="zh-CN" b="1" dirty="0"/>
              <a:t>Thread State</a:t>
            </a:r>
            <a:r>
              <a:rPr lang="zh-CN" altLang="en-US" b="1" dirty="0" smtClean="0"/>
              <a:t>：</a:t>
            </a:r>
            <a:r>
              <a:rPr lang="zh-CN" altLang="en-US" u="sng" dirty="0">
                <a:solidFill>
                  <a:srgbClr val="C00000"/>
                </a:solidFill>
              </a:rPr>
              <a:t>这部分是闪退时寄存器中的值</a:t>
            </a:r>
            <a:r>
              <a:rPr lang="zh-CN" altLang="en-US" u="sng" dirty="0" smtClean="0">
                <a:solidFill>
                  <a:srgbClr val="C00000"/>
                </a:solidFill>
              </a:rPr>
              <a:t>。</a:t>
            </a:r>
            <a:endParaRPr lang="en-US" altLang="zh-CN" b="1" u="sng" dirty="0">
              <a:solidFill>
                <a:srgbClr val="C00000"/>
              </a:solidFill>
            </a:endParaRPr>
          </a:p>
          <a:p>
            <a:endParaRPr lang="en-US" altLang="zh-CN" b="1" u="sng" dirty="0">
              <a:solidFill>
                <a:srgbClr val="C00000"/>
              </a:solidFill>
            </a:endParaRPr>
          </a:p>
          <a:p>
            <a:endParaRPr lang="en-US" altLang="zh-CN" b="1" u="sng" dirty="0">
              <a:solidFill>
                <a:srgbClr val="C00000"/>
              </a:solidFill>
            </a:endParaRPr>
          </a:p>
          <a:p>
            <a:r>
              <a:rPr lang="en-US" altLang="zh-CN" b="1" dirty="0"/>
              <a:t>Binary Images</a:t>
            </a:r>
            <a:r>
              <a:rPr lang="zh-CN" altLang="en-US" b="1" dirty="0" smtClean="0"/>
              <a:t>：</a:t>
            </a:r>
            <a:r>
              <a:rPr lang="en-US" altLang="zh-CN" u="sng" dirty="0">
                <a:solidFill>
                  <a:srgbClr val="C00000"/>
                </a:solidFill>
              </a:rPr>
              <a:t>Crash</a:t>
            </a:r>
            <a:r>
              <a:rPr lang="zh-CN" altLang="en-US" u="sng" dirty="0">
                <a:solidFill>
                  <a:srgbClr val="C00000"/>
                </a:solidFill>
              </a:rPr>
              <a:t>时刻</a:t>
            </a:r>
            <a:r>
              <a:rPr lang="en-US" altLang="zh-CN" u="sng" dirty="0">
                <a:solidFill>
                  <a:srgbClr val="C00000"/>
                </a:solidFill>
              </a:rPr>
              <a:t>App</a:t>
            </a:r>
            <a:r>
              <a:rPr lang="zh-CN" altLang="en-US" u="sng" dirty="0">
                <a:solidFill>
                  <a:srgbClr val="C00000"/>
                </a:solidFill>
              </a:rPr>
              <a:t>加载的所有</a:t>
            </a:r>
            <a:r>
              <a:rPr lang="zh-CN" altLang="en-US" u="sng" dirty="0" smtClean="0">
                <a:solidFill>
                  <a:srgbClr val="C00000"/>
                </a:solidFill>
              </a:rPr>
              <a:t>的二进制镜像</a:t>
            </a:r>
            <a:endParaRPr lang="en-US" altLang="zh-CN" u="sng" dirty="0" smtClean="0">
              <a:solidFill>
                <a:srgbClr val="C00000"/>
              </a:solidFill>
            </a:endParaRPr>
          </a:p>
          <a:p>
            <a:endParaRPr lang="en-US" altLang="zh-CN" u="sng" dirty="0">
              <a:solidFill>
                <a:srgbClr val="C00000"/>
              </a:solidFill>
            </a:endParaRPr>
          </a:p>
          <a:p>
            <a:r>
              <a:rPr lang="en-US" altLang="zh-CN" u="sng" dirty="0" smtClean="0">
                <a:solidFill>
                  <a:srgbClr val="C00000"/>
                </a:solidFill>
              </a:rPr>
              <a:t>e.g.</a:t>
            </a:r>
            <a:r>
              <a:rPr lang="zh-CN" altLang="en-US" u="sng" dirty="0" smtClean="0">
                <a:solidFill>
                  <a:srgbClr val="C00000"/>
                </a:solidFill>
              </a:rPr>
              <a:t> </a:t>
            </a:r>
            <a:r>
              <a:rPr lang="en-US" altLang="zh-CN" u="sng" dirty="0" smtClean="0">
                <a:solidFill>
                  <a:srgbClr val="C00000"/>
                </a:solidFill>
              </a:rPr>
              <a:t>binary</a:t>
            </a:r>
            <a:r>
              <a:rPr lang="zh-CN" altLang="en-US" u="sng" dirty="0" smtClean="0">
                <a:solidFill>
                  <a:srgbClr val="C00000"/>
                </a:solidFill>
              </a:rPr>
              <a:t> </a:t>
            </a:r>
            <a:r>
              <a:rPr lang="en-US" altLang="zh-CN" u="sng" dirty="0" smtClean="0">
                <a:solidFill>
                  <a:srgbClr val="C00000"/>
                </a:solidFill>
              </a:rPr>
              <a:t>image</a:t>
            </a:r>
          </a:p>
          <a:p>
            <a:r>
              <a:rPr lang="zh-CN" altLang="en-US" u="sng" dirty="0" smtClean="0">
                <a:solidFill>
                  <a:srgbClr val="C00000"/>
                </a:solidFill>
              </a:rPr>
              <a:t> </a:t>
            </a:r>
            <a:r>
              <a:rPr lang="en-US" altLang="zh-CN" b="1" dirty="0"/>
              <a:t>0x100078000 - 0x100083fff </a:t>
            </a:r>
            <a:r>
              <a:rPr lang="zh-CN" altLang="en-US" b="1" dirty="0"/>
              <a:t>：</a:t>
            </a:r>
            <a:r>
              <a:rPr lang="en-US" altLang="zh-CN" b="1" dirty="0"/>
              <a:t> binary image</a:t>
            </a:r>
            <a:r>
              <a:rPr lang="en-US" altLang="zh-CN" dirty="0"/>
              <a:t>’</a:t>
            </a:r>
            <a:r>
              <a:rPr lang="en-US" altLang="zh-CN" b="1" dirty="0"/>
              <a:t>s </a:t>
            </a:r>
            <a:r>
              <a:rPr lang="zh-CN" altLang="en-US" dirty="0"/>
              <a:t>在应用进程中的地址，</a:t>
            </a:r>
            <a:endParaRPr lang="en-US" altLang="zh-CN" b="1" dirty="0"/>
          </a:p>
          <a:p>
            <a:r>
              <a:rPr lang="en-US" altLang="zh-CN" b="1" dirty="0" err="1"/>
              <a:t>DNCaughtExceptionDemo</a:t>
            </a:r>
            <a:r>
              <a:rPr lang="en-US" altLang="zh-CN" b="1" dirty="0"/>
              <a:t> </a:t>
            </a:r>
            <a:r>
              <a:rPr lang="zh-CN" altLang="en-US" b="1" dirty="0"/>
              <a:t>：</a:t>
            </a:r>
            <a:r>
              <a:rPr lang="en-US" altLang="zh-CN" b="1" dirty="0"/>
              <a:t> </a:t>
            </a:r>
            <a:r>
              <a:rPr lang="zh-CN" altLang="en-US" dirty="0"/>
              <a:t>调用的库文件名称</a:t>
            </a:r>
            <a:endParaRPr lang="en-US" altLang="zh-CN" b="1" dirty="0"/>
          </a:p>
          <a:p>
            <a:r>
              <a:rPr lang="en-US" altLang="zh-CN" b="1" dirty="0"/>
              <a:t>arm64  </a:t>
            </a:r>
            <a:r>
              <a:rPr lang="zh-CN" altLang="en-US" b="1" dirty="0"/>
              <a:t>：</a:t>
            </a:r>
            <a:r>
              <a:rPr lang="en-US" altLang="zh-CN" b="1" dirty="0"/>
              <a:t>binary image</a:t>
            </a:r>
            <a:r>
              <a:rPr lang="zh-CN" altLang="en-US" dirty="0"/>
              <a:t>的系统架构，一个库文件可能会有多个样本来支持多种系统架构，但进程只会加载其中的一种。</a:t>
            </a:r>
            <a:endParaRPr lang="zh-CN" altLang="en-US" b="1" dirty="0"/>
          </a:p>
          <a:p>
            <a:r>
              <a:rPr lang="en-US" altLang="zh-CN" b="1" dirty="0"/>
              <a:t>&lt;86323689c77c3e4e90e79da46c54199c&gt;  binary</a:t>
            </a:r>
            <a:r>
              <a:rPr lang="zh-CN" altLang="en-US" dirty="0"/>
              <a:t>的唯一标识，每一次编译都会改变，解析</a:t>
            </a:r>
            <a:r>
              <a:rPr lang="en-US" altLang="zh-CN" b="1" dirty="0"/>
              <a:t>Crash</a:t>
            </a:r>
            <a:r>
              <a:rPr lang="zh-CN" altLang="en-US" dirty="0"/>
              <a:t>的时候</a:t>
            </a:r>
            <a:r>
              <a:rPr lang="en-US" altLang="zh-CN" b="1" dirty="0" err="1"/>
              <a:t>dsym</a:t>
            </a:r>
            <a:r>
              <a:rPr lang="zh-CN" altLang="en-US" dirty="0"/>
              <a:t>文件的</a:t>
            </a:r>
            <a:r>
              <a:rPr lang="en-US" altLang="zh-CN" b="1" dirty="0" err="1"/>
              <a:t>uuid</a:t>
            </a:r>
            <a:r>
              <a:rPr lang="zh-CN" altLang="en-US" dirty="0"/>
              <a:t>必须和这个一样才能完成</a:t>
            </a:r>
            <a:r>
              <a:rPr lang="en-US" altLang="zh-CN" b="1" dirty="0"/>
              <a:t>Crash</a:t>
            </a:r>
            <a:r>
              <a:rPr lang="zh-CN" altLang="en-US" dirty="0"/>
              <a:t>的符号化解析。</a:t>
            </a:r>
            <a:endParaRPr lang="zh-CN" altLang="en-US" b="1" dirty="0"/>
          </a:p>
          <a:p>
            <a:r>
              <a:rPr lang="en-US" altLang="zh-CN" b="1" dirty="0"/>
              <a:t>/</a:t>
            </a:r>
            <a:r>
              <a:rPr lang="en-US" altLang="zh-CN" b="1" dirty="0" err="1"/>
              <a:t>var</a:t>
            </a:r>
            <a:r>
              <a:rPr lang="en-US" altLang="zh-CN" b="1" dirty="0"/>
              <a:t>/containers/Bundle/Application/516A8515-291B-4747-B4EE- A8F4FE29BE56/</a:t>
            </a:r>
            <a:r>
              <a:rPr lang="en-US" altLang="zh-CN" b="1" dirty="0" err="1"/>
              <a:t>DNCaughtExceptionDemo.app</a:t>
            </a:r>
            <a:r>
              <a:rPr lang="en-US" altLang="zh-CN" b="1" dirty="0"/>
              <a:t>/</a:t>
            </a:r>
            <a:r>
              <a:rPr lang="en-US" altLang="zh-CN" b="1" dirty="0" err="1"/>
              <a:t>DNCaughtExceptionDemo</a:t>
            </a:r>
            <a:r>
              <a:rPr lang="en-US" altLang="zh-CN" b="1" dirty="0"/>
              <a:t> </a:t>
            </a:r>
            <a:r>
              <a:rPr lang="zh-CN" altLang="en-US" b="1" dirty="0"/>
              <a:t>：</a:t>
            </a:r>
            <a:r>
              <a:rPr lang="en-US" altLang="zh-CN" b="1" dirty="0"/>
              <a:t>binary</a:t>
            </a:r>
            <a:r>
              <a:rPr lang="zh-CN" altLang="en-US" dirty="0"/>
              <a:t>在磁盘中的路径。</a:t>
            </a:r>
            <a:endParaRPr lang="en-US" altLang="zh-CN" u="sng" dirty="0" smtClean="0">
              <a:solidFill>
                <a:srgbClr val="C00000"/>
              </a:solidFill>
            </a:endParaRPr>
          </a:p>
        </p:txBody>
      </p:sp>
    </p:spTree>
    <p:extLst>
      <p:ext uri="{BB962C8B-B14F-4D97-AF65-F5344CB8AC3E}">
        <p14:creationId xmlns:p14="http://schemas.microsoft.com/office/powerpoint/2010/main" val="150299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0171" y="2554941"/>
            <a:ext cx="5607685" cy="1109345"/>
          </a:xfrm>
          <a:prstGeom prst="rect">
            <a:avLst/>
          </a:prstGeom>
          <a:noFill/>
        </p:spPr>
        <p:txBody>
          <a:bodyPr wrap="none" rtlCol="0">
            <a:spAutoFit/>
          </a:bodyPr>
          <a:lstStyle/>
          <a:p>
            <a:pPr algn="ctr"/>
            <a:r>
              <a:rPr lang="zh-CN" altLang="en-US" sz="4000" dirty="0" smtClean="0">
                <a:solidFill>
                  <a:schemeClr val="bg1">
                    <a:lumMod val="65000"/>
                  </a:schemeClr>
                </a:solidFill>
                <a:latin typeface="微软雅黑" pitchFamily="34" charset="-122"/>
                <a:ea typeface="微软雅黑" pitchFamily="34" charset="-122"/>
              </a:rPr>
              <a:t>可选用内页样式三</a:t>
            </a:r>
            <a:endParaRPr lang="en-US" altLang="zh-CN" sz="4000" dirty="0" smtClean="0">
              <a:solidFill>
                <a:schemeClr val="bg1">
                  <a:lumMod val="65000"/>
                </a:schemeClr>
              </a:solidFill>
              <a:latin typeface="微软雅黑" pitchFamily="34" charset="-122"/>
              <a:ea typeface="微软雅黑" pitchFamily="34" charset="-122"/>
            </a:endParaRPr>
          </a:p>
          <a:p>
            <a:pPr algn="ctr"/>
            <a:r>
              <a:rPr lang="zh-CN" altLang="en-US" sz="2400" dirty="0" smtClean="0">
                <a:solidFill>
                  <a:schemeClr val="bg1">
                    <a:lumMod val="65000"/>
                  </a:schemeClr>
                </a:solidFill>
                <a:latin typeface="微软雅黑" pitchFamily="34" charset="-122"/>
                <a:ea typeface="微软雅黑" pitchFamily="34" charset="-122"/>
              </a:rPr>
              <a:t>（建议同一个</a:t>
            </a:r>
            <a:r>
              <a:rPr lang="en-US" altLang="zh-CN" sz="2400" dirty="0" smtClean="0">
                <a:solidFill>
                  <a:schemeClr val="bg1">
                    <a:lumMod val="65000"/>
                  </a:schemeClr>
                </a:solidFill>
                <a:latin typeface="微软雅黑" pitchFamily="34" charset="-122"/>
                <a:ea typeface="微软雅黑" pitchFamily="34" charset="-122"/>
              </a:rPr>
              <a:t>PPT</a:t>
            </a:r>
            <a:r>
              <a:rPr lang="zh-CN" altLang="en-US" sz="2400" dirty="0" smtClean="0">
                <a:solidFill>
                  <a:schemeClr val="bg1">
                    <a:lumMod val="65000"/>
                  </a:schemeClr>
                </a:solidFill>
                <a:latin typeface="微软雅黑" pitchFamily="34" charset="-122"/>
                <a:ea typeface="微软雅黑" pitchFamily="34" charset="-122"/>
              </a:rPr>
              <a:t>选用同一样式的内页）</a:t>
            </a:r>
            <a:endParaRPr lang="zh-CN" altLang="en-US" sz="2400" dirty="0">
              <a:solidFill>
                <a:schemeClr val="bg1">
                  <a:lumMod val="65000"/>
                </a:schemeClr>
              </a:solidFill>
              <a:latin typeface="微软雅黑" pitchFamily="34" charset="-122"/>
              <a:ea typeface="微软雅黑"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44441" y="2819159"/>
            <a:ext cx="5906770" cy="1266190"/>
          </a:xfrm>
          <a:prstGeom prst="rect">
            <a:avLst/>
          </a:prstGeom>
          <a:noFill/>
        </p:spPr>
        <p:txBody>
          <a:bodyPr wrap="none" rtlCol="0">
            <a:spAutoFit/>
          </a:bodyPr>
          <a:lstStyle/>
          <a:p>
            <a:r>
              <a:rPr lang="en-US" altLang="zh-CN" sz="7200" b="1" dirty="0" smtClean="0">
                <a:solidFill>
                  <a:schemeClr val="bg1"/>
                </a:solidFill>
                <a:latin typeface="微软雅黑" pitchFamily="34" charset="-122"/>
                <a:ea typeface="微软雅黑" pitchFamily="34" charset="-122"/>
              </a:rPr>
              <a:t>Thank you</a:t>
            </a:r>
            <a:r>
              <a:rPr lang="zh-CN" altLang="en-US" sz="7200" b="1" dirty="0" smtClean="0">
                <a:solidFill>
                  <a:schemeClr val="bg1"/>
                </a:solidFill>
                <a:latin typeface="微软雅黑" pitchFamily="34" charset="-122"/>
                <a:ea typeface="微软雅黑" pitchFamily="34" charset="-122"/>
              </a:rPr>
              <a:t>！</a:t>
            </a:r>
            <a:endParaRPr lang="zh-CN" altLang="en-US" sz="7200" b="1" dirty="0">
              <a:solidFill>
                <a:schemeClr val="bg1"/>
              </a:solidFill>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02323" y="1187332"/>
            <a:ext cx="3535680" cy="1168400"/>
          </a:xfrm>
          <a:prstGeom prst="rect">
            <a:avLst/>
          </a:prstGeom>
          <a:noFill/>
        </p:spPr>
        <p:txBody>
          <a:bodyPr wrap="none" rtlCol="0">
            <a:spAutoFit/>
          </a:bodyPr>
          <a:lstStyle/>
          <a:p>
            <a:r>
              <a:rPr lang="zh-CN" altLang="en-US" sz="6600" dirty="0" smtClean="0">
                <a:solidFill>
                  <a:schemeClr val="tx1">
                    <a:lumMod val="85000"/>
                    <a:lumOff val="15000"/>
                  </a:schemeClr>
                </a:solidFill>
                <a:latin typeface="微软雅黑" pitchFamily="34" charset="-122"/>
                <a:ea typeface="微软雅黑" pitchFamily="34" charset="-122"/>
              </a:rPr>
              <a:t>项目目录</a:t>
            </a:r>
            <a:endParaRPr lang="zh-CN" altLang="en-US" sz="6600" dirty="0">
              <a:solidFill>
                <a:schemeClr val="tx1">
                  <a:lumMod val="85000"/>
                  <a:lumOff val="15000"/>
                </a:schemeClr>
              </a:solidFill>
              <a:latin typeface="微软雅黑" pitchFamily="34" charset="-122"/>
              <a:ea typeface="微软雅黑" pitchFamily="34" charset="-122"/>
            </a:endParaRPr>
          </a:p>
        </p:txBody>
      </p:sp>
      <p:sp>
        <p:nvSpPr>
          <p:cNvPr id="5" name="TextBox 4"/>
          <p:cNvSpPr txBox="1"/>
          <p:nvPr/>
        </p:nvSpPr>
        <p:spPr>
          <a:xfrm>
            <a:off x="4409304" y="2540408"/>
            <a:ext cx="2621280" cy="483235"/>
          </a:xfrm>
          <a:prstGeom prst="rect">
            <a:avLst/>
          </a:prstGeom>
          <a:noFill/>
        </p:spPr>
        <p:txBody>
          <a:bodyPr wrap="none" rtlCol="0">
            <a:spAutoFit/>
          </a:bodyPr>
          <a:lstStyle/>
          <a:p>
            <a:r>
              <a:rPr lang="zh-CN" altLang="en-US" sz="2400" dirty="0" smtClean="0">
                <a:solidFill>
                  <a:schemeClr val="tx1">
                    <a:lumMod val="65000"/>
                    <a:lumOff val="35000"/>
                  </a:schemeClr>
                </a:solidFill>
                <a:latin typeface="微软雅黑" pitchFamily="34" charset="-122"/>
                <a:ea typeface="微软雅黑" pitchFamily="34" charset="-122"/>
              </a:rPr>
              <a:t>点击此处添加标题</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7" name="TextBox 6"/>
          <p:cNvSpPr txBox="1"/>
          <p:nvPr/>
        </p:nvSpPr>
        <p:spPr>
          <a:xfrm>
            <a:off x="4427234" y="3055877"/>
            <a:ext cx="2621280" cy="483235"/>
          </a:xfrm>
          <a:prstGeom prst="rect">
            <a:avLst/>
          </a:prstGeom>
          <a:noFill/>
        </p:spPr>
        <p:txBody>
          <a:bodyPr wrap="none" rtlCol="0">
            <a:spAutoFit/>
          </a:bodyPr>
          <a:lstStyle/>
          <a:p>
            <a:r>
              <a:rPr lang="zh-CN" altLang="en-US" sz="2400" dirty="0" smtClean="0">
                <a:solidFill>
                  <a:schemeClr val="tx1">
                    <a:lumMod val="65000"/>
                    <a:lumOff val="35000"/>
                  </a:schemeClr>
                </a:solidFill>
                <a:latin typeface="微软雅黑" pitchFamily="34" charset="-122"/>
                <a:ea typeface="微软雅黑" pitchFamily="34" charset="-122"/>
              </a:rPr>
              <a:t>点击此处添加标题</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9" name="TextBox 8"/>
          <p:cNvSpPr txBox="1"/>
          <p:nvPr/>
        </p:nvSpPr>
        <p:spPr>
          <a:xfrm>
            <a:off x="4431717" y="3571346"/>
            <a:ext cx="2621280" cy="483235"/>
          </a:xfrm>
          <a:prstGeom prst="rect">
            <a:avLst/>
          </a:prstGeom>
          <a:noFill/>
        </p:spPr>
        <p:txBody>
          <a:bodyPr wrap="none" rtlCol="0">
            <a:spAutoFit/>
          </a:bodyPr>
          <a:lstStyle/>
          <a:p>
            <a:r>
              <a:rPr lang="zh-CN" altLang="en-US" sz="2400" dirty="0" smtClean="0">
                <a:solidFill>
                  <a:schemeClr val="tx1">
                    <a:lumMod val="65000"/>
                    <a:lumOff val="35000"/>
                  </a:schemeClr>
                </a:solidFill>
                <a:latin typeface="微软雅黑" pitchFamily="34" charset="-122"/>
                <a:ea typeface="微软雅黑" pitchFamily="34" charset="-122"/>
              </a:rPr>
              <a:t>点击此处添加标题</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11" name="TextBox 10"/>
          <p:cNvSpPr txBox="1"/>
          <p:nvPr/>
        </p:nvSpPr>
        <p:spPr>
          <a:xfrm>
            <a:off x="4436200" y="4086815"/>
            <a:ext cx="2621280" cy="483235"/>
          </a:xfrm>
          <a:prstGeom prst="rect">
            <a:avLst/>
          </a:prstGeom>
          <a:noFill/>
        </p:spPr>
        <p:txBody>
          <a:bodyPr wrap="none" rtlCol="0">
            <a:spAutoFit/>
          </a:bodyPr>
          <a:lstStyle/>
          <a:p>
            <a:r>
              <a:rPr lang="zh-CN" altLang="en-US" sz="2400" dirty="0" smtClean="0">
                <a:solidFill>
                  <a:schemeClr val="tx1">
                    <a:lumMod val="65000"/>
                    <a:lumOff val="35000"/>
                  </a:schemeClr>
                </a:solidFill>
                <a:latin typeface="微软雅黑" pitchFamily="34" charset="-122"/>
                <a:ea typeface="微软雅黑" pitchFamily="34" charset="-122"/>
              </a:rPr>
              <a:t>点击此处添加标题</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13" name="TextBox 12"/>
          <p:cNvSpPr txBox="1"/>
          <p:nvPr/>
        </p:nvSpPr>
        <p:spPr>
          <a:xfrm>
            <a:off x="4440683" y="4602284"/>
            <a:ext cx="2621280" cy="483235"/>
          </a:xfrm>
          <a:prstGeom prst="rect">
            <a:avLst/>
          </a:prstGeom>
          <a:noFill/>
        </p:spPr>
        <p:txBody>
          <a:bodyPr wrap="none" rtlCol="0">
            <a:spAutoFit/>
          </a:bodyPr>
          <a:lstStyle/>
          <a:p>
            <a:r>
              <a:rPr lang="zh-CN" altLang="en-US" sz="2400" dirty="0" smtClean="0">
                <a:solidFill>
                  <a:schemeClr val="tx1">
                    <a:lumMod val="65000"/>
                    <a:lumOff val="35000"/>
                  </a:schemeClr>
                </a:solidFill>
                <a:latin typeface="微软雅黑" pitchFamily="34" charset="-122"/>
                <a:ea typeface="微软雅黑" pitchFamily="34" charset="-122"/>
              </a:rPr>
              <a:t>点击此处添加标题</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14" name="椭圆 13"/>
          <p:cNvSpPr/>
          <p:nvPr/>
        </p:nvSpPr>
        <p:spPr>
          <a:xfrm>
            <a:off x="4176585" y="2686888"/>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176584" y="3208449"/>
            <a:ext cx="156519" cy="156519"/>
          </a:xfrm>
          <a:prstGeom prst="ellipse">
            <a:avLst/>
          </a:prstGeom>
          <a:solidFill>
            <a:srgbClr val="C79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76584" y="3725612"/>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176583" y="4239387"/>
            <a:ext cx="156519" cy="156519"/>
          </a:xfrm>
          <a:prstGeom prst="ellipse">
            <a:avLst/>
          </a:prstGeom>
          <a:solidFill>
            <a:srgbClr val="C79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176582" y="4760948"/>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74106" y="2637850"/>
            <a:ext cx="3332964" cy="584775"/>
          </a:xfrm>
          <a:prstGeom prst="rect">
            <a:avLst/>
          </a:prstGeom>
          <a:noFill/>
        </p:spPr>
        <p:txBody>
          <a:bodyPr wrap="none" rtlCol="0">
            <a:spAutoFit/>
          </a:bodyPr>
          <a:lstStyle/>
          <a:p>
            <a:r>
              <a:rPr lang="en-US" altLang="zh-CN" sz="3200" b="1" dirty="0" smtClean="0">
                <a:solidFill>
                  <a:schemeClr val="tx1">
                    <a:lumMod val="65000"/>
                    <a:lumOff val="35000"/>
                  </a:schemeClr>
                </a:solidFill>
                <a:latin typeface="微软雅黑" pitchFamily="34" charset="-122"/>
                <a:ea typeface="微软雅黑" pitchFamily="34" charset="-122"/>
              </a:rPr>
              <a:t>iOS</a:t>
            </a:r>
            <a:r>
              <a:rPr lang="zh-CN" altLang="en-US" sz="3200" b="1" dirty="0" smtClean="0">
                <a:solidFill>
                  <a:schemeClr val="tx1">
                    <a:lumMod val="65000"/>
                    <a:lumOff val="35000"/>
                  </a:schemeClr>
                </a:solidFill>
                <a:latin typeface="微软雅黑" pitchFamily="34" charset="-122"/>
                <a:ea typeface="微软雅黑" pitchFamily="34" charset="-122"/>
              </a:rPr>
              <a:t> </a:t>
            </a:r>
            <a:r>
              <a:rPr lang="en-US" altLang="zh-CN" sz="3200" b="1" dirty="0" smtClean="0">
                <a:solidFill>
                  <a:schemeClr val="tx1">
                    <a:lumMod val="65000"/>
                    <a:lumOff val="35000"/>
                  </a:schemeClr>
                </a:solidFill>
                <a:latin typeface="微软雅黑" pitchFamily="34" charset="-122"/>
                <a:ea typeface="微软雅黑" pitchFamily="34" charset="-122"/>
              </a:rPr>
              <a:t>crash</a:t>
            </a:r>
            <a:r>
              <a:rPr lang="zh-CN" altLang="en-US" sz="3200" b="1" dirty="0" smtClean="0">
                <a:solidFill>
                  <a:schemeClr val="tx1">
                    <a:lumMod val="65000"/>
                    <a:lumOff val="35000"/>
                  </a:schemeClr>
                </a:solidFill>
                <a:latin typeface="微软雅黑" pitchFamily="34" charset="-122"/>
                <a:ea typeface="微软雅黑" pitchFamily="34" charset="-122"/>
              </a:rPr>
              <a:t>的捕获</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7" name="椭圆 6"/>
          <p:cNvSpPr/>
          <p:nvPr/>
        </p:nvSpPr>
        <p:spPr>
          <a:xfrm>
            <a:off x="7727093" y="2839752"/>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3780" y="1800000"/>
            <a:ext cx="9358008" cy="3046988"/>
          </a:xfrm>
          <a:prstGeom prst="rect">
            <a:avLst/>
          </a:prstGeom>
          <a:noFill/>
          <a:ln>
            <a:noFill/>
          </a:ln>
        </p:spPr>
        <p:txBody>
          <a:bodyPr wrap="square" rtlCol="0">
            <a:spAutoFit/>
          </a:bodyPr>
          <a:lstStyle/>
          <a:p>
            <a:r>
              <a:rPr lang="en-US" altLang="zh-CN" sz="2400" dirty="0" smtClean="0">
                <a:solidFill>
                  <a:srgbClr val="FF0000"/>
                </a:solidFill>
                <a:latin typeface="微软雅黑" pitchFamily="34" charset="-122"/>
                <a:ea typeface="微软雅黑" pitchFamily="34" charset="-122"/>
              </a:rPr>
              <a:t>iOS</a:t>
            </a:r>
            <a:r>
              <a:rPr lang="zh-CN" altLang="en-US" sz="2400" dirty="0" smtClean="0">
                <a:solidFill>
                  <a:srgbClr val="FF0000"/>
                </a:solidFill>
                <a:latin typeface="微软雅黑" pitchFamily="34" charset="-122"/>
                <a:ea typeface="微软雅黑" pitchFamily="34" charset="-122"/>
              </a:rPr>
              <a:t> 崩溃日志的产生：</a:t>
            </a:r>
            <a:endParaRPr lang="en-US" altLang="zh-CN" sz="2400" dirty="0" smtClean="0">
              <a:solidFill>
                <a:srgbClr val="FF0000"/>
              </a:solidFill>
              <a:latin typeface="微软雅黑" pitchFamily="34" charset="-122"/>
              <a:ea typeface="微软雅黑" pitchFamily="34" charset="-122"/>
            </a:endParaRPr>
          </a:p>
          <a:p>
            <a:r>
              <a:rPr lang="en-US" altLang="zh-CN" sz="2400" dirty="0" smtClean="0">
                <a:solidFill>
                  <a:srgbClr val="C00000"/>
                </a:solidFill>
                <a:latin typeface="微软雅黑" pitchFamily="34" charset="-122"/>
                <a:ea typeface="微软雅黑" pitchFamily="34" charset="-122"/>
              </a:rPr>
              <a:t>1.</a:t>
            </a:r>
            <a:r>
              <a:rPr lang="zh-CN" altLang="en-US" sz="2400" dirty="0" smtClean="0">
                <a:solidFill>
                  <a:srgbClr val="C00000"/>
                </a:solidFill>
                <a:latin typeface="微软雅黑" pitchFamily="34" charset="-122"/>
                <a:ea typeface="微软雅黑" pitchFamily="34" charset="-122"/>
              </a:rPr>
              <a:t>违反操作系统规则：</a:t>
            </a:r>
            <a:endParaRPr lang="en-US" altLang="zh-CN" sz="2400" dirty="0" smtClean="0">
              <a:solidFill>
                <a:srgbClr val="C00000"/>
              </a:solidFill>
              <a:latin typeface="微软雅黑" pitchFamily="34" charset="-122"/>
              <a:ea typeface="微软雅黑" pitchFamily="34" charset="-122"/>
            </a:endParaRPr>
          </a:p>
          <a:p>
            <a:r>
              <a:rPr lang="zh-CN" altLang="en-US" sz="2400" dirty="0" smtClean="0"/>
              <a:t>违反</a:t>
            </a:r>
            <a:r>
              <a:rPr lang="en-US" altLang="zh-CN" sz="2400" dirty="0"/>
              <a:t>iOS</a:t>
            </a:r>
            <a:r>
              <a:rPr lang="zh-CN" altLang="en-US" sz="2400" dirty="0"/>
              <a:t>规则包括在启动、恢复、挂起、退出时</a:t>
            </a:r>
            <a:r>
              <a:rPr lang="en-US" altLang="zh-CN" sz="2400" dirty="0"/>
              <a:t>watchdog</a:t>
            </a:r>
            <a:r>
              <a:rPr lang="zh-CN" altLang="en-US" sz="2400" dirty="0"/>
              <a:t>超时，用户强制退出和低内存终止 </a:t>
            </a:r>
          </a:p>
          <a:p>
            <a:r>
              <a:rPr lang="zh-CN" altLang="en-US" sz="2400" dirty="0"/>
              <a:t>从</a:t>
            </a:r>
            <a:r>
              <a:rPr lang="en-US" altLang="zh-CN" sz="2400" dirty="0"/>
              <a:t>iOS 4</a:t>
            </a:r>
            <a:r>
              <a:rPr lang="zh-CN" altLang="en-US" sz="2400" dirty="0"/>
              <a:t>开始，退出应用时，应用不会立即终止，而是退到后台，但是如果应用响应不够快，操作系统有可能会终止应用，并产生一个崩溃</a:t>
            </a:r>
            <a:r>
              <a:rPr lang="zh-CN" altLang="en-US" sz="2400" dirty="0" smtClean="0"/>
              <a:t>日志</a:t>
            </a:r>
            <a:endParaRPr lang="en-US" altLang="zh-CN" sz="2400" dirty="0" smtClean="0"/>
          </a:p>
          <a:p>
            <a:r>
              <a:rPr lang="en-US" altLang="zh-CN" sz="2400" dirty="0" smtClean="0">
                <a:solidFill>
                  <a:srgbClr val="C00000"/>
                </a:solidFill>
                <a:latin typeface="微软雅黑" pitchFamily="34" charset="-122"/>
                <a:ea typeface="微软雅黑" pitchFamily="34" charset="-122"/>
              </a:rPr>
              <a:t>2.</a:t>
            </a:r>
            <a:r>
              <a:rPr lang="zh-CN" altLang="en-US" sz="2400" dirty="0" smtClean="0">
                <a:solidFill>
                  <a:srgbClr val="C00000"/>
                </a:solidFill>
                <a:latin typeface="微软雅黑" pitchFamily="34" charset="-122"/>
                <a:ea typeface="微软雅黑" pitchFamily="34" charset="-122"/>
              </a:rPr>
              <a:t>应用中有</a:t>
            </a:r>
            <a:r>
              <a:rPr lang="en-US" altLang="zh-CN" sz="2400" dirty="0" smtClean="0">
                <a:solidFill>
                  <a:srgbClr val="C00000"/>
                </a:solidFill>
                <a:latin typeface="微软雅黑" pitchFamily="34" charset="-122"/>
                <a:ea typeface="微软雅黑" pitchFamily="34" charset="-122"/>
              </a:rPr>
              <a:t>bug</a:t>
            </a:r>
            <a:endParaRPr lang="en-US" altLang="zh-CN" sz="2400" dirty="0">
              <a:solidFill>
                <a:srgbClr val="C00000"/>
              </a:solidFill>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3780" y="1800000"/>
            <a:ext cx="9358008" cy="3539430"/>
          </a:xfrm>
          <a:prstGeom prst="rect">
            <a:avLst/>
          </a:prstGeom>
          <a:noFill/>
          <a:ln>
            <a:noFill/>
          </a:ln>
        </p:spPr>
        <p:txBody>
          <a:bodyPr wrap="square" rtlCol="0">
            <a:spAutoFit/>
          </a:bodyPr>
          <a:lstStyle/>
          <a:p>
            <a:r>
              <a:rPr lang="en-US" altLang="zh-CN" sz="1600" dirty="0" smtClean="0">
                <a:solidFill>
                  <a:schemeClr val="bg1">
                    <a:lumMod val="65000"/>
                  </a:schemeClr>
                </a:solidFill>
                <a:latin typeface="微软雅黑" pitchFamily="34" charset="-122"/>
                <a:ea typeface="微软雅黑" pitchFamily="34" charset="-122"/>
                <a:hlinkClick r:id="rId2"/>
              </a:rPr>
              <a:t>https://developer.apple.com/library/content/technotes/tn2151/_index.html - //apple_ref/doc/uid/DTS40008184-CH1-ACQUIRING_CRASH_AND_LOW_MEMORY_REPORTS</a:t>
            </a:r>
            <a:endParaRPr lang="en-US" altLang="zh-CN" sz="1600" dirty="0" smtClean="0">
              <a:solidFill>
                <a:schemeClr val="bg1">
                  <a:lumMod val="65000"/>
                </a:schemeClr>
              </a:solidFill>
              <a:latin typeface="微软雅黑" pitchFamily="34" charset="-122"/>
              <a:ea typeface="微软雅黑" pitchFamily="34" charset="-122"/>
            </a:endParaRPr>
          </a:p>
          <a:p>
            <a:r>
              <a:rPr lang="en-US" altLang="zh-CN" sz="2400" dirty="0" smtClean="0">
                <a:solidFill>
                  <a:schemeClr val="bg1">
                    <a:lumMod val="65000"/>
                  </a:schemeClr>
                </a:solidFill>
                <a:latin typeface="微软雅黑" pitchFamily="34" charset="-122"/>
                <a:ea typeface="微软雅黑" pitchFamily="34" charset="-122"/>
              </a:rPr>
              <a:t>iOS</a:t>
            </a:r>
            <a:r>
              <a:rPr lang="zh-CN" altLang="en-US" sz="2400" dirty="0" smtClean="0">
                <a:solidFill>
                  <a:schemeClr val="bg1">
                    <a:lumMod val="65000"/>
                  </a:schemeClr>
                </a:solidFill>
                <a:latin typeface="微软雅黑" pitchFamily="34" charset="-122"/>
                <a:ea typeface="微软雅黑" pitchFamily="34" charset="-122"/>
              </a:rPr>
              <a:t> </a:t>
            </a:r>
            <a:r>
              <a:rPr lang="en-US" altLang="zh-CN" sz="2400" dirty="0" smtClean="0">
                <a:solidFill>
                  <a:schemeClr val="bg1">
                    <a:lumMod val="65000"/>
                  </a:schemeClr>
                </a:solidFill>
                <a:latin typeface="微软雅黑" pitchFamily="34" charset="-122"/>
                <a:ea typeface="微软雅黑" pitchFamily="34" charset="-122"/>
              </a:rPr>
              <a:t>Crash</a:t>
            </a:r>
            <a:r>
              <a:rPr lang="zh-CN" altLang="en-US" sz="2400" dirty="0" smtClean="0">
                <a:solidFill>
                  <a:schemeClr val="bg1">
                    <a:lumMod val="65000"/>
                  </a:schemeClr>
                </a:solidFill>
                <a:latin typeface="微软雅黑" pitchFamily="34" charset="-122"/>
                <a:ea typeface="微软雅黑" pitchFamily="34" charset="-122"/>
              </a:rPr>
              <a:t>捕获：</a:t>
            </a:r>
            <a:endParaRPr lang="en-US" altLang="zh-CN" sz="2400" dirty="0" smtClean="0">
              <a:solidFill>
                <a:schemeClr val="bg1">
                  <a:lumMod val="65000"/>
                </a:schemeClr>
              </a:solidFill>
              <a:latin typeface="微软雅黑" pitchFamily="34" charset="-122"/>
              <a:ea typeface="微软雅黑" pitchFamily="34" charset="-122"/>
            </a:endParaRPr>
          </a:p>
          <a:p>
            <a:r>
              <a:rPr lang="en-US" altLang="zh-CN" sz="2400" dirty="0" smtClean="0">
                <a:solidFill>
                  <a:schemeClr val="bg1">
                    <a:lumMod val="65000"/>
                  </a:schemeClr>
                </a:solidFill>
                <a:latin typeface="微软雅黑" pitchFamily="34" charset="-122"/>
                <a:ea typeface="微软雅黑" pitchFamily="34" charset="-122"/>
              </a:rPr>
              <a:t>1.</a:t>
            </a:r>
            <a:r>
              <a:rPr lang="zh-CN" altLang="en-US" sz="2400" dirty="0" smtClean="0">
                <a:solidFill>
                  <a:schemeClr val="bg1">
                    <a:lumMod val="65000"/>
                  </a:schemeClr>
                </a:solidFill>
                <a:latin typeface="微软雅黑" pitchFamily="34" charset="-122"/>
                <a:ea typeface="微软雅黑" pitchFamily="34" charset="-122"/>
              </a:rPr>
              <a:t>一种是未被捕获的异常（</a:t>
            </a:r>
            <a:r>
              <a:rPr lang="en-US" altLang="zh-CN" sz="2400" dirty="0" err="1" smtClean="0">
                <a:latin typeface="微软雅黑" pitchFamily="34" charset="-122"/>
                <a:ea typeface="微软雅黑" pitchFamily="34" charset="-122"/>
              </a:rPr>
              <a:t>NSEXception</a:t>
            </a:r>
            <a:r>
              <a:rPr lang="zh-CN" altLang="en-US" sz="2400" dirty="0" smtClean="0">
                <a:solidFill>
                  <a:schemeClr val="bg1">
                    <a:lumMod val="65000"/>
                  </a:schemeClr>
                </a:solidFill>
                <a:latin typeface="微软雅黑" pitchFamily="34" charset="-122"/>
                <a:ea typeface="微软雅黑" pitchFamily="34" charset="-122"/>
              </a:rPr>
              <a:t>），导致程序向自身发送了</a:t>
            </a:r>
            <a:endParaRPr lang="en-US" altLang="zh-CN" sz="2400" dirty="0" smtClean="0">
              <a:solidFill>
                <a:schemeClr val="bg1">
                  <a:lumMod val="65000"/>
                </a:schemeClr>
              </a:solidFill>
              <a:latin typeface="微软雅黑" pitchFamily="34" charset="-122"/>
              <a:ea typeface="微软雅黑" pitchFamily="34" charset="-122"/>
            </a:endParaRPr>
          </a:p>
          <a:p>
            <a:r>
              <a:rPr lang="en-US" altLang="zh-CN" sz="2400" dirty="0" smtClean="0">
                <a:solidFill>
                  <a:schemeClr val="bg1">
                    <a:lumMod val="65000"/>
                  </a:schemeClr>
                </a:solidFill>
                <a:latin typeface="微软雅黑" pitchFamily="34" charset="-122"/>
                <a:ea typeface="微软雅黑" pitchFamily="34" charset="-122"/>
              </a:rPr>
              <a:t>SIGABRT</a:t>
            </a:r>
            <a:r>
              <a:rPr lang="zh-CN" altLang="en-US" sz="2400" dirty="0" smtClean="0">
                <a:solidFill>
                  <a:schemeClr val="bg1">
                    <a:lumMod val="65000"/>
                  </a:schemeClr>
                </a:solidFill>
                <a:latin typeface="微软雅黑" pitchFamily="34" charset="-122"/>
                <a:ea typeface="微软雅黑" pitchFamily="34" charset="-122"/>
              </a:rPr>
              <a:t>信号而崩溃，针对未被捕获的异常，可以使用</a:t>
            </a:r>
            <a:endParaRPr lang="en-US" altLang="zh-CN" sz="2400" dirty="0">
              <a:solidFill>
                <a:schemeClr val="bg1">
                  <a:lumMod val="65000"/>
                </a:schemeClr>
              </a:solidFill>
              <a:latin typeface="微软雅黑" pitchFamily="34" charset="-122"/>
              <a:ea typeface="微软雅黑" pitchFamily="34" charset="-122"/>
            </a:endParaRPr>
          </a:p>
          <a:p>
            <a:r>
              <a:rPr lang="en-US" altLang="zh-CN" sz="2400" dirty="0" err="1" smtClean="0"/>
              <a:t>NSSetUncaughtExceptionHandler</a:t>
            </a:r>
            <a:r>
              <a:rPr lang="zh-CN" altLang="en-US" sz="2400" dirty="0">
                <a:solidFill>
                  <a:schemeClr val="bg1">
                    <a:lumMod val="65000"/>
                  </a:schemeClr>
                </a:solidFill>
                <a:latin typeface="微软雅黑" pitchFamily="34" charset="-122"/>
                <a:ea typeface="微软雅黑" pitchFamily="34" charset="-122"/>
              </a:rPr>
              <a:t> </a:t>
            </a:r>
            <a:r>
              <a:rPr lang="zh-CN" altLang="en-US" sz="2400" dirty="0" smtClean="0">
                <a:solidFill>
                  <a:schemeClr val="bg1">
                    <a:lumMod val="65000"/>
                  </a:schemeClr>
                </a:solidFill>
                <a:latin typeface="微软雅黑" pitchFamily="34" charset="-122"/>
                <a:ea typeface="微软雅黑" pitchFamily="34" charset="-122"/>
              </a:rPr>
              <a:t>系统方法来设置异常处理函数。</a:t>
            </a:r>
            <a:endParaRPr lang="en-US" altLang="zh-CN" sz="2400" dirty="0" smtClean="0">
              <a:solidFill>
                <a:schemeClr val="bg1">
                  <a:lumMod val="65000"/>
                </a:schemeClr>
              </a:solidFill>
              <a:latin typeface="微软雅黑" pitchFamily="34" charset="-122"/>
              <a:ea typeface="微软雅黑" pitchFamily="34" charset="-122"/>
            </a:endParaRPr>
          </a:p>
          <a:p>
            <a:r>
              <a:rPr lang="en-US" altLang="zh-CN" sz="2400" dirty="0" smtClean="0">
                <a:solidFill>
                  <a:schemeClr val="bg1">
                    <a:lumMod val="65000"/>
                  </a:schemeClr>
                </a:solidFill>
                <a:latin typeface="微软雅黑" pitchFamily="34" charset="-122"/>
                <a:ea typeface="微软雅黑" pitchFamily="34" charset="-122"/>
              </a:rPr>
              <a:t>2.</a:t>
            </a:r>
            <a:r>
              <a:rPr lang="zh-CN" altLang="en-US" sz="2400" dirty="0" smtClean="0">
                <a:solidFill>
                  <a:schemeClr val="bg1">
                    <a:lumMod val="65000"/>
                  </a:schemeClr>
                </a:solidFill>
                <a:latin typeface="微软雅黑" pitchFamily="34" charset="-122"/>
                <a:ea typeface="微软雅黑" pitchFamily="34" charset="-122"/>
              </a:rPr>
              <a:t> 还有一种就是</a:t>
            </a:r>
            <a:r>
              <a:rPr lang="en-US" altLang="zh-CN" sz="2400" dirty="0" err="1" smtClean="0">
                <a:solidFill>
                  <a:schemeClr val="bg1">
                    <a:lumMod val="65000"/>
                  </a:schemeClr>
                </a:solidFill>
                <a:latin typeface="微软雅黑" pitchFamily="34" charset="-122"/>
                <a:ea typeface="微软雅黑" pitchFamily="34" charset="-122"/>
              </a:rPr>
              <a:t>Singal</a:t>
            </a:r>
            <a:r>
              <a:rPr lang="zh-CN" altLang="en-US" sz="2400" dirty="0" smtClean="0">
                <a:solidFill>
                  <a:schemeClr val="bg1">
                    <a:lumMod val="65000"/>
                  </a:schemeClr>
                </a:solidFill>
                <a:latin typeface="微软雅黑" pitchFamily="34" charset="-122"/>
                <a:ea typeface="微软雅黑" pitchFamily="34" charset="-122"/>
              </a:rPr>
              <a:t>类型的异常，这种异常大多</a:t>
            </a:r>
            <a:r>
              <a:rPr lang="en-US" altLang="zh-CN" sz="2400" dirty="0" smtClean="0"/>
              <a:t>EXC_BAD_ACCESS</a:t>
            </a:r>
            <a:r>
              <a:rPr lang="zh-CN" altLang="en-US" sz="2400" dirty="0"/>
              <a:t> </a:t>
            </a:r>
            <a:endParaRPr lang="en-US" altLang="zh-CN" sz="2400" dirty="0"/>
          </a:p>
          <a:p>
            <a:r>
              <a:rPr lang="zh-CN" altLang="en-US" sz="2400" dirty="0" smtClean="0">
                <a:solidFill>
                  <a:schemeClr val="bg1">
                    <a:lumMod val="65000"/>
                  </a:schemeClr>
                </a:solidFill>
                <a:latin typeface="微软雅黑" pitchFamily="34" charset="-122"/>
                <a:ea typeface="微软雅黑" pitchFamily="34" charset="-122"/>
              </a:rPr>
              <a:t>造成。（访问了不属于本进程的内存地址、或访问了已释放的内存）</a:t>
            </a:r>
            <a:endParaRPr lang="en-US" altLang="zh-CN" sz="2400" dirty="0" smtClean="0">
              <a:solidFill>
                <a:schemeClr val="bg1">
                  <a:lumMod val="65000"/>
                </a:schemeClr>
              </a:solidFill>
              <a:latin typeface="微软雅黑" pitchFamily="34" charset="-122"/>
              <a:ea typeface="微软雅黑" pitchFamily="34" charset="-122"/>
            </a:endParaRPr>
          </a:p>
          <a:p>
            <a:r>
              <a:rPr lang="zh-CN" altLang="en-US" sz="2400" dirty="0" smtClean="0">
                <a:solidFill>
                  <a:schemeClr val="bg1">
                    <a:lumMod val="65000"/>
                  </a:schemeClr>
                </a:solidFill>
                <a:latin typeface="微软雅黑" pitchFamily="34" charset="-122"/>
                <a:ea typeface="微软雅黑" pitchFamily="34" charset="-122"/>
              </a:rPr>
              <a:t>对于这种类型的异常，需要使用</a:t>
            </a:r>
            <a:r>
              <a:rPr lang="en-US" altLang="zh-CN" sz="2400" dirty="0" err="1" smtClean="0">
                <a:solidFill>
                  <a:schemeClr val="bg1">
                    <a:lumMod val="65000"/>
                  </a:schemeClr>
                </a:solidFill>
                <a:latin typeface="微软雅黑" pitchFamily="34" charset="-122"/>
                <a:ea typeface="微软雅黑" pitchFamily="34" charset="-122"/>
              </a:rPr>
              <a:t>singal</a:t>
            </a:r>
            <a:r>
              <a:rPr lang="zh-CN" altLang="en-US" sz="2400" dirty="0" smtClean="0">
                <a:solidFill>
                  <a:schemeClr val="bg1">
                    <a:lumMod val="65000"/>
                  </a:schemeClr>
                </a:solidFill>
                <a:latin typeface="微软雅黑" pitchFamily="34" charset="-122"/>
                <a:ea typeface="微软雅黑" pitchFamily="34" charset="-122"/>
              </a:rPr>
              <a:t>系统方法为每一种需要处理的</a:t>
            </a:r>
            <a:r>
              <a:rPr lang="en-US" altLang="zh-CN" sz="2400" dirty="0" err="1" smtClean="0">
                <a:solidFill>
                  <a:schemeClr val="bg1">
                    <a:lumMod val="65000"/>
                  </a:schemeClr>
                </a:solidFill>
                <a:latin typeface="微软雅黑" pitchFamily="34" charset="-122"/>
                <a:ea typeface="微软雅黑" pitchFamily="34" charset="-122"/>
              </a:rPr>
              <a:t>singal</a:t>
            </a:r>
            <a:r>
              <a:rPr lang="zh-CN" altLang="en-US" sz="2400" dirty="0" smtClean="0">
                <a:solidFill>
                  <a:schemeClr val="bg1">
                    <a:lumMod val="65000"/>
                  </a:schemeClr>
                </a:solidFill>
                <a:latin typeface="微软雅黑" pitchFamily="34" charset="-122"/>
                <a:ea typeface="微软雅黑" pitchFamily="34" charset="-122"/>
              </a:rPr>
              <a:t>类型的异常设置处理函数，默认处理函数为</a:t>
            </a:r>
            <a:r>
              <a:rPr lang="en-US" altLang="zh-CN" sz="2400" dirty="0" smtClean="0">
                <a:solidFill>
                  <a:schemeClr val="bg1">
                    <a:lumMod val="65000"/>
                  </a:schemeClr>
                </a:solidFill>
                <a:latin typeface="微软雅黑" pitchFamily="34" charset="-122"/>
                <a:ea typeface="微软雅黑" pitchFamily="34" charset="-122"/>
              </a:rPr>
              <a:t>SIG_DFL</a:t>
            </a:r>
            <a:r>
              <a:rPr lang="zh-CN" altLang="en-US" sz="2400" dirty="0" smtClean="0">
                <a:solidFill>
                  <a:schemeClr val="bg1">
                    <a:lumMod val="65000"/>
                  </a:schemeClr>
                </a:solidFill>
                <a:latin typeface="微软雅黑" pitchFamily="34" charset="-122"/>
                <a:ea typeface="微软雅黑" pitchFamily="34" charset="-122"/>
              </a:rPr>
              <a:t>。</a:t>
            </a:r>
            <a:endParaRPr lang="en-US" altLang="zh-CN" sz="240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0633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3780" y="1800000"/>
            <a:ext cx="9358008" cy="5262979"/>
          </a:xfrm>
          <a:prstGeom prst="rect">
            <a:avLst/>
          </a:prstGeom>
          <a:noFill/>
          <a:ln>
            <a:noFill/>
          </a:ln>
        </p:spPr>
        <p:txBody>
          <a:bodyPr wrap="square" rtlCol="0">
            <a:spAutoFit/>
          </a:bodyPr>
          <a:lstStyle/>
          <a:p>
            <a:r>
              <a:rPr lang="zh-CN" altLang="en-US" sz="2400" dirty="0" smtClean="0">
                <a:solidFill>
                  <a:srgbClr val="FF0000"/>
                </a:solidFill>
              </a:rPr>
              <a:t>设置异常捕获处理函数：</a:t>
            </a:r>
            <a:endParaRPr lang="en-US" altLang="zh-CN" sz="2400" dirty="0" smtClean="0">
              <a:solidFill>
                <a:srgbClr val="FF0000"/>
              </a:solidFill>
            </a:endParaRPr>
          </a:p>
          <a:p>
            <a:r>
              <a:rPr lang="en-US" altLang="zh-CN" sz="2400" dirty="0" smtClean="0"/>
              <a:t>void </a:t>
            </a:r>
            <a:r>
              <a:rPr lang="en-US" altLang="zh-CN" sz="2400" dirty="0" err="1"/>
              <a:t>InstallUnCaughtExceptionHandler</a:t>
            </a:r>
            <a:r>
              <a:rPr lang="en-US" altLang="zh-CN" sz="2400" dirty="0"/>
              <a:t>(void)</a:t>
            </a:r>
          </a:p>
          <a:p>
            <a:r>
              <a:rPr lang="en-US" altLang="zh-CN" sz="2400" dirty="0"/>
              <a:t>{</a:t>
            </a:r>
          </a:p>
          <a:p>
            <a:r>
              <a:rPr lang="en-US" altLang="zh-CN" sz="2400" dirty="0"/>
              <a:t>    </a:t>
            </a:r>
            <a:r>
              <a:rPr lang="en-US" altLang="zh-CN" sz="2400" dirty="0" err="1"/>
              <a:t>NSSetUncaughtExceptionHandler</a:t>
            </a:r>
            <a:r>
              <a:rPr lang="en-US" altLang="zh-CN" sz="2400" dirty="0"/>
              <a:t>(&amp;</a:t>
            </a:r>
            <a:r>
              <a:rPr lang="en-US" altLang="zh-CN" sz="2400" dirty="0" err="1"/>
              <a:t>HandleUnCaughtException</a:t>
            </a:r>
            <a:r>
              <a:rPr lang="en-US" altLang="zh-CN" sz="2400" dirty="0"/>
              <a:t>); //</a:t>
            </a:r>
            <a:r>
              <a:rPr lang="zh-CN" altLang="en-US" sz="2400" dirty="0"/>
              <a:t>设置未捕获的异常处理</a:t>
            </a:r>
            <a:endParaRPr lang="en-US" altLang="zh-CN" sz="2400" dirty="0"/>
          </a:p>
          <a:p>
            <a:endParaRPr lang="en-US" altLang="zh-CN" sz="2400" dirty="0"/>
          </a:p>
          <a:p>
            <a:r>
              <a:rPr lang="zh-CN" altLang="en-US" sz="2400" dirty="0"/>
              <a:t>    </a:t>
            </a:r>
            <a:r>
              <a:rPr lang="en-US" altLang="zh-CN" sz="2400" dirty="0"/>
              <a:t>// </a:t>
            </a:r>
            <a:r>
              <a:rPr lang="zh-CN" altLang="en-US" sz="2400" dirty="0"/>
              <a:t>设置信号类型的异常处理</a:t>
            </a:r>
          </a:p>
          <a:p>
            <a:r>
              <a:rPr lang="en-US" altLang="zh-CN" sz="2400" dirty="0"/>
              <a:t>    signal(SIGABRT, </a:t>
            </a:r>
            <a:r>
              <a:rPr lang="en-US" altLang="zh-CN" sz="2400" dirty="0" err="1"/>
              <a:t>HandleSingal</a:t>
            </a:r>
            <a:r>
              <a:rPr lang="en-US" altLang="zh-CN" sz="2400" dirty="0"/>
              <a:t>);</a:t>
            </a:r>
          </a:p>
          <a:p>
            <a:r>
              <a:rPr lang="en-US" altLang="zh-CN" sz="2400" dirty="0"/>
              <a:t>    signal(SIGILL, </a:t>
            </a:r>
            <a:r>
              <a:rPr lang="en-US" altLang="zh-CN" sz="2400" dirty="0" err="1"/>
              <a:t>HandleSingal</a:t>
            </a:r>
            <a:r>
              <a:rPr lang="en-US" altLang="zh-CN" sz="2400" dirty="0"/>
              <a:t>);</a:t>
            </a:r>
          </a:p>
          <a:p>
            <a:r>
              <a:rPr lang="en-US" altLang="zh-CN" sz="2400" dirty="0"/>
              <a:t>    signal(SIGSEGV, </a:t>
            </a:r>
            <a:r>
              <a:rPr lang="en-US" altLang="zh-CN" sz="2400" dirty="0" err="1"/>
              <a:t>HandleSingal</a:t>
            </a:r>
            <a:r>
              <a:rPr lang="en-US" altLang="zh-CN" sz="2400" dirty="0"/>
              <a:t>);</a:t>
            </a:r>
          </a:p>
          <a:p>
            <a:r>
              <a:rPr lang="en-US" altLang="zh-CN" sz="2400" dirty="0"/>
              <a:t>    signal(SIGFPE, </a:t>
            </a:r>
            <a:r>
              <a:rPr lang="en-US" altLang="zh-CN" sz="2400" dirty="0" err="1"/>
              <a:t>HandleSingal</a:t>
            </a:r>
            <a:r>
              <a:rPr lang="en-US" altLang="zh-CN" sz="2400" dirty="0"/>
              <a:t>);</a:t>
            </a:r>
          </a:p>
          <a:p>
            <a:r>
              <a:rPr lang="en-US" altLang="zh-CN" sz="2400" dirty="0"/>
              <a:t>    signal(SIGBUS, </a:t>
            </a:r>
            <a:r>
              <a:rPr lang="en-US" altLang="zh-CN" sz="2400" dirty="0" err="1"/>
              <a:t>HandleSingal</a:t>
            </a:r>
            <a:r>
              <a:rPr lang="en-US" altLang="zh-CN" sz="2400" dirty="0"/>
              <a:t>);</a:t>
            </a:r>
          </a:p>
          <a:p>
            <a:r>
              <a:rPr lang="en-US" altLang="zh-CN" sz="2400" dirty="0"/>
              <a:t>    signal(SIGPIPE, </a:t>
            </a:r>
            <a:r>
              <a:rPr lang="en-US" altLang="zh-CN" sz="2400" dirty="0" err="1"/>
              <a:t>HandleSingal</a:t>
            </a:r>
            <a:r>
              <a:rPr lang="en-US" altLang="zh-CN" sz="2400" dirty="0"/>
              <a:t>);</a:t>
            </a:r>
          </a:p>
          <a:p>
            <a:r>
              <a:rPr lang="en-US" altLang="zh-CN" sz="2400" dirty="0"/>
              <a:t>}</a:t>
            </a:r>
            <a:endParaRPr lang="en-US" altLang="zh-CN" sz="240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122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74106" y="2637850"/>
            <a:ext cx="2922595" cy="584775"/>
          </a:xfrm>
          <a:prstGeom prst="rect">
            <a:avLst/>
          </a:prstGeom>
          <a:noFill/>
        </p:spPr>
        <p:txBody>
          <a:bodyPr wrap="none" rtlCol="0">
            <a:spAutoFit/>
          </a:bodyPr>
          <a:lstStyle/>
          <a:p>
            <a:r>
              <a:rPr lang="en-US" altLang="zh-CN" sz="3200" b="1" dirty="0" smtClean="0">
                <a:solidFill>
                  <a:schemeClr val="tx1">
                    <a:lumMod val="65000"/>
                    <a:lumOff val="35000"/>
                  </a:schemeClr>
                </a:solidFill>
                <a:latin typeface="微软雅黑" pitchFamily="34" charset="-122"/>
                <a:ea typeface="微软雅黑" pitchFamily="34" charset="-122"/>
              </a:rPr>
              <a:t>iOS</a:t>
            </a:r>
            <a:r>
              <a:rPr lang="zh-CN" altLang="en-US" sz="3200" b="1" dirty="0" smtClean="0">
                <a:solidFill>
                  <a:schemeClr val="tx1">
                    <a:lumMod val="65000"/>
                    <a:lumOff val="35000"/>
                  </a:schemeClr>
                </a:solidFill>
                <a:latin typeface="微软雅黑" pitchFamily="34" charset="-122"/>
                <a:ea typeface="微软雅黑" pitchFamily="34" charset="-122"/>
              </a:rPr>
              <a:t> </a:t>
            </a:r>
            <a:r>
              <a:rPr lang="en-US" altLang="zh-CN" sz="3200" b="1" dirty="0" smtClean="0">
                <a:solidFill>
                  <a:schemeClr val="tx1">
                    <a:lumMod val="65000"/>
                    <a:lumOff val="35000"/>
                  </a:schemeClr>
                </a:solidFill>
                <a:latin typeface="微软雅黑" pitchFamily="34" charset="-122"/>
                <a:ea typeface="微软雅黑" pitchFamily="34" charset="-122"/>
              </a:rPr>
              <a:t>crash</a:t>
            </a:r>
            <a:r>
              <a:rPr lang="zh-CN" altLang="en-US" sz="3200" b="1" dirty="0" smtClean="0">
                <a:solidFill>
                  <a:schemeClr val="tx1">
                    <a:lumMod val="65000"/>
                    <a:lumOff val="35000"/>
                  </a:schemeClr>
                </a:solidFill>
                <a:latin typeface="微软雅黑" pitchFamily="34" charset="-122"/>
                <a:ea typeface="微软雅黑" pitchFamily="34" charset="-122"/>
              </a:rPr>
              <a:t>分析</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7" name="椭圆 6"/>
          <p:cNvSpPr/>
          <p:nvPr/>
        </p:nvSpPr>
        <p:spPr>
          <a:xfrm>
            <a:off x="7727093" y="2839752"/>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65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1.</a:t>
            </a:r>
            <a:r>
              <a:rPr lang="zh-CN" altLang="en-US" sz="4000" dirty="0" smtClean="0">
                <a:solidFill>
                  <a:schemeClr val="bg1">
                    <a:lumMod val="65000"/>
                  </a:schemeClr>
                </a:solidFill>
                <a:latin typeface="微软雅黑" pitchFamily="34" charset="-122"/>
                <a:ea typeface="微软雅黑" pitchFamily="34" charset="-122"/>
              </a:rPr>
              <a:t>进程信息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728003"/>
            <a:ext cx="9885405" cy="5076000"/>
          </a:xfrm>
          <a:prstGeom prst="rect">
            <a:avLst/>
          </a:prstGeom>
          <a:noFill/>
        </p:spPr>
        <p:txBody>
          <a:bodyPr wrap="square" rtlCol="0">
            <a:spAutoFit/>
          </a:bodyPr>
          <a:lstStyle/>
          <a:p>
            <a:r>
              <a:rPr lang="mr-IN" altLang="zh-CN" b="1" dirty="0" err="1"/>
              <a:t>Incident</a:t>
            </a:r>
            <a:r>
              <a:rPr lang="mr-IN" altLang="zh-CN" b="1" dirty="0"/>
              <a:t> </a:t>
            </a:r>
            <a:r>
              <a:rPr lang="mr-IN" altLang="zh-CN" b="1" dirty="0" err="1"/>
              <a:t>Identifier</a:t>
            </a:r>
            <a:r>
              <a:rPr lang="mr-IN" altLang="zh-CN" b="1" dirty="0"/>
              <a:t>:     </a:t>
            </a:r>
            <a:r>
              <a:rPr lang="mr-IN" altLang="zh-CN" dirty="0"/>
              <a:t>3FB2ADA0-399E-4141-8E4A-12B57D385EEE  </a:t>
            </a:r>
            <a:r>
              <a:rPr lang="mr-IN" altLang="zh-CN" dirty="0">
                <a:solidFill>
                  <a:srgbClr val="C00000"/>
                </a:solidFill>
              </a:rPr>
              <a:t>: </a:t>
            </a:r>
            <a:r>
              <a:rPr lang="zh-CN" altLang="mr-IN" u="sng" dirty="0">
                <a:solidFill>
                  <a:srgbClr val="C00000"/>
                </a:solidFill>
              </a:rPr>
              <a:t>崩溃报告的唯一标识</a:t>
            </a:r>
            <a:r>
              <a:rPr lang="zh-CN" altLang="mr-IN" u="sng" dirty="0" smtClean="0">
                <a:solidFill>
                  <a:srgbClr val="C00000"/>
                </a:solidFill>
              </a:rPr>
              <a:t>符</a:t>
            </a:r>
            <a:endParaRPr lang="en-US" altLang="zh-CN" u="sng" dirty="0" smtClean="0">
              <a:solidFill>
                <a:srgbClr val="C00000"/>
              </a:solidFill>
            </a:endParaRPr>
          </a:p>
          <a:p>
            <a:endParaRPr lang="en-US" altLang="zh-CN" u="sng" dirty="0" smtClean="0"/>
          </a:p>
          <a:p>
            <a:r>
              <a:rPr lang="en-US" altLang="zh-CN" b="1" dirty="0" err="1"/>
              <a:t>CrashReporter</a:t>
            </a:r>
            <a:r>
              <a:rPr lang="en-US" altLang="zh-CN" b="1" dirty="0"/>
              <a:t> Key:  </a:t>
            </a:r>
            <a:r>
              <a:rPr lang="zh-CN" altLang="en-US" b="1" dirty="0" smtClean="0"/>
              <a:t>        </a:t>
            </a:r>
            <a:r>
              <a:rPr lang="en-US" altLang="zh-CN" b="1" dirty="0" smtClean="0"/>
              <a:t> </a:t>
            </a:r>
            <a:r>
              <a:rPr lang="en-US" altLang="zh-CN" dirty="0"/>
              <a:t>c3399b84f4c9d45a0c049694f9eafd8d74b4fd2e </a:t>
            </a:r>
            <a:r>
              <a:rPr lang="en-US" altLang="zh-CN" dirty="0">
                <a:solidFill>
                  <a:srgbClr val="C00000"/>
                </a:solidFill>
              </a:rPr>
              <a:t>: </a:t>
            </a:r>
            <a:r>
              <a:rPr lang="zh-CN" altLang="en-US" u="sng" dirty="0">
                <a:solidFill>
                  <a:srgbClr val="C00000"/>
                </a:solidFill>
              </a:rPr>
              <a:t>是与设备标识相对应的唯一键值。虽然它不是真正的设备标识符，但也是一个非常有用的情报</a:t>
            </a:r>
            <a:r>
              <a:rPr lang="en-US" altLang="zh-CN" u="sng" dirty="0">
                <a:solidFill>
                  <a:srgbClr val="C00000"/>
                </a:solidFill>
              </a:rPr>
              <a:t>:</a:t>
            </a:r>
            <a:r>
              <a:rPr lang="zh-CN" altLang="en-US" u="sng" dirty="0">
                <a:solidFill>
                  <a:srgbClr val="C00000"/>
                </a:solidFill>
              </a:rPr>
              <a:t>如果你看到</a:t>
            </a:r>
            <a:r>
              <a:rPr lang="en-US" altLang="zh-CN" u="sng" dirty="0">
                <a:solidFill>
                  <a:srgbClr val="C00000"/>
                </a:solidFill>
              </a:rPr>
              <a:t>100</a:t>
            </a:r>
            <a:r>
              <a:rPr lang="zh-CN" altLang="en-US" u="sng" dirty="0">
                <a:solidFill>
                  <a:srgbClr val="C00000"/>
                </a:solidFill>
              </a:rPr>
              <a:t>个崩溃日志的值都是相同的，或者只有少数几个不同的</a:t>
            </a:r>
            <a:r>
              <a:rPr lang="en-US" altLang="zh-CN" u="sng" dirty="0" err="1">
                <a:solidFill>
                  <a:srgbClr val="C00000"/>
                </a:solidFill>
              </a:rPr>
              <a:t>CrashReport</a:t>
            </a:r>
            <a:r>
              <a:rPr lang="zh-CN" altLang="en-US" u="sng" dirty="0">
                <a:solidFill>
                  <a:srgbClr val="C00000"/>
                </a:solidFill>
              </a:rPr>
              <a:t>值，说明这不是一个普遍的问题，只发生在一个或少数几个设备上</a:t>
            </a:r>
            <a:r>
              <a:rPr lang="zh-CN" altLang="en-US" u="sng" dirty="0" smtClean="0">
                <a:solidFill>
                  <a:srgbClr val="C00000"/>
                </a:solidFill>
              </a:rPr>
              <a:t>。</a:t>
            </a:r>
            <a:endParaRPr lang="en-US" altLang="zh-CN" u="sng" dirty="0" smtClean="0">
              <a:solidFill>
                <a:srgbClr val="C00000"/>
              </a:solidFill>
            </a:endParaRPr>
          </a:p>
          <a:p>
            <a:endParaRPr lang="en-US" altLang="zh-CN" u="sng" dirty="0">
              <a:solidFill>
                <a:srgbClr val="C00000"/>
              </a:solidFill>
            </a:endParaRPr>
          </a:p>
          <a:p>
            <a:r>
              <a:rPr lang="en-US" altLang="zh-CN" b="1" dirty="0"/>
              <a:t>Hardware Model: </a:t>
            </a:r>
            <a:r>
              <a:rPr lang="zh-CN" altLang="en-US" dirty="0"/>
              <a:t>       </a:t>
            </a:r>
            <a:r>
              <a:rPr lang="zh-CN" altLang="en-US" dirty="0" smtClean="0"/>
              <a:t>       </a:t>
            </a:r>
            <a:r>
              <a:rPr lang="en-US" altLang="zh-CN" dirty="0"/>
              <a:t>iPhone7,2   </a:t>
            </a:r>
            <a:r>
              <a:rPr lang="en-US" altLang="zh-CN" dirty="0" smtClean="0">
                <a:solidFill>
                  <a:srgbClr val="C00000"/>
                </a:solidFill>
              </a:rPr>
              <a:t>: </a:t>
            </a:r>
            <a:r>
              <a:rPr lang="zh-CN" altLang="en-US" u="sng" dirty="0">
                <a:solidFill>
                  <a:srgbClr val="C00000"/>
                </a:solidFill>
              </a:rPr>
              <a:t>标识设备类型。 如果很多崩溃日志都是来自相同的设备类型，说明应用只在某特定类型的设备上有问题</a:t>
            </a:r>
            <a:r>
              <a:rPr lang="zh-CN" altLang="en-US" u="sng" dirty="0" smtClean="0">
                <a:solidFill>
                  <a:srgbClr val="C00000"/>
                </a:solidFill>
              </a:rPr>
              <a:t>。</a:t>
            </a:r>
            <a:endParaRPr lang="en-US" altLang="zh-CN" u="sng" dirty="0" smtClean="0">
              <a:solidFill>
                <a:srgbClr val="C00000"/>
              </a:solidFill>
            </a:endParaRPr>
          </a:p>
          <a:p>
            <a:endParaRPr lang="en-US" altLang="zh-CN" u="sng" dirty="0">
              <a:solidFill>
                <a:srgbClr val="C00000"/>
              </a:solidFill>
            </a:endParaRPr>
          </a:p>
          <a:p>
            <a:r>
              <a:rPr lang="mr-IN" altLang="zh-CN" b="1" dirty="0" err="1"/>
              <a:t>Process</a:t>
            </a:r>
            <a:r>
              <a:rPr lang="mr-IN" altLang="zh-CN" b="1" dirty="0"/>
              <a:t>:     </a:t>
            </a:r>
            <a:r>
              <a:rPr lang="mr-IN" altLang="zh-CN" dirty="0"/>
              <a:t>          </a:t>
            </a:r>
            <a:r>
              <a:rPr lang="mr-IN" altLang="zh-CN" dirty="0" err="1" smtClean="0"/>
              <a:t>DNCaughtExceptionDemo</a:t>
            </a:r>
            <a:r>
              <a:rPr lang="mr-IN" altLang="zh-CN" dirty="0" smtClean="0"/>
              <a:t> </a:t>
            </a:r>
            <a:r>
              <a:rPr lang="mr-IN" altLang="zh-CN" dirty="0"/>
              <a:t>[1198]  </a:t>
            </a:r>
            <a:r>
              <a:rPr lang="en-US" altLang="zh-CN" dirty="0" smtClean="0">
                <a:solidFill>
                  <a:srgbClr val="C00000"/>
                </a:solidFill>
              </a:rPr>
              <a:t>:</a:t>
            </a:r>
            <a:r>
              <a:rPr lang="zh-CN" altLang="mr-IN" u="sng" dirty="0" smtClean="0">
                <a:solidFill>
                  <a:srgbClr val="C00000"/>
                </a:solidFill>
              </a:rPr>
              <a:t>当前</a:t>
            </a:r>
            <a:r>
              <a:rPr lang="zh-CN" altLang="mr-IN" u="sng" dirty="0">
                <a:solidFill>
                  <a:srgbClr val="C00000"/>
                </a:solidFill>
              </a:rPr>
              <a:t>应用的名称，后面中括号中为当前的应用在系统中的进程</a:t>
            </a:r>
            <a:r>
              <a:rPr lang="mr-IN" altLang="zh-CN" u="sng" dirty="0" err="1">
                <a:solidFill>
                  <a:srgbClr val="C00000"/>
                </a:solidFill>
              </a:rPr>
              <a:t>id</a:t>
            </a:r>
            <a:r>
              <a:rPr lang="zh-CN" altLang="mr-IN" u="sng" dirty="0" smtClean="0">
                <a:solidFill>
                  <a:srgbClr val="C00000"/>
                </a:solidFill>
              </a:rPr>
              <a:t>。</a:t>
            </a:r>
            <a:endParaRPr lang="en-US" altLang="zh-CN" u="sng" dirty="0" smtClean="0">
              <a:solidFill>
                <a:srgbClr val="C00000"/>
              </a:solidFill>
            </a:endParaRPr>
          </a:p>
          <a:p>
            <a:endParaRPr lang="en-US" altLang="zh-CN" u="sng" dirty="0" smtClean="0">
              <a:solidFill>
                <a:srgbClr val="C00000"/>
              </a:solidFill>
            </a:endParaRPr>
          </a:p>
          <a:p>
            <a:r>
              <a:rPr lang="mr-IN" altLang="zh-CN" b="1" dirty="0" err="1"/>
              <a:t>Path</a:t>
            </a:r>
            <a:r>
              <a:rPr lang="mr-IN" altLang="zh-CN" b="1" dirty="0"/>
              <a:t>:  </a:t>
            </a:r>
            <a:r>
              <a:rPr lang="mr-IN" altLang="zh-CN" dirty="0"/>
              <a:t>                </a:t>
            </a:r>
            <a:r>
              <a:rPr lang="mr-IN" altLang="zh-CN" dirty="0" smtClean="0"/>
              <a:t>/</a:t>
            </a:r>
            <a:r>
              <a:rPr lang="mr-IN" altLang="zh-CN" dirty="0" err="1"/>
              <a:t>private</a:t>
            </a:r>
            <a:r>
              <a:rPr lang="mr-IN" altLang="zh-CN" dirty="0"/>
              <a:t>/</a:t>
            </a:r>
            <a:r>
              <a:rPr lang="mr-IN" altLang="zh-CN" dirty="0" err="1"/>
              <a:t>var</a:t>
            </a:r>
            <a:r>
              <a:rPr lang="mr-IN" altLang="zh-CN" dirty="0"/>
              <a:t>/</a:t>
            </a:r>
            <a:r>
              <a:rPr lang="mr-IN" altLang="zh-CN" dirty="0" err="1"/>
              <a:t>containers</a:t>
            </a:r>
            <a:r>
              <a:rPr lang="mr-IN" altLang="zh-CN" dirty="0"/>
              <a:t>/</a:t>
            </a:r>
            <a:r>
              <a:rPr lang="mr-IN" altLang="zh-CN" dirty="0" err="1"/>
              <a:t>Bundle</a:t>
            </a:r>
            <a:r>
              <a:rPr lang="mr-IN" altLang="zh-CN" dirty="0"/>
              <a:t>/</a:t>
            </a:r>
            <a:r>
              <a:rPr lang="mr-IN" altLang="zh-CN" dirty="0" err="1"/>
              <a:t>Application</a:t>
            </a:r>
            <a:r>
              <a:rPr lang="mr-IN" altLang="zh-CN" dirty="0"/>
              <a:t>/BCC1E832-9AEA-4C66-BC0E-F411E9B16DDD/</a:t>
            </a:r>
            <a:r>
              <a:rPr lang="mr-IN" altLang="zh-CN" dirty="0" err="1"/>
              <a:t>DNCaughtExceptionDemo.app</a:t>
            </a:r>
            <a:r>
              <a:rPr lang="mr-IN" altLang="zh-CN" dirty="0"/>
              <a:t>/</a:t>
            </a:r>
            <a:r>
              <a:rPr lang="mr-IN" altLang="zh-CN" dirty="0" err="1"/>
              <a:t>DNCaughtExceptionDemo</a:t>
            </a:r>
            <a:r>
              <a:rPr lang="mr-IN" altLang="zh-CN" dirty="0"/>
              <a:t> </a:t>
            </a:r>
            <a:r>
              <a:rPr lang="en-US" altLang="zh-CN" dirty="0" smtClean="0">
                <a:solidFill>
                  <a:srgbClr val="C00000"/>
                </a:solidFill>
              </a:rPr>
              <a:t>:</a:t>
            </a:r>
            <a:r>
              <a:rPr lang="zh-CN" altLang="mr-IN" u="sng" dirty="0" smtClean="0">
                <a:solidFill>
                  <a:srgbClr val="C00000"/>
                </a:solidFill>
              </a:rPr>
              <a:t>当前</a:t>
            </a:r>
            <a:r>
              <a:rPr lang="zh-CN" altLang="mr-IN" u="sng" dirty="0">
                <a:solidFill>
                  <a:srgbClr val="C00000"/>
                </a:solidFill>
              </a:rPr>
              <a:t>应用在设备中的</a:t>
            </a:r>
            <a:r>
              <a:rPr lang="zh-CN" altLang="mr-IN" u="sng" dirty="0" smtClean="0">
                <a:solidFill>
                  <a:srgbClr val="C00000"/>
                </a:solidFill>
              </a:rPr>
              <a:t>路径</a:t>
            </a:r>
            <a:endParaRPr lang="en-US" altLang="zh-CN" u="sng" dirty="0" smtClean="0">
              <a:solidFill>
                <a:srgbClr val="C00000"/>
              </a:solidFill>
            </a:endParaRPr>
          </a:p>
          <a:p>
            <a:endParaRPr lang="en-US" altLang="zh-CN" u="sng" dirty="0" smtClean="0">
              <a:solidFill>
                <a:srgbClr val="C00000"/>
              </a:solidFill>
            </a:endParaRPr>
          </a:p>
          <a:p>
            <a:r>
              <a:rPr lang="mr-IN" altLang="zh-CN" b="1" dirty="0" err="1"/>
              <a:t>Identifier</a:t>
            </a:r>
            <a:r>
              <a:rPr lang="mr-IN" altLang="zh-CN" b="1" dirty="0"/>
              <a:t>:</a:t>
            </a:r>
            <a:r>
              <a:rPr lang="mr-IN" altLang="zh-CN" dirty="0"/>
              <a:t>              </a:t>
            </a:r>
            <a:r>
              <a:rPr lang="mr-IN" altLang="zh-CN" dirty="0" err="1" smtClean="0"/>
              <a:t>com.ucsmy.DNCaughtExceptionDemo</a:t>
            </a:r>
            <a:r>
              <a:rPr lang="zh-CN" altLang="en-US" dirty="0"/>
              <a:t> </a:t>
            </a:r>
            <a:r>
              <a:rPr lang="en-US" altLang="zh-CN" dirty="0">
                <a:solidFill>
                  <a:srgbClr val="C00000"/>
                </a:solidFill>
              </a:rPr>
              <a:t>:</a:t>
            </a:r>
            <a:r>
              <a:rPr lang="zh-CN" altLang="mr-IN" u="sng" dirty="0" smtClean="0">
                <a:solidFill>
                  <a:srgbClr val="C00000"/>
                </a:solidFill>
              </a:rPr>
              <a:t>应用</a:t>
            </a:r>
            <a:r>
              <a:rPr lang="zh-CN" altLang="mr-IN" u="sng" dirty="0">
                <a:solidFill>
                  <a:srgbClr val="C00000"/>
                </a:solidFill>
              </a:rPr>
              <a:t>的</a:t>
            </a:r>
            <a:r>
              <a:rPr lang="mr-IN" altLang="zh-CN" u="sng" dirty="0" err="1">
                <a:solidFill>
                  <a:srgbClr val="C00000"/>
                </a:solidFill>
              </a:rPr>
              <a:t>bundle</a:t>
            </a:r>
            <a:r>
              <a:rPr lang="mr-IN" altLang="zh-CN" u="sng" dirty="0">
                <a:solidFill>
                  <a:srgbClr val="C00000"/>
                </a:solidFill>
              </a:rPr>
              <a:t> </a:t>
            </a:r>
            <a:r>
              <a:rPr lang="mr-IN" altLang="zh-CN" u="sng" dirty="0" err="1" smtClean="0">
                <a:solidFill>
                  <a:srgbClr val="C00000"/>
                </a:solidFill>
              </a:rPr>
              <a:t>id</a:t>
            </a:r>
            <a:endParaRPr lang="zh-CN" altLang="mr-IN" u="sng" dirty="0">
              <a:solidFill>
                <a:srgbClr val="C00000"/>
              </a:solidFill>
            </a:endParaRPr>
          </a:p>
          <a:p>
            <a:endParaRPr lang="en-US" altLang="zh-CN" u="sng" dirty="0">
              <a:solidFill>
                <a:srgbClr val="C00000"/>
              </a:solidFill>
            </a:endParaRPr>
          </a:p>
          <a:p>
            <a:endParaRPr lang="zh-CN" altLang="en-US" u="sng" dirty="0">
              <a:solidFill>
                <a:srgbClr val="C00000"/>
              </a:solidFill>
            </a:endParaRPr>
          </a:p>
          <a:p>
            <a:endParaRPr lang="en-US" altLang="zh-CN" u="sng" dirty="0" smtClean="0">
              <a:solidFill>
                <a:srgbClr val="C00000"/>
              </a:solidFill>
            </a:endParaRPr>
          </a:p>
          <a:p>
            <a:endParaRPr lang="en-US" altLang="zh-CN" u="sng" dirty="0"/>
          </a:p>
          <a:p>
            <a:endParaRPr lang="zh-CN" altLang="en-US" u="sng" dirty="0"/>
          </a:p>
          <a:p>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2.</a:t>
            </a:r>
            <a:r>
              <a:rPr lang="zh-CN" altLang="en-US" sz="4000" dirty="0" smtClean="0">
                <a:solidFill>
                  <a:schemeClr val="bg1">
                    <a:lumMod val="65000"/>
                  </a:schemeClr>
                </a:solidFill>
                <a:latin typeface="微软雅黑" pitchFamily="34" charset="-122"/>
                <a:ea typeface="微软雅黑" pitchFamily="34" charset="-122"/>
              </a:rPr>
              <a:t>进程信息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728004"/>
            <a:ext cx="9885405" cy="3970318"/>
          </a:xfrm>
          <a:prstGeom prst="rect">
            <a:avLst/>
          </a:prstGeom>
          <a:noFill/>
        </p:spPr>
        <p:txBody>
          <a:bodyPr wrap="square" rtlCol="0">
            <a:spAutoFit/>
          </a:bodyPr>
          <a:lstStyle/>
          <a:p>
            <a:r>
              <a:rPr lang="en-US" altLang="zh-CN" b="1" dirty="0"/>
              <a:t>Version: </a:t>
            </a:r>
            <a:r>
              <a:rPr lang="zh-CN" altLang="en-US" b="1" dirty="0" smtClean="0"/>
              <a:t>                           </a:t>
            </a:r>
            <a:r>
              <a:rPr lang="is-IS" altLang="zh-CN" dirty="0"/>
              <a:t> 1 (1.0)  </a:t>
            </a:r>
            <a:r>
              <a:rPr lang="zh-CN" altLang="is-IS" u="sng" dirty="0">
                <a:solidFill>
                  <a:srgbClr val="C00000"/>
                </a:solidFill>
              </a:rPr>
              <a:t>应用版本号</a:t>
            </a:r>
            <a:r>
              <a:rPr lang="zh-CN" altLang="is-IS" u="sng" dirty="0" smtClean="0">
                <a:solidFill>
                  <a:srgbClr val="C00000"/>
                </a:solidFill>
              </a:rPr>
              <a:t>。</a:t>
            </a:r>
            <a:endParaRPr lang="en-US" altLang="zh-CN" u="sng" dirty="0" smtClean="0">
              <a:solidFill>
                <a:srgbClr val="C00000"/>
              </a:solidFill>
            </a:endParaRPr>
          </a:p>
          <a:p>
            <a:endParaRPr lang="en-US" altLang="zh-CN" u="sng" dirty="0" smtClean="0">
              <a:solidFill>
                <a:srgbClr val="C00000"/>
              </a:solidFill>
            </a:endParaRPr>
          </a:p>
          <a:p>
            <a:r>
              <a:rPr lang="mr-IN" altLang="zh-CN" b="1" dirty="0" err="1"/>
              <a:t>Code</a:t>
            </a:r>
            <a:r>
              <a:rPr lang="mr-IN" altLang="zh-CN" b="1" dirty="0"/>
              <a:t> </a:t>
            </a:r>
            <a:r>
              <a:rPr lang="mr-IN" altLang="zh-CN" b="1" dirty="0" err="1"/>
              <a:t>Type</a:t>
            </a:r>
            <a:r>
              <a:rPr lang="mr-IN" altLang="zh-CN" b="1" dirty="0"/>
              <a:t>:</a:t>
            </a:r>
            <a:r>
              <a:rPr lang="mr-IN" altLang="zh-CN" dirty="0"/>
              <a:t>          </a:t>
            </a:r>
            <a:r>
              <a:rPr lang="mr-IN" altLang="zh-CN" dirty="0" smtClean="0"/>
              <a:t>ARM-64 </a:t>
            </a:r>
            <a:r>
              <a:rPr lang="mr-IN" altLang="zh-CN" dirty="0"/>
              <a:t>(</a:t>
            </a:r>
            <a:r>
              <a:rPr lang="mr-IN" altLang="zh-CN" dirty="0" err="1"/>
              <a:t>Native</a:t>
            </a:r>
            <a:r>
              <a:rPr lang="mr-IN" altLang="zh-CN" dirty="0"/>
              <a:t>) </a:t>
            </a:r>
            <a:r>
              <a:rPr lang="zh-CN" altLang="mr-IN" u="sng" dirty="0">
                <a:solidFill>
                  <a:srgbClr val="C00000"/>
                </a:solidFill>
              </a:rPr>
              <a:t>设备的系统</a:t>
            </a:r>
            <a:r>
              <a:rPr lang="zh-CN" altLang="mr-IN" u="sng" dirty="0" smtClean="0">
                <a:solidFill>
                  <a:srgbClr val="C00000"/>
                </a:solidFill>
              </a:rPr>
              <a:t>架构</a:t>
            </a:r>
            <a:endParaRPr lang="en-US" altLang="zh-CN" u="sng" dirty="0" smtClean="0">
              <a:solidFill>
                <a:srgbClr val="C00000"/>
              </a:solidFill>
            </a:endParaRPr>
          </a:p>
          <a:p>
            <a:endParaRPr lang="en-US" altLang="zh-CN" u="sng" dirty="0">
              <a:solidFill>
                <a:srgbClr val="C00000"/>
              </a:solidFill>
            </a:endParaRPr>
          </a:p>
          <a:p>
            <a:r>
              <a:rPr lang="mr-IN" altLang="zh-CN" b="1" dirty="0" err="1"/>
              <a:t>Role</a:t>
            </a:r>
            <a:r>
              <a:rPr lang="mr-IN" altLang="zh-CN" b="1" dirty="0"/>
              <a:t>:  </a:t>
            </a:r>
            <a:r>
              <a:rPr lang="mr-IN" altLang="zh-CN" dirty="0"/>
              <a:t>            </a:t>
            </a:r>
            <a:r>
              <a:rPr lang="zh-CN" altLang="en-US" dirty="0" smtClean="0"/>
              <a:t> </a:t>
            </a:r>
            <a:r>
              <a:rPr lang="mr-IN" altLang="zh-CN" dirty="0" smtClean="0"/>
              <a:t> </a:t>
            </a:r>
            <a:r>
              <a:rPr lang="zh-CN" altLang="en-US" dirty="0" smtClean="0"/>
              <a:t> </a:t>
            </a:r>
            <a:r>
              <a:rPr lang="mr-IN" altLang="zh-CN" dirty="0" err="1" smtClean="0"/>
              <a:t>Foreground</a:t>
            </a:r>
            <a:r>
              <a:rPr lang="mr-IN" altLang="zh-CN" dirty="0" smtClean="0"/>
              <a:t> </a:t>
            </a:r>
            <a:r>
              <a:rPr lang="zh-CN" altLang="mr-IN" u="sng" dirty="0">
                <a:solidFill>
                  <a:srgbClr val="C00000"/>
                </a:solidFill>
              </a:rPr>
              <a:t>进程奔溃时的状态（前台，后台等。）</a:t>
            </a:r>
          </a:p>
          <a:p>
            <a:endParaRPr lang="en-US" altLang="zh-CN" u="sng" dirty="0">
              <a:solidFill>
                <a:srgbClr val="C00000"/>
              </a:solidFill>
            </a:endParaRPr>
          </a:p>
          <a:p>
            <a:r>
              <a:rPr lang="en-US" altLang="zh-CN" b="1" dirty="0"/>
              <a:t>Parent Process: </a:t>
            </a:r>
            <a:r>
              <a:rPr lang="en-US" altLang="zh-CN" dirty="0"/>
              <a:t>        </a:t>
            </a:r>
            <a:r>
              <a:rPr lang="zh-CN" altLang="en-US" dirty="0" smtClean="0"/>
              <a:t>     </a:t>
            </a:r>
            <a:r>
              <a:rPr lang="en-US" altLang="zh-CN" dirty="0" smtClean="0"/>
              <a:t> </a:t>
            </a:r>
            <a:r>
              <a:rPr lang="en-US" altLang="zh-CN" dirty="0" err="1"/>
              <a:t>launchd</a:t>
            </a:r>
            <a:r>
              <a:rPr lang="en-US" altLang="zh-CN" dirty="0"/>
              <a:t> [1]</a:t>
            </a:r>
          </a:p>
          <a:p>
            <a:endParaRPr lang="en-US" altLang="zh-CN" dirty="0"/>
          </a:p>
          <a:p>
            <a:r>
              <a:rPr lang="en-US" altLang="zh-CN" b="1" dirty="0"/>
              <a:t>Coalition:  </a:t>
            </a:r>
            <a:r>
              <a:rPr lang="en-US" altLang="zh-CN" dirty="0"/>
              <a:t>                    </a:t>
            </a:r>
            <a:r>
              <a:rPr lang="zh-CN" altLang="en-US" dirty="0" smtClean="0"/>
              <a:t>    </a:t>
            </a:r>
            <a:r>
              <a:rPr lang="en-US" altLang="zh-CN" dirty="0" err="1" smtClean="0"/>
              <a:t>com.ucsmy.DNCaughtExceptionDemo</a:t>
            </a:r>
            <a:r>
              <a:rPr lang="en-US" altLang="zh-CN" dirty="0" smtClean="0"/>
              <a:t> </a:t>
            </a:r>
            <a:r>
              <a:rPr lang="en-US" altLang="zh-CN" dirty="0"/>
              <a:t>[877]</a:t>
            </a:r>
            <a:endParaRPr lang="en-US" altLang="zh-CN" u="sng" dirty="0">
              <a:solidFill>
                <a:srgbClr val="C00000"/>
              </a:solidFill>
            </a:endParaRPr>
          </a:p>
          <a:p>
            <a:endParaRPr lang="zh-CN" altLang="en-US" u="sng" dirty="0">
              <a:solidFill>
                <a:srgbClr val="C00000"/>
              </a:solidFill>
            </a:endParaRPr>
          </a:p>
          <a:p>
            <a:endParaRPr lang="en-US" altLang="zh-CN" u="sng" dirty="0" smtClean="0">
              <a:solidFill>
                <a:srgbClr val="C00000"/>
              </a:solidFill>
            </a:endParaRPr>
          </a:p>
          <a:p>
            <a:endParaRPr lang="en-US" altLang="zh-CN" u="sng" dirty="0"/>
          </a:p>
          <a:p>
            <a:endParaRPr lang="zh-CN" altLang="en-US" u="sng" dirty="0"/>
          </a:p>
          <a:p>
            <a:endParaRPr kumimoji="1" lang="zh-CN" altLang="en-US" dirty="0"/>
          </a:p>
        </p:txBody>
      </p:sp>
    </p:spTree>
    <p:extLst>
      <p:ext uri="{BB962C8B-B14F-4D97-AF65-F5344CB8AC3E}">
        <p14:creationId xmlns:p14="http://schemas.microsoft.com/office/powerpoint/2010/main" val="16752381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1304</Words>
  <Application>Microsoft Macintosh PowerPoint</Application>
  <PresentationFormat>宽屏</PresentationFormat>
  <Paragraphs>146</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Calibri</vt:lpstr>
      <vt:lpstr>Calibri Light</vt:lpstr>
      <vt:lpstr>Mangal</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37</cp:revision>
  <dcterms:created xsi:type="dcterms:W3CDTF">2016-03-17T09:34:00Z</dcterms:created>
  <dcterms:modified xsi:type="dcterms:W3CDTF">2017-08-01T11:13:34Z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