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15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4480-F437-42FC-B0B3-31156BE2DC7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8278-C6B0-40C9-830E-3AB05D801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64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4480-F437-42FC-B0B3-31156BE2DC7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8278-C6B0-40C9-830E-3AB05D801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96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4480-F437-42FC-B0B3-31156BE2DC7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8278-C6B0-40C9-830E-3AB05D801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4480-F437-42FC-B0B3-31156BE2DC7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8278-C6B0-40C9-830E-3AB05D801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39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4480-F437-42FC-B0B3-31156BE2DC7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8278-C6B0-40C9-830E-3AB05D801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19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4480-F437-42FC-B0B3-31156BE2DC7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8278-C6B0-40C9-830E-3AB05D801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36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4480-F437-42FC-B0B3-31156BE2DC7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8278-C6B0-40C9-830E-3AB05D801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23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4480-F437-42FC-B0B3-31156BE2DC7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8278-C6B0-40C9-830E-3AB05D801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2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4480-F437-42FC-B0B3-31156BE2DC7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8278-C6B0-40C9-830E-3AB05D801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48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4480-F437-42FC-B0B3-31156BE2DC7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8278-C6B0-40C9-830E-3AB05D801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29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4480-F437-42FC-B0B3-31156BE2DC7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8278-C6B0-40C9-830E-3AB05D801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7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14480-F437-42FC-B0B3-31156BE2DC7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A8278-C6B0-40C9-830E-3AB05D801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09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18894"/>
            <a:ext cx="9144000" cy="269353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Hands-On Machine Learning with Scikit-Learn,</a:t>
            </a:r>
            <a:br>
              <a:rPr lang="en-US" altLang="ko-KR" dirty="0" smtClean="0"/>
            </a:br>
            <a:r>
              <a:rPr lang="en-US" altLang="ko-KR" dirty="0" smtClean="0"/>
              <a:t>Keras &amp; Tensor Flow</a:t>
            </a:r>
            <a:br>
              <a:rPr lang="en-US" altLang="ko-KR" dirty="0" smtClean="0"/>
            </a:br>
            <a:r>
              <a:rPr lang="ko-KR" alt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핸즈온 머신러닝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00892"/>
            <a:ext cx="9144000" cy="1655762"/>
          </a:xfrm>
        </p:spPr>
        <p:txBody>
          <a:bodyPr/>
          <a:lstStyle/>
          <a:p>
            <a:r>
              <a:rPr lang="en-US" altLang="ko-KR" sz="3200" dirty="0" smtClean="0"/>
              <a:t>Yeongcheol Kim</a:t>
            </a:r>
          </a:p>
          <a:p>
            <a:endParaRPr lang="en-US" altLang="ko-KR" dirty="0" smtClean="0"/>
          </a:p>
          <a:p>
            <a:r>
              <a:rPr lang="ko-KR" altLang="en-US" sz="3200" dirty="0" smtClean="0"/>
              <a:t>환경자원연구센터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718074" y="245765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2022/04/13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6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18074" y="245765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2022/04/13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머신러닝 시스템의 종류</a:t>
            </a:r>
            <a:endParaRPr lang="ko-KR" altLang="en-US" sz="4000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1.4.1 </a:t>
            </a:r>
            <a:r>
              <a:rPr lang="ko-KR" alt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지도 학습과 비지도 학습 </a:t>
            </a:r>
            <a:r>
              <a:rPr lang="en-US" altLang="ko-K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</a:t>
            </a:r>
            <a:r>
              <a:rPr lang="ko-KR" alt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학습 과정의 감독 형태</a:t>
            </a:r>
            <a:r>
              <a:rPr lang="en-US" altLang="ko-K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정보량</a:t>
            </a:r>
            <a:endParaRPr lang="en-US" altLang="ko-KR" sz="24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 smtClean="0"/>
              <a:t>1.4.2. </a:t>
            </a:r>
            <a:r>
              <a:rPr lang="ko-KR" altLang="en-US" sz="2400" dirty="0" smtClean="0"/>
              <a:t>배치 학습과 온라인 학습</a:t>
            </a:r>
            <a:r>
              <a:rPr lang="en-US" altLang="ko-KR" sz="2400" dirty="0" smtClean="0"/>
              <a:t>: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</a:t>
            </a:r>
            <a:r>
              <a:rPr lang="ko-KR" altLang="en-US" sz="2400" dirty="0" smtClean="0"/>
              <a:t>신규 </a:t>
            </a:r>
            <a:r>
              <a:rPr lang="en-US" altLang="ko-KR" sz="2400" dirty="0" smtClean="0"/>
              <a:t>Data Stream</a:t>
            </a:r>
            <a:r>
              <a:rPr lang="ko-KR" altLang="en-US" sz="2400" dirty="0" smtClean="0"/>
              <a:t>으로부터 지속적 학습 가능</a:t>
            </a:r>
            <a:r>
              <a:rPr lang="en-US" altLang="ko-KR" sz="2400" dirty="0" smtClean="0"/>
              <a:t>?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1.4.3. </a:t>
            </a:r>
            <a:r>
              <a:rPr lang="ko-KR" altLang="en-US" sz="2400" dirty="0" smtClean="0"/>
              <a:t>사례 기반 학습과 모델 기반 학습</a:t>
            </a:r>
            <a:r>
              <a:rPr lang="en-US" altLang="ko-KR" sz="2400" dirty="0" smtClean="0"/>
              <a:t>: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</a:t>
            </a:r>
            <a:r>
              <a:rPr lang="ko-KR" altLang="en-US" sz="2400" dirty="0" smtClean="0"/>
              <a:t>일반화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예측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의 방법론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706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8074" y="245765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2022/04/13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542110"/>
            <a:ext cx="10515600" cy="597016"/>
          </a:xfrm>
        </p:spPr>
        <p:txBody>
          <a:bodyPr>
            <a:normAutofit fontScale="90000"/>
          </a:bodyPr>
          <a:lstStyle/>
          <a:p>
            <a:r>
              <a:rPr lang="ko-KR" altLang="en-US" sz="4000" dirty="0" smtClean="0">
                <a:solidFill>
                  <a:srgbClr val="92D050"/>
                </a:solidFill>
              </a:rPr>
              <a:t>배치 학습과 온라인 학습</a:t>
            </a:r>
            <a:endParaRPr lang="ko-KR" altLang="en-US" sz="4000" dirty="0">
              <a:solidFill>
                <a:srgbClr val="92D05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43732" y="1513889"/>
            <a:ext cx="10413570" cy="208769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배치</a:t>
            </a:r>
            <a:r>
              <a:rPr lang="en-US" altLang="ko-KR" dirty="0" smtClean="0"/>
              <a:t>(Batch)</a:t>
            </a:r>
            <a:r>
              <a:rPr lang="ko-KR" altLang="en-US" dirty="0" smtClean="0"/>
              <a:t> 학습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 smtClean="0"/>
              <a:t>   - </a:t>
            </a:r>
            <a:r>
              <a:rPr lang="ko-KR" altLang="en-US" sz="2000" dirty="0" smtClean="0"/>
              <a:t>가용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데이터 모두 활용하여 훈련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- </a:t>
            </a:r>
            <a:r>
              <a:rPr lang="ko-KR" altLang="en-US" sz="2000" dirty="0" smtClean="0"/>
              <a:t>많은 시간과 자원 소요</a:t>
            </a:r>
            <a:r>
              <a:rPr lang="en-US" altLang="ko-KR" sz="2000" dirty="0" smtClean="0"/>
              <a:t>, Offline </a:t>
            </a:r>
            <a:r>
              <a:rPr lang="ko-KR" altLang="en-US" sz="2000" dirty="0" smtClean="0"/>
              <a:t>학습후 실제 상황 투입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- </a:t>
            </a:r>
            <a:r>
              <a:rPr lang="ko-KR" altLang="en-US" sz="2000" dirty="0" smtClean="0"/>
              <a:t>실제 상황에서는 학습이 없고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단지 훈련받은 대로 적용</a:t>
            </a:r>
            <a:endParaRPr lang="en-US" altLang="ko-KR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/>
              <a:t>   - </a:t>
            </a:r>
            <a:r>
              <a:rPr lang="ko-KR" altLang="en-US" sz="2000" dirty="0" smtClean="0"/>
              <a:t>필요시 가능한 모든 </a:t>
            </a:r>
            <a:r>
              <a:rPr lang="en-US" altLang="ko-KR" sz="2000" dirty="0" smtClean="0"/>
              <a:t>Data Set</a:t>
            </a:r>
            <a:r>
              <a:rPr lang="ko-KR" altLang="en-US" sz="2000" dirty="0" smtClean="0"/>
              <a:t>을 활용하여 시스템을 재훈련</a:t>
            </a:r>
            <a:endParaRPr lang="en-US" altLang="ko-KR" sz="20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2495804" y="3768819"/>
            <a:ext cx="7067550" cy="2800350"/>
            <a:chOff x="4913539" y="4001294"/>
            <a:chExt cx="7067550" cy="280035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3539" y="4001294"/>
              <a:ext cx="7067550" cy="280035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5858691" y="4376057"/>
              <a:ext cx="2795452" cy="22272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18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8074" y="245765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2022/04/13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542110"/>
            <a:ext cx="10515600" cy="674512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rgbClr val="92D050"/>
                </a:solidFill>
              </a:rPr>
              <a:t>배치 학습과 온라인 학습</a:t>
            </a:r>
            <a:endParaRPr lang="ko-KR" altLang="en-US" sz="4000" dirty="0">
              <a:solidFill>
                <a:srgbClr val="92D05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518839"/>
            <a:ext cx="6484750" cy="200702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온라인 학습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- </a:t>
            </a:r>
            <a:r>
              <a:rPr lang="ko-KR" altLang="en-US" sz="1700" dirty="0" smtClean="0"/>
              <a:t>실행데이터를 이용한 점진적 실시간 학습</a:t>
            </a:r>
            <a:endParaRPr lang="en-US" altLang="ko-KR" sz="1700" dirty="0" smtClean="0"/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- </a:t>
            </a:r>
            <a:r>
              <a:rPr lang="ko-KR" altLang="en-US" sz="1700" dirty="0" smtClean="0"/>
              <a:t>데이터를 한 개 또는 </a:t>
            </a:r>
            <a:r>
              <a:rPr lang="en-US" altLang="ko-KR" sz="1700" dirty="0" smtClean="0"/>
              <a:t>MiniBatch(</a:t>
            </a:r>
            <a:r>
              <a:rPr lang="ko-KR" altLang="en-US" sz="1700" dirty="0" smtClean="0"/>
              <a:t>묶음 데이터</a:t>
            </a:r>
            <a:r>
              <a:rPr lang="en-US" altLang="ko-KR" sz="1700" dirty="0" smtClean="0"/>
              <a:t>) </a:t>
            </a:r>
            <a:r>
              <a:rPr lang="ko-KR" altLang="en-US" sz="1700" dirty="0" smtClean="0"/>
              <a:t>단위로 투입</a:t>
            </a:r>
            <a:endParaRPr lang="en-US" altLang="ko-KR" sz="1700" dirty="0" smtClean="0"/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- </a:t>
            </a:r>
            <a:r>
              <a:rPr lang="ko-KR" altLang="en-US" sz="1700" dirty="0" smtClean="0"/>
              <a:t>신속한 학습 가능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빠른 변화에 적응해야하는 시스템에 적합</a:t>
            </a:r>
            <a:endParaRPr lang="en-US" altLang="ko-KR" sz="1700" dirty="0" smtClean="0"/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- </a:t>
            </a:r>
            <a:r>
              <a:rPr lang="ko-KR" altLang="en-US" sz="1700" dirty="0" smtClean="0"/>
              <a:t>비용 효율적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컴퓨팅 자원 제한시 적합</a:t>
            </a:r>
            <a:endParaRPr lang="ko-KR" altLang="en-US" sz="17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0" y="3619500"/>
            <a:ext cx="7029450" cy="32385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144359" y="4006312"/>
            <a:ext cx="3324387" cy="689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3"/>
          <p:cNvSpPr txBox="1">
            <a:spLocks/>
          </p:cNvSpPr>
          <p:nvPr/>
        </p:nvSpPr>
        <p:spPr>
          <a:xfrm>
            <a:off x="1068093" y="3378635"/>
            <a:ext cx="4055712" cy="3022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1700" dirty="0" smtClean="0">
                <a:solidFill>
                  <a:srgbClr val="FF0000"/>
                </a:solidFill>
              </a:rPr>
              <a:t>Bad</a:t>
            </a:r>
            <a:r>
              <a:rPr lang="ko-KR" altLang="en-US" sz="1700" dirty="0" smtClean="0">
                <a:solidFill>
                  <a:srgbClr val="FF0000"/>
                </a:solidFill>
              </a:rPr>
              <a:t> </a:t>
            </a:r>
            <a:r>
              <a:rPr lang="en-US" altLang="ko-KR" sz="1700" dirty="0" smtClean="0">
                <a:solidFill>
                  <a:srgbClr val="FF0000"/>
                </a:solidFill>
              </a:rPr>
              <a:t>Data </a:t>
            </a:r>
            <a:r>
              <a:rPr lang="en-US" altLang="ko-KR" sz="17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7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시스템</a:t>
            </a:r>
            <a:r>
              <a:rPr lang="en-US" altLang="ko-KR" sz="17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7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성능저하</a:t>
            </a:r>
            <a:endParaRPr lang="en-US" altLang="ko-KR" sz="17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ko-KR" altLang="en-US" sz="17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시스템 모니터링 필요</a:t>
            </a:r>
            <a:endParaRPr lang="en-US" altLang="ko-KR" sz="17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ko-KR" altLang="en-US" sz="17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비정상 데이터 필터링 필요</a:t>
            </a:r>
            <a:endParaRPr lang="en-US" altLang="ko-KR" sz="17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7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700" dirty="0" smtClean="0">
                <a:solidFill>
                  <a:srgbClr val="0070C0"/>
                </a:solidFill>
                <a:sym typeface="Wingdings" panose="05000000000000000000" pitchFamily="2" charset="2"/>
              </a:rPr>
              <a:t>* </a:t>
            </a:r>
            <a:r>
              <a:rPr lang="ko-KR" altLang="en-US" sz="1700" dirty="0" smtClean="0">
                <a:solidFill>
                  <a:srgbClr val="0070C0"/>
                </a:solidFill>
                <a:sym typeface="Wingdings" panose="05000000000000000000" pitchFamily="2" charset="2"/>
              </a:rPr>
              <a:t>학습률</a:t>
            </a:r>
            <a:r>
              <a:rPr lang="en-US" altLang="ko-KR" sz="1700" dirty="0" smtClean="0">
                <a:solidFill>
                  <a:srgbClr val="0070C0"/>
                </a:solidFill>
                <a:sym typeface="Wingdings" panose="05000000000000000000" pitchFamily="2" charset="2"/>
              </a:rPr>
              <a:t>(Learning Rate)</a:t>
            </a:r>
          </a:p>
          <a:p>
            <a:pPr marL="0" indent="0">
              <a:buNone/>
            </a:pPr>
            <a:r>
              <a:rPr lang="en-US" altLang="ko-KR" sz="1700" dirty="0" smtClean="0">
                <a:solidFill>
                  <a:srgbClr val="0070C0"/>
                </a:solidFill>
                <a:sym typeface="Wingdings" panose="05000000000000000000" pitchFamily="2" charset="2"/>
              </a:rPr>
              <a:t>  If High, </a:t>
            </a:r>
            <a:r>
              <a:rPr lang="ko-KR" altLang="en-US" sz="1700" dirty="0" smtClean="0">
                <a:solidFill>
                  <a:srgbClr val="0070C0"/>
                </a:solidFill>
                <a:sym typeface="Wingdings" panose="05000000000000000000" pitchFamily="2" charset="2"/>
              </a:rPr>
              <a:t>빠른 적응</a:t>
            </a:r>
            <a:r>
              <a:rPr lang="en-US" altLang="ko-KR" sz="1700" dirty="0" smtClean="0">
                <a:solidFill>
                  <a:srgbClr val="0070C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700" dirty="0" smtClean="0">
                <a:solidFill>
                  <a:srgbClr val="0070C0"/>
                </a:solidFill>
                <a:sym typeface="Wingdings" panose="05000000000000000000" pitchFamily="2" charset="2"/>
              </a:rPr>
              <a:t>이전 데이터 망각</a:t>
            </a:r>
            <a:endParaRPr lang="en-US" altLang="ko-KR" sz="1700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700" dirty="0" smtClean="0">
                <a:solidFill>
                  <a:srgbClr val="0070C0"/>
                </a:solidFill>
                <a:sym typeface="Wingdings" panose="05000000000000000000" pitchFamily="2" charset="2"/>
              </a:rPr>
              <a:t>  If Low, </a:t>
            </a:r>
            <a:r>
              <a:rPr lang="ko-KR" altLang="en-US" sz="1700" dirty="0" smtClean="0">
                <a:solidFill>
                  <a:srgbClr val="0070C0"/>
                </a:solidFill>
                <a:sym typeface="Wingdings" panose="05000000000000000000" pitchFamily="2" charset="2"/>
              </a:rPr>
              <a:t>시스템 관성 강화</a:t>
            </a:r>
            <a:r>
              <a:rPr lang="en-US" altLang="ko-KR" sz="1700" dirty="0" smtClean="0">
                <a:solidFill>
                  <a:srgbClr val="0070C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700" dirty="0" smtClean="0">
                <a:solidFill>
                  <a:srgbClr val="0070C0"/>
                </a:solidFill>
                <a:sym typeface="Wingdings" panose="05000000000000000000" pitchFamily="2" charset="2"/>
              </a:rPr>
              <a:t>느린 학습</a:t>
            </a:r>
            <a:r>
              <a:rPr lang="en-US" altLang="ko-KR" sz="1700" dirty="0" smtClean="0">
                <a:solidFill>
                  <a:srgbClr val="0070C0"/>
                </a:solidFill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ko-KR" sz="17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700" dirty="0" smtClean="0">
                <a:solidFill>
                  <a:srgbClr val="0070C0"/>
                </a:solidFill>
                <a:sym typeface="Wingdings" panose="05000000000000000000" pitchFamily="2" charset="2"/>
              </a:rPr>
              <a:t>           </a:t>
            </a:r>
            <a:r>
              <a:rPr lang="ko-KR" altLang="en-US" sz="1700" dirty="0" smtClean="0">
                <a:solidFill>
                  <a:srgbClr val="0070C0"/>
                </a:solidFill>
                <a:sym typeface="Wingdings" panose="05000000000000000000" pitchFamily="2" charset="2"/>
              </a:rPr>
              <a:t>잡음</a:t>
            </a:r>
            <a:r>
              <a:rPr lang="en-US" altLang="ko-KR" sz="1700" dirty="0" smtClean="0">
                <a:solidFill>
                  <a:srgbClr val="0070C0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700" dirty="0" smtClean="0">
                <a:solidFill>
                  <a:srgbClr val="0070C0"/>
                </a:solidFill>
                <a:sym typeface="Wingdings" panose="05000000000000000000" pitchFamily="2" charset="2"/>
              </a:rPr>
              <a:t>이상 데이터에 둔감</a:t>
            </a:r>
            <a:endParaRPr lang="en-US" altLang="ko-KR" sz="17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52658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8074" y="245765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2022/04/13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762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rgbClr val="92D050"/>
                </a:solidFill>
              </a:rPr>
              <a:t>사례 기반 학습과 모델 기반 학습</a:t>
            </a:r>
            <a:endParaRPr lang="ko-KR" altLang="en-US" sz="4000" dirty="0">
              <a:solidFill>
                <a:srgbClr val="92D05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433596"/>
            <a:ext cx="10515600" cy="4906101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사례 기반 학습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1700" dirty="0" smtClean="0"/>
              <a:t>   - </a:t>
            </a:r>
            <a:r>
              <a:rPr lang="ko-KR" altLang="en-US" sz="1700" dirty="0" smtClean="0"/>
              <a:t>사례 데이터를 기억하여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훈련 </a:t>
            </a:r>
            <a:r>
              <a:rPr lang="en-US" altLang="ko-KR" sz="1700" dirty="0" smtClean="0"/>
              <a:t>Data</a:t>
            </a:r>
            <a:r>
              <a:rPr lang="ko-KR" altLang="en-US" sz="1700" dirty="0" smtClean="0"/>
              <a:t>와 신규 </a:t>
            </a:r>
            <a:r>
              <a:rPr lang="en-US" altLang="ko-KR" sz="1700" dirty="0" smtClean="0"/>
              <a:t>Data</a:t>
            </a:r>
            <a:r>
              <a:rPr lang="ko-KR" altLang="en-US" sz="1700" dirty="0" smtClean="0"/>
              <a:t>를 비교하는 방식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 smtClean="0"/>
              <a:t>   - </a:t>
            </a:r>
            <a:r>
              <a:rPr lang="ko-KR" altLang="en-US" sz="1700" dirty="0" smtClean="0"/>
              <a:t>신규 </a:t>
            </a:r>
            <a:r>
              <a:rPr lang="en-US" altLang="ko-KR" sz="1700" dirty="0" smtClean="0"/>
              <a:t>Data</a:t>
            </a:r>
            <a:r>
              <a:rPr lang="ko-KR" altLang="en-US" sz="1700" dirty="0" smtClean="0"/>
              <a:t>에 대한 확장 예측 </a:t>
            </a:r>
            <a:r>
              <a:rPr lang="en-US" altLang="ko-KR" sz="1700" dirty="0" smtClean="0"/>
              <a:t>: </a:t>
            </a:r>
            <a:r>
              <a:rPr lang="ko-KR" altLang="en-US" sz="1700" dirty="0" smtClean="0"/>
              <a:t>유사성을 비교하는 계량화된 지표가 필요</a:t>
            </a:r>
            <a:endParaRPr lang="en-US" altLang="ko-KR" sz="1700" dirty="0" smtClean="0"/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* </a:t>
            </a:r>
            <a:r>
              <a:rPr lang="ko-KR" altLang="en-US" sz="1700" dirty="0" smtClean="0"/>
              <a:t>유사도 측정</a:t>
            </a:r>
            <a:r>
              <a:rPr lang="en-US" altLang="ko-KR" sz="1700" dirty="0" smtClean="0"/>
              <a:t>(Similarity Measure)    ex) </a:t>
            </a:r>
            <a:r>
              <a:rPr lang="ko-KR" altLang="en-US" sz="1700" dirty="0" smtClean="0"/>
              <a:t>스팸 메일에서의 학습된 특정 단어의 수를 </a:t>
            </a:r>
            <a:r>
              <a:rPr lang="en-US" altLang="ko-KR" sz="1700" dirty="0" smtClean="0"/>
              <a:t>Count</a:t>
            </a:r>
          </a:p>
          <a:p>
            <a:pPr marL="0" indent="0">
              <a:buNone/>
            </a:pPr>
            <a:endParaRPr lang="en-US" altLang="ko-KR" sz="17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042" y="3089974"/>
            <a:ext cx="69627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0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8074" y="245765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2022/04/13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755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rgbClr val="92D050"/>
                </a:solidFill>
              </a:rPr>
              <a:t>사례 기반 학습과 모델 기반 학습</a:t>
            </a:r>
            <a:endParaRPr lang="ko-KR" altLang="en-US" sz="4000" dirty="0">
              <a:solidFill>
                <a:srgbClr val="92D05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270862"/>
            <a:ext cx="10515600" cy="4906101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모델 기반 학습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- </a:t>
            </a:r>
            <a:r>
              <a:rPr lang="ko-KR" altLang="en-US" sz="1700" dirty="0" smtClean="0"/>
              <a:t>훈련 데이터 분석 </a:t>
            </a:r>
            <a:r>
              <a:rPr lang="en-US" altLang="ko-KR" sz="1700" dirty="0" smtClean="0">
                <a:sym typeface="Wingdings" panose="05000000000000000000" pitchFamily="2" charset="2"/>
              </a:rPr>
              <a:t> </a:t>
            </a:r>
            <a:r>
              <a:rPr lang="ko-KR" altLang="en-US" sz="1700" dirty="0" smtClean="0">
                <a:sym typeface="Wingdings" panose="05000000000000000000" pitchFamily="2" charset="2"/>
              </a:rPr>
              <a:t>모델 선정 </a:t>
            </a:r>
            <a:r>
              <a:rPr lang="en-US" altLang="ko-KR" sz="1700" dirty="0" smtClean="0">
                <a:sym typeface="Wingdings" panose="05000000000000000000" pitchFamily="2" charset="2"/>
              </a:rPr>
              <a:t> </a:t>
            </a:r>
            <a:r>
              <a:rPr lang="ko-KR" altLang="en-US" sz="1700" dirty="0" smtClean="0">
                <a:sym typeface="Wingdings" panose="05000000000000000000" pitchFamily="2" charset="2"/>
              </a:rPr>
              <a:t>모델 훈련 </a:t>
            </a:r>
            <a:r>
              <a:rPr lang="en-US" altLang="ko-KR" sz="1700" dirty="0" smtClean="0">
                <a:sym typeface="Wingdings" panose="05000000000000000000" pitchFamily="2" charset="2"/>
              </a:rPr>
              <a:t> </a:t>
            </a:r>
            <a:r>
              <a:rPr lang="ko-KR" altLang="en-US" sz="1700" dirty="0" smtClean="0">
                <a:sym typeface="Wingdings" panose="05000000000000000000" pitchFamily="2" charset="2"/>
              </a:rPr>
              <a:t>신규 샘플 예측</a:t>
            </a:r>
            <a:endParaRPr lang="en-US" altLang="ko-KR" sz="17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ko-KR" altLang="en-US" sz="17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2386093"/>
            <a:ext cx="6962775" cy="3124200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4347275" y="2665708"/>
            <a:ext cx="1859796" cy="2409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595966" y="4339525"/>
            <a:ext cx="4339526" cy="154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46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8074" y="245765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2022/04/13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5736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rgbClr val="92D050"/>
                </a:solidFill>
              </a:rPr>
              <a:t>사례 기반 학습과 모델 기반 학습</a:t>
            </a:r>
            <a:endParaRPr lang="ko-KR" altLang="en-US" sz="4000" dirty="0">
              <a:solidFill>
                <a:srgbClr val="92D05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270862"/>
            <a:ext cx="10515600" cy="4906101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모델 기반 학습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- </a:t>
            </a:r>
            <a:r>
              <a:rPr lang="ko-KR" altLang="en-US" sz="1700" dirty="0" smtClean="0"/>
              <a:t>훈련 데이터 분석 </a:t>
            </a:r>
            <a:r>
              <a:rPr lang="en-US" altLang="ko-KR" sz="1700" dirty="0" smtClean="0">
                <a:sym typeface="Wingdings" panose="05000000000000000000" pitchFamily="2" charset="2"/>
              </a:rPr>
              <a:t> </a:t>
            </a:r>
            <a:r>
              <a:rPr lang="ko-KR" altLang="en-US" sz="1700" dirty="0" smtClean="0">
                <a:sym typeface="Wingdings" panose="05000000000000000000" pitchFamily="2" charset="2"/>
              </a:rPr>
              <a:t>모델 선정 </a:t>
            </a:r>
            <a:r>
              <a:rPr lang="en-US" altLang="ko-KR" sz="1700" dirty="0" smtClean="0">
                <a:sym typeface="Wingdings" panose="05000000000000000000" pitchFamily="2" charset="2"/>
              </a:rPr>
              <a:t> </a:t>
            </a:r>
            <a:r>
              <a:rPr lang="ko-KR" altLang="en-US" sz="1700" dirty="0" smtClean="0">
                <a:sym typeface="Wingdings" panose="05000000000000000000" pitchFamily="2" charset="2"/>
              </a:rPr>
              <a:t>모델 훈련 최적화 </a:t>
            </a:r>
            <a:r>
              <a:rPr lang="en-US" altLang="ko-KR" sz="1700" dirty="0" smtClean="0">
                <a:sym typeface="Wingdings" panose="05000000000000000000" pitchFamily="2" charset="2"/>
              </a:rPr>
              <a:t> </a:t>
            </a:r>
            <a:r>
              <a:rPr lang="ko-KR" altLang="en-US" sz="1700" dirty="0" smtClean="0">
                <a:sym typeface="Wingdings" panose="05000000000000000000" pitchFamily="2" charset="2"/>
              </a:rPr>
              <a:t>신규 샘플 예측</a:t>
            </a:r>
            <a:endParaRPr lang="en-US" altLang="ko-KR" sz="17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700" dirty="0">
                <a:sym typeface="Wingdings" panose="05000000000000000000" pitchFamily="2" charset="2"/>
              </a:rPr>
              <a:t> </a:t>
            </a:r>
            <a:r>
              <a:rPr lang="en-US" altLang="ko-KR" sz="1700" dirty="0" smtClean="0">
                <a:sym typeface="Wingdings" panose="05000000000000000000" pitchFamily="2" charset="2"/>
              </a:rPr>
              <a:t>  - </a:t>
            </a:r>
            <a:r>
              <a:rPr lang="ko-KR" altLang="en-US" sz="1700" dirty="0" smtClean="0">
                <a:sym typeface="Wingdings" panose="05000000000000000000" pitchFamily="2" charset="2"/>
              </a:rPr>
              <a:t>최적화 </a:t>
            </a:r>
            <a:r>
              <a:rPr lang="en-US" altLang="ko-KR" sz="1700" dirty="0" smtClean="0">
                <a:sym typeface="Wingdings" panose="05000000000000000000" pitchFamily="2" charset="2"/>
              </a:rPr>
              <a:t>Objective Functions: </a:t>
            </a:r>
            <a:r>
              <a:rPr lang="ko-KR" altLang="en-US" sz="1700" dirty="0" smtClean="0">
                <a:sym typeface="Wingdings" panose="05000000000000000000" pitchFamily="2" charset="2"/>
              </a:rPr>
              <a:t>효용함수</a:t>
            </a:r>
            <a:r>
              <a:rPr lang="en-US" altLang="ko-KR" sz="1700" dirty="0" smtClean="0">
                <a:sym typeface="Wingdings" panose="05000000000000000000" pitchFamily="2" charset="2"/>
              </a:rPr>
              <a:t>(Utility Function); </a:t>
            </a:r>
            <a:r>
              <a:rPr lang="ko-KR" altLang="en-US" sz="1700" dirty="0" smtClean="0">
                <a:sym typeface="Wingdings" panose="05000000000000000000" pitchFamily="2" charset="2"/>
              </a:rPr>
              <a:t>적합도함수</a:t>
            </a:r>
            <a:r>
              <a:rPr lang="en-US" altLang="ko-KR" sz="1700" dirty="0" smtClean="0">
                <a:sym typeface="Wingdings" panose="05000000000000000000" pitchFamily="2" charset="2"/>
              </a:rPr>
              <a:t>(Fitness Function);</a:t>
            </a:r>
          </a:p>
          <a:p>
            <a:pPr marL="0" indent="0">
              <a:buNone/>
            </a:pPr>
            <a:r>
              <a:rPr lang="en-US" altLang="ko-KR" sz="17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7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                                      </a:t>
            </a:r>
            <a:r>
              <a:rPr lang="ko-KR" altLang="en-US" sz="17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비용함수</a:t>
            </a:r>
            <a:r>
              <a:rPr lang="en-US" altLang="ko-KR" sz="17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(Cost Function)</a:t>
            </a:r>
          </a:p>
          <a:p>
            <a:pPr marL="0" indent="0">
              <a:buNone/>
            </a:pPr>
            <a:r>
              <a:rPr lang="en-US" altLang="ko-KR" sz="17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700" dirty="0" smtClean="0">
                <a:solidFill>
                  <a:srgbClr val="0070C0"/>
                </a:solidFill>
                <a:sym typeface="Wingdings" panose="05000000000000000000" pitchFamily="2" charset="2"/>
              </a:rPr>
              <a:t>  * </a:t>
            </a:r>
            <a:r>
              <a:rPr lang="ko-KR" altLang="en-US" sz="1700" dirty="0" smtClean="0">
                <a:solidFill>
                  <a:srgbClr val="0070C0"/>
                </a:solidFill>
                <a:sym typeface="Wingdings" panose="05000000000000000000" pitchFamily="2" charset="2"/>
              </a:rPr>
              <a:t>삶의 만족도 </a:t>
            </a:r>
            <a:r>
              <a:rPr lang="en-US" altLang="ko-KR" sz="1700" dirty="0" smtClean="0">
                <a:solidFill>
                  <a:srgbClr val="0070C0"/>
                </a:solidFill>
                <a:sym typeface="Wingdings" panose="05000000000000000000" pitchFamily="2" charset="2"/>
              </a:rPr>
              <a:t>vs. 1</a:t>
            </a:r>
            <a:r>
              <a:rPr lang="ko-KR" altLang="en-US" sz="1700" dirty="0" smtClean="0">
                <a:solidFill>
                  <a:srgbClr val="0070C0"/>
                </a:solidFill>
                <a:sym typeface="Wingdings" panose="05000000000000000000" pitchFamily="2" charset="2"/>
              </a:rPr>
              <a:t>인당 </a:t>
            </a:r>
            <a:r>
              <a:rPr lang="en-US" altLang="ko-KR" sz="1700" dirty="0" smtClean="0">
                <a:solidFill>
                  <a:srgbClr val="0070C0"/>
                </a:solidFill>
                <a:sym typeface="Wingdings" panose="05000000000000000000" pitchFamily="2" charset="2"/>
              </a:rPr>
              <a:t>GDP</a:t>
            </a:r>
          </a:p>
          <a:p>
            <a:pPr marL="0" indent="0">
              <a:buNone/>
            </a:pPr>
            <a:r>
              <a:rPr lang="en-US" altLang="ko-KR" sz="17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700" dirty="0" smtClean="0">
                <a:solidFill>
                  <a:srgbClr val="0070C0"/>
                </a:solidFill>
                <a:sym typeface="Wingdings" panose="05000000000000000000" pitchFamily="2" charset="2"/>
              </a:rPr>
              <a:t>        [Life satisfaction] = </a:t>
            </a:r>
            <a:r>
              <a:rPr lang="en-US" altLang="ko-KR" sz="1700" dirty="0" smtClean="0">
                <a:solidFill>
                  <a:srgbClr val="FF0000"/>
                </a:solidFill>
                <a:sym typeface="Symbol" panose="05050102010706020507" pitchFamily="18" charset="2"/>
              </a:rPr>
              <a:t></a:t>
            </a:r>
            <a:r>
              <a:rPr lang="en-US" altLang="ko-KR" sz="1700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0</a:t>
            </a:r>
            <a:r>
              <a:rPr lang="en-US" altLang="ko-KR" sz="1700" dirty="0" smtClean="0">
                <a:solidFill>
                  <a:srgbClr val="0070C0"/>
                </a:solidFill>
                <a:sym typeface="Symbol" panose="05050102010706020507" pitchFamily="18" charset="2"/>
              </a:rPr>
              <a:t> + </a:t>
            </a:r>
            <a:r>
              <a:rPr lang="en-US" altLang="ko-KR" sz="1700" dirty="0" smtClean="0">
                <a:solidFill>
                  <a:srgbClr val="FF0000"/>
                </a:solidFill>
                <a:sym typeface="Symbol" panose="05050102010706020507" pitchFamily="18" charset="2"/>
              </a:rPr>
              <a:t></a:t>
            </a:r>
            <a:r>
              <a:rPr lang="en-US" altLang="ko-KR" sz="1700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ko-KR" sz="1700" dirty="0" smtClean="0">
                <a:solidFill>
                  <a:srgbClr val="0070C0"/>
                </a:solidFill>
                <a:sym typeface="Symbol" panose="05050102010706020507" pitchFamily="18" charset="2"/>
              </a:rPr>
              <a:t> x [GDP per capita]</a:t>
            </a:r>
            <a:endParaRPr lang="en-US" altLang="ko-KR" sz="1700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700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ko-KR" altLang="en-US" sz="17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187270" y="3696344"/>
            <a:ext cx="11583692" cy="1999283"/>
            <a:chOff x="187270" y="3355383"/>
            <a:chExt cx="11583692" cy="199928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270" y="3355383"/>
              <a:ext cx="3822088" cy="199928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0360" y="3355383"/>
              <a:ext cx="3888287" cy="1999282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9649" y="3355384"/>
              <a:ext cx="3571313" cy="1999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584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73438" y="245765"/>
            <a:ext cx="11525142" cy="6519245"/>
            <a:chOff x="573438" y="245765"/>
            <a:chExt cx="11525142" cy="6519245"/>
          </a:xfrm>
        </p:grpSpPr>
        <p:sp>
          <p:nvSpPr>
            <p:cNvPr id="2" name="TextBox 1"/>
            <p:cNvSpPr txBox="1"/>
            <p:nvPr/>
          </p:nvSpPr>
          <p:spPr>
            <a:xfrm>
              <a:off x="10718074" y="245765"/>
              <a:ext cx="1380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2022/04/13</a:t>
              </a:r>
              <a:endPara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0447" y="245765"/>
              <a:ext cx="5222334" cy="642404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3421" y="970795"/>
              <a:ext cx="5353050" cy="3800475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3409628" y="245765"/>
              <a:ext cx="6067586" cy="457199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예제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1-1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사이킷런을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이용한 선형 모델의 훈련과 실행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35431" y="805911"/>
              <a:ext cx="1875294" cy="51919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73438" y="1981199"/>
              <a:ext cx="5389343" cy="178488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73438" y="5000972"/>
              <a:ext cx="3983064" cy="176403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413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373</Words>
  <Application>Microsoft Office PowerPoint</Application>
  <PresentationFormat>와이드스크린</PresentationFormat>
  <Paragraphs>57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Symbol</vt:lpstr>
      <vt:lpstr>Wingdings</vt:lpstr>
      <vt:lpstr>Office 테마</vt:lpstr>
      <vt:lpstr>Hands-On Machine Learning with Scikit-Learn, Keras &amp; Tensor Flow 핸즈온 머신러닝</vt:lpstr>
      <vt:lpstr>머신러닝 시스템의 종류</vt:lpstr>
      <vt:lpstr>배치 학습과 온라인 학습</vt:lpstr>
      <vt:lpstr>배치 학습과 온라인 학습</vt:lpstr>
      <vt:lpstr>사례 기반 학습과 모델 기반 학습</vt:lpstr>
      <vt:lpstr>사례 기반 학습과 모델 기반 학습</vt:lpstr>
      <vt:lpstr>사례 기반 학습과 모델 기반 학습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Machine Learning with Scikit-Learn, Keras &amp; Tensor Flow 핸즈온 머신러닝</dc:title>
  <dc:creator>user</dc:creator>
  <cp:lastModifiedBy>user</cp:lastModifiedBy>
  <cp:revision>15</cp:revision>
  <dcterms:created xsi:type="dcterms:W3CDTF">2022-04-13T01:04:06Z</dcterms:created>
  <dcterms:modified xsi:type="dcterms:W3CDTF">2022-04-13T03:23:00Z</dcterms:modified>
</cp:coreProperties>
</file>