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9" r:id="rId2"/>
    <p:sldMasterId id="2147483693" r:id="rId3"/>
    <p:sldMasterId id="2147483695" r:id="rId4"/>
    <p:sldMasterId id="2147483715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8badd6a2b849d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FFFFFF"/>
    <a:srgbClr val="FF2EFF"/>
    <a:srgbClr val="42A097"/>
    <a:srgbClr val="B8E3F2"/>
    <a:srgbClr val="0075C2"/>
    <a:srgbClr val="FEF7E6"/>
    <a:srgbClr val="C1E5E2"/>
    <a:srgbClr val="25A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6391" autoAdjust="0"/>
  </p:normalViewPr>
  <p:slideViewPr>
    <p:cSldViewPr snapToGrid="0">
      <p:cViewPr varScale="1">
        <p:scale>
          <a:sx n="120" d="100"/>
          <a:sy n="120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8980BBE-4EFD-4F09-806E-9D164B82D7A4}" type="datetimeFigureOut">
              <a:rPr lang="ko-KR" altLang="en-US" smtClean="0"/>
              <a:t>2022-06-29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DB13F6FF-1989-47C2-B6DA-BC6463FD0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94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99313D99-F0B4-4146-A2BF-024EBA49DF2F}" type="datetimeFigureOut">
              <a:rPr lang="ko-KR" altLang="en-US" smtClean="0"/>
              <a:t>2022-06-29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376" tIns="45688" rIns="91376" bIns="4568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499B4DD2-22C1-474E-B32A-5C2F969293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607832"/>
            <a:ext cx="9144000" cy="252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599D9"/>
              </a:gs>
              <a:gs pos="37000">
                <a:srgbClr val="3FBDD6"/>
              </a:gs>
            </a:gsLst>
            <a:lin ang="108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61676" y="659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A67D380D-D4EB-4125-828A-7A3AAE17E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276045" y="724623"/>
            <a:ext cx="8867955" cy="0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0599D9"/>
                </a:gs>
                <a:gs pos="83000">
                  <a:srgbClr val="0075C2"/>
                </a:gs>
                <a:gs pos="100000">
                  <a:srgbClr val="3FBDD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280\Desktop\회색배경.jpg"/>
          <p:cNvPicPr>
            <a:picLocks noChangeAspect="1" noChangeArrowheads="1"/>
          </p:cNvPicPr>
          <p:nvPr/>
        </p:nvPicPr>
        <p:blipFill>
          <a:blip r:embed="rId2" cstate="print">
            <a:lum bright="5000"/>
          </a:blip>
          <a:srcRect/>
          <a:stretch>
            <a:fillRect/>
          </a:stretch>
        </p:blipFill>
        <p:spPr bwMode="auto">
          <a:xfrm>
            <a:off x="85458" y="-1"/>
            <a:ext cx="9144000" cy="6858001"/>
          </a:xfrm>
          <a:prstGeom prst="rect">
            <a:avLst/>
          </a:prstGeom>
          <a:noFill/>
        </p:spPr>
      </p:pic>
      <p:sp>
        <p:nvSpPr>
          <p:cNvPr id="19" name="양쪽 모서리가 둥근 사각형 18"/>
          <p:cNvSpPr/>
          <p:nvPr/>
        </p:nvSpPr>
        <p:spPr>
          <a:xfrm rot="16200000">
            <a:off x="7398060" y="-909228"/>
            <a:ext cx="648072" cy="2843808"/>
          </a:xfrm>
          <a:prstGeom prst="round2SameRect">
            <a:avLst>
              <a:gd name="adj1" fmla="val 9128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양쪽 모서리가 둥근 사각형 19"/>
          <p:cNvSpPr/>
          <p:nvPr/>
        </p:nvSpPr>
        <p:spPr>
          <a:xfrm rot="5400000">
            <a:off x="-162272" y="350912"/>
            <a:ext cx="648072" cy="323528"/>
          </a:xfrm>
          <a:prstGeom prst="round2SameRect">
            <a:avLst>
              <a:gd name="adj1" fmla="val 9128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Picture 11" descr="E:\박경은\작업\비즈니스\0192. 세트_세트_과학 실험 005\현미경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260648"/>
            <a:ext cx="488713" cy="502289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7D380D-D4EB-4125-828A-7A3AAE17E7C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7727330" cy="560414"/>
          </a:xfrm>
          <a:prstGeom prst="rect">
            <a:avLst/>
          </a:prstGeom>
        </p:spPr>
        <p:txBody>
          <a:bodyPr anchor="ctr"/>
          <a:lstStyle>
            <a:lvl1pPr algn="l">
              <a:defRPr sz="35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54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AD0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/>
            <a:endParaRPr lang="ko-KR" alt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 rot="16200000">
            <a:off x="1326308" y="-1076326"/>
            <a:ext cx="6624736" cy="9010651"/>
          </a:xfrm>
          <a:prstGeom prst="round2SameRect">
            <a:avLst>
              <a:gd name="adj1" fmla="val 1843"/>
              <a:gd name="adj2" fmla="val 0"/>
            </a:avLst>
          </a:prstGeom>
          <a:blipFill>
            <a:blip r:embed="rId2" cstate="print">
              <a:lum bright="3000"/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" descr="E:\박경은\작업\비즈니스\0192. 세트_세트_과학 실험 005\라인.png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r="12157" b="10367"/>
          <a:stretch>
            <a:fillRect/>
          </a:stretch>
        </p:blipFill>
        <p:spPr bwMode="auto">
          <a:xfrm rot="5400000">
            <a:off x="3654314" y="-2726220"/>
            <a:ext cx="105593" cy="7164287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7D380D-D4EB-4125-828A-7A3AAE17E7C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51838" cy="560414"/>
          </a:xfrm>
          <a:prstGeom prst="rect">
            <a:avLst/>
          </a:prstGeom>
        </p:spPr>
        <p:txBody>
          <a:bodyPr anchor="ctr"/>
          <a:lstStyle>
            <a:lvl1pPr algn="l">
              <a:defRPr sz="35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607832"/>
            <a:ext cx="9144000" cy="252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599D9"/>
              </a:gs>
              <a:gs pos="37000">
                <a:srgbClr val="3FBDD6"/>
              </a:gs>
            </a:gsLst>
            <a:lin ang="108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61676" y="659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A67D380D-D4EB-4125-828A-7A3AAE17E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24924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5C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</a:t>
            </a:r>
            <a:r>
              <a:rPr lang="ko-KR" altLang="en-US" sz="1000" dirty="0" smtClean="0">
                <a:solidFill>
                  <a:srgbClr val="0075C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주요사업 점검</a:t>
            </a:r>
            <a:r>
              <a:rPr lang="en-US" altLang="ko-KR" sz="1000" dirty="0" smtClean="0">
                <a:solidFill>
                  <a:srgbClr val="0075C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000" dirty="0" smtClean="0">
                <a:solidFill>
                  <a:srgbClr val="0075C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</a:t>
            </a:r>
            <a:endParaRPr lang="ko-KR" altLang="en-US" sz="1000" dirty="0">
              <a:solidFill>
                <a:srgbClr val="0075C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276045" y="724623"/>
            <a:ext cx="8867955" cy="0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0599D9"/>
                </a:gs>
                <a:gs pos="83000">
                  <a:srgbClr val="0075C2"/>
                </a:gs>
                <a:gs pos="100000">
                  <a:srgbClr val="3FBDD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7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98C2-5C04-48DD-9C78-DBCB51895A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7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98C2-5C04-48DD-9C78-DBCB51895A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6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71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:\01_Design\01_프레젠테이션\00_프리07\201709_02 인포_한국화학연구원\PSD\IMG\#03_chapter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2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육각형 1"/>
          <p:cNvSpPr/>
          <p:nvPr/>
        </p:nvSpPr>
        <p:spPr>
          <a:xfrm>
            <a:off x="3848099" y="3175174"/>
            <a:ext cx="1527757" cy="1358726"/>
          </a:xfrm>
          <a:prstGeom prst="hexagon">
            <a:avLst>
              <a:gd name="adj" fmla="val 28258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0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C5ED71-3C20-4018-AEAF-3ABE8093C5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280\Desktop\회색배경.jpg"/>
          <p:cNvPicPr>
            <a:picLocks noChangeAspect="1" noChangeArrowheads="1"/>
          </p:cNvPicPr>
          <p:nvPr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13" name="양쪽 모서리가 둥근 사각형 12"/>
          <p:cNvSpPr/>
          <p:nvPr/>
        </p:nvSpPr>
        <p:spPr>
          <a:xfrm rot="16200000">
            <a:off x="4085692" y="602940"/>
            <a:ext cx="4464496" cy="5652120"/>
          </a:xfrm>
          <a:prstGeom prst="round2SameRect">
            <a:avLst>
              <a:gd name="adj1" fmla="val 4719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15" descr="E:\박경은\작업\비즈니스\0192. 세트_세트_과학 실험 005\차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1" y="1844824"/>
            <a:ext cx="3007967" cy="3246040"/>
          </a:xfrm>
          <a:prstGeom prst="rect">
            <a:avLst/>
          </a:prstGeom>
          <a:noFill/>
        </p:spPr>
      </p:pic>
      <p:pic>
        <p:nvPicPr>
          <p:cNvPr id="18" name="Picture 16" descr="E:\박경은\작업\비즈니스\0192. 세트_세트_과학 실험 005\시험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62" y="3450208"/>
            <a:ext cx="2143137" cy="1840899"/>
          </a:xfrm>
          <a:prstGeom prst="rect">
            <a:avLst/>
          </a:prstGeom>
          <a:noFill/>
        </p:spPr>
      </p:pic>
      <p:pic>
        <p:nvPicPr>
          <p:cNvPr id="34" name="Picture 18" descr="E:\박경은\작업\비즈니스\0192. 세트_세트_과학 실험 005\그림자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653136"/>
            <a:ext cx="3556744" cy="553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86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C:\Users\C280\Desktop\회색배경.jpg"/>
          <p:cNvPicPr>
            <a:picLocks noChangeAspect="1" noChangeArrowheads="1"/>
          </p:cNvPicPr>
          <p:nvPr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102" name="양쪽 모서리가 둥근 사각형 101"/>
          <p:cNvSpPr/>
          <p:nvPr/>
        </p:nvSpPr>
        <p:spPr>
          <a:xfrm rot="16200000">
            <a:off x="4085692" y="602940"/>
            <a:ext cx="4464496" cy="5652120"/>
          </a:xfrm>
          <a:prstGeom prst="round2SameRect">
            <a:avLst>
              <a:gd name="adj1" fmla="val 4719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Picture 15" descr="E:\박경은\작업\비즈니스\0192. 세트_세트_과학 실험 005\차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1" y="1844824"/>
            <a:ext cx="3007967" cy="3246040"/>
          </a:xfrm>
          <a:prstGeom prst="rect">
            <a:avLst/>
          </a:prstGeom>
          <a:noFill/>
        </p:spPr>
      </p:pic>
      <p:pic>
        <p:nvPicPr>
          <p:cNvPr id="104" name="Picture 16" descr="E:\박경은\작업\비즈니스\0192. 세트_세트_과학 실험 005\시험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62" y="3450208"/>
            <a:ext cx="2143137" cy="1840899"/>
          </a:xfrm>
          <a:prstGeom prst="rect">
            <a:avLst/>
          </a:prstGeom>
          <a:noFill/>
        </p:spPr>
      </p:pic>
      <p:pic>
        <p:nvPicPr>
          <p:cNvPr id="116" name="Picture 18" descr="E:\박경은\작업\비즈니스\0192. 세트_세트_과학 실험 005\그림자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653136"/>
            <a:ext cx="3556744" cy="553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05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박경은\작업\비즈니스\0192. 세트_세트_과학 실험 005\바닥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t="1796"/>
          <a:stretch>
            <a:fillRect/>
          </a:stretch>
        </p:blipFill>
        <p:spPr bwMode="auto">
          <a:xfrm>
            <a:off x="0" y="2204864"/>
            <a:ext cx="9144000" cy="4653136"/>
          </a:xfrm>
          <a:prstGeom prst="rect">
            <a:avLst/>
          </a:prstGeom>
          <a:noFill/>
        </p:spPr>
      </p:pic>
      <p:sp>
        <p:nvSpPr>
          <p:cNvPr id="8" name="양쪽 모서리가 둥근 사각형 7"/>
          <p:cNvSpPr/>
          <p:nvPr/>
        </p:nvSpPr>
        <p:spPr>
          <a:xfrm rot="16200000">
            <a:off x="7506804" y="279636"/>
            <a:ext cx="1584176" cy="1690216"/>
          </a:xfrm>
          <a:prstGeom prst="round2SameRect">
            <a:avLst>
              <a:gd name="adj1" fmla="val 9128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양쪽 모서리가 둥근 사각형 8"/>
          <p:cNvSpPr/>
          <p:nvPr/>
        </p:nvSpPr>
        <p:spPr>
          <a:xfrm rot="5400000">
            <a:off x="53020" y="279636"/>
            <a:ext cx="1584176" cy="1690216"/>
          </a:xfrm>
          <a:prstGeom prst="round2SameRect">
            <a:avLst>
              <a:gd name="adj1" fmla="val 9128"/>
              <a:gd name="adj2" fmla="val 0"/>
            </a:avLst>
          </a:prstGeom>
          <a:solidFill>
            <a:srgbClr val="E6E9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93700" y="636338"/>
            <a:ext cx="8351838" cy="560414"/>
          </a:xfrm>
          <a:prstGeom prst="rect">
            <a:avLst/>
          </a:prstGeom>
        </p:spPr>
        <p:txBody>
          <a:bodyPr anchor="ctr"/>
          <a:lstStyle>
            <a:lvl1pPr algn="ctr">
              <a:defRPr sz="35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97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8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3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4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739839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케라스로 다층 퍼셉트론 구현하기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9347" y="4171587"/>
            <a:ext cx="3005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김  영  </a:t>
            </a:r>
            <a:r>
              <a:rPr lang="ko-KR" altLang="en-US" sz="2800" b="1" dirty="0" smtClean="0"/>
              <a:t>철</a:t>
            </a:r>
            <a:endParaRPr lang="en-US" altLang="ko-KR" sz="2800" b="1" dirty="0" smtClean="0"/>
          </a:p>
          <a:p>
            <a:pPr algn="ctr"/>
            <a:endParaRPr lang="ko-KR" altLang="en-US" sz="2800" b="1" dirty="0"/>
          </a:p>
          <a:p>
            <a:pPr algn="ctr"/>
            <a:r>
              <a:rPr lang="ko-KR" altLang="en-US" sz="2800" b="1" dirty="0" smtClean="0"/>
              <a:t>환경자원연구센터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11957" y="264686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2022. 6. 29.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13049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5751" y="718753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모델 훈련과 평가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92899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en-US" altLang="ko-KR" dirty="0" smtClean="0">
                <a:sym typeface="Symbol" panose="05050102010706020507" pitchFamily="18" charset="2"/>
              </a:rPr>
              <a:t>fit() </a:t>
            </a:r>
            <a:r>
              <a:rPr lang="ko-KR" altLang="en-US" dirty="0" smtClean="0">
                <a:sym typeface="Symbol" panose="05050102010706020507" pitchFamily="18" charset="2"/>
              </a:rPr>
              <a:t>메서드가 반환하는 </a:t>
            </a:r>
            <a:r>
              <a:rPr lang="en-US" altLang="ko-KR" dirty="0" smtClean="0">
                <a:sym typeface="Symbol" panose="05050102010706020507" pitchFamily="18" charset="2"/>
              </a:rPr>
              <a:t>history </a:t>
            </a:r>
            <a:r>
              <a:rPr lang="ko-KR" altLang="en-US" dirty="0" smtClean="0">
                <a:sym typeface="Symbol" panose="05050102010706020507" pitchFamily="18" charset="2"/>
              </a:rPr>
              <a:t>객체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192" y="1168652"/>
            <a:ext cx="792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history.params : </a:t>
            </a:r>
            <a:r>
              <a:rPr lang="ko-KR" altLang="en-US" sz="1400" dirty="0" smtClean="0"/>
              <a:t>훈련 파라미터</a:t>
            </a:r>
            <a:endParaRPr lang="en-US" altLang="ko-KR" sz="1400" dirty="0" smtClean="0"/>
          </a:p>
          <a:p>
            <a:r>
              <a:rPr lang="en-US" altLang="ko-KR" sz="1400" dirty="0" smtClean="0"/>
              <a:t>history.epoch : </a:t>
            </a:r>
            <a:r>
              <a:rPr lang="ko-KR" altLang="en-US" sz="1400" dirty="0" smtClean="0"/>
              <a:t>수행된 </a:t>
            </a:r>
            <a:r>
              <a:rPr lang="en-US" altLang="ko-KR" sz="1400" dirty="0" smtClean="0"/>
              <a:t>epoch </a:t>
            </a:r>
            <a:r>
              <a:rPr lang="ko-KR" altLang="en-US" sz="1400" dirty="0" smtClean="0"/>
              <a:t>리스트</a:t>
            </a:r>
            <a:endParaRPr lang="en-US" altLang="ko-KR" sz="1400" dirty="0" smtClean="0"/>
          </a:p>
          <a:p>
            <a:r>
              <a:rPr lang="en-US" altLang="ko-KR" sz="1400" dirty="0" smtClean="0"/>
              <a:t>history.history : epoch </a:t>
            </a:r>
            <a:r>
              <a:rPr lang="ko-KR" altLang="en-US" sz="1400" dirty="0" smtClean="0"/>
              <a:t>종료시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훈련 세트와 검증 세트에 대한 손실과 측정 지표가 담긴 딕셔너리 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" y="1907316"/>
            <a:ext cx="5215346" cy="15593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396" y="3466619"/>
            <a:ext cx="660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ko-KR" altLang="en-US" dirty="0" smtClean="0">
                <a:sym typeface="Symbol" panose="05050102010706020507" pitchFamily="18" charset="2"/>
              </a:rPr>
              <a:t>학습 곡선</a:t>
            </a:r>
            <a:r>
              <a:rPr lang="en-US" altLang="ko-KR" dirty="0" smtClean="0">
                <a:sym typeface="Symbol" panose="05050102010706020507" pitchFamily="18" charset="2"/>
              </a:rPr>
              <a:t>: pandas data frame </a:t>
            </a:r>
            <a:r>
              <a:rPr lang="ko-KR" altLang="en-US" dirty="0" smtClean="0">
                <a:sym typeface="Symbol" panose="05050102010706020507" pitchFamily="18" charset="2"/>
              </a:rPr>
              <a:t>만들어 </a:t>
            </a:r>
            <a:r>
              <a:rPr lang="en-US" altLang="ko-KR" dirty="0" smtClean="0">
                <a:sym typeface="Symbol" panose="05050102010706020507" pitchFamily="18" charset="2"/>
              </a:rPr>
              <a:t>plot() </a:t>
            </a:r>
            <a:r>
              <a:rPr lang="ko-KR" altLang="en-US" dirty="0" smtClean="0">
                <a:sym typeface="Symbol" panose="05050102010706020507" pitchFamily="18" charset="2"/>
              </a:rPr>
              <a:t>메서드 호출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5" y="3835950"/>
            <a:ext cx="3491167" cy="11043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2" y="3825552"/>
            <a:ext cx="4873240" cy="2764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095" y="5136213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*</a:t>
            </a:r>
            <a:r>
              <a:rPr lang="ko-KR" altLang="en-US" sz="1400" dirty="0" smtClean="0">
                <a:solidFill>
                  <a:srgbClr val="0070C0"/>
                </a:solidFill>
              </a:rPr>
              <a:t>모델성능 불만족시 하이퍼파라미터 조정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학습률</a:t>
            </a:r>
            <a:r>
              <a:rPr lang="en-US" altLang="ko-KR" sz="1400" dirty="0" smtClean="0">
                <a:solidFill>
                  <a:srgbClr val="0070C0"/>
                </a:solidFill>
              </a:rPr>
              <a:t>; </a:t>
            </a:r>
            <a:r>
              <a:rPr lang="ko-KR" altLang="en-US" sz="1400" dirty="0" smtClean="0">
                <a:solidFill>
                  <a:srgbClr val="0070C0"/>
                </a:solidFill>
              </a:rPr>
              <a:t>옵티마이저</a:t>
            </a:r>
            <a:r>
              <a:rPr lang="en-US" altLang="ko-KR" sz="1400" dirty="0" smtClean="0">
                <a:solidFill>
                  <a:srgbClr val="0070C0"/>
                </a:solidFill>
              </a:rPr>
              <a:t>; </a:t>
            </a:r>
            <a:r>
              <a:rPr lang="ko-KR" altLang="en-US" sz="1400" dirty="0" smtClean="0">
                <a:solidFill>
                  <a:srgbClr val="0070C0"/>
                </a:solidFill>
              </a:rPr>
              <a:t>층 개수</a:t>
            </a:r>
            <a:r>
              <a:rPr lang="en-US" altLang="ko-KR" sz="14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층내부뉴런수</a:t>
            </a:r>
            <a:r>
              <a:rPr lang="en-US" altLang="ko-KR" sz="1400" dirty="0" smtClean="0">
                <a:solidFill>
                  <a:srgbClr val="0070C0"/>
                </a:solidFill>
              </a:rPr>
              <a:t>; </a:t>
            </a:r>
            <a:r>
              <a:rPr lang="ko-KR" altLang="en-US" sz="1400" dirty="0" smtClean="0">
                <a:solidFill>
                  <a:srgbClr val="0070C0"/>
                </a:solidFill>
              </a:rPr>
              <a:t>은닉층 활성화함수</a:t>
            </a:r>
            <a:r>
              <a:rPr lang="en-US" altLang="ko-KR" sz="14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배치사이즈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기본값 </a:t>
            </a:r>
            <a:r>
              <a:rPr lang="en-US" altLang="ko-KR" sz="1400" dirty="0" smtClean="0">
                <a:solidFill>
                  <a:srgbClr val="0070C0"/>
                </a:solidFill>
              </a:rPr>
              <a:t>32)</a:t>
            </a:r>
            <a:r>
              <a:rPr lang="ko-KR" altLang="en-US" sz="1400" dirty="0" smtClean="0">
                <a:solidFill>
                  <a:srgbClr val="0070C0"/>
                </a:solidFill>
              </a:rPr>
              <a:t> 등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*</a:t>
            </a:r>
            <a:r>
              <a:rPr lang="ko-KR" altLang="en-US" sz="1400" dirty="0" smtClean="0">
                <a:solidFill>
                  <a:srgbClr val="0070C0"/>
                </a:solidFill>
              </a:rPr>
              <a:t>다른 하이퍼파라미터 수정 후에 반드시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 학습률을 재조정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3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9551" y="718753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모델 훈련과 평가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72689"/>
            <a:ext cx="529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en-US" altLang="ko-KR" dirty="0">
                <a:sym typeface="Symbol" panose="05050102010706020507" pitchFamily="18" charset="2"/>
              </a:rPr>
              <a:t>e</a:t>
            </a:r>
            <a:r>
              <a:rPr lang="en-US" altLang="ko-KR" dirty="0" smtClean="0">
                <a:sym typeface="Symbol" panose="05050102010706020507" pitchFamily="18" charset="2"/>
              </a:rPr>
              <a:t>valuate() </a:t>
            </a:r>
            <a:r>
              <a:rPr lang="ko-KR" altLang="en-US" dirty="0" smtClean="0">
                <a:sym typeface="Symbol" panose="05050102010706020507" pitchFamily="18" charset="2"/>
              </a:rPr>
              <a:t>메서드 사용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r>
              <a:rPr lang="ko-KR" altLang="en-US" dirty="0" smtClean="0">
                <a:sym typeface="Symbol" panose="05050102010706020507" pitchFamily="18" charset="2"/>
              </a:rPr>
              <a:t>    </a:t>
            </a:r>
            <a:r>
              <a:rPr lang="ko-KR" altLang="en-US" sz="1400" dirty="0" smtClean="0">
                <a:sym typeface="Symbol" panose="05050102010706020507" pitchFamily="18" charset="2"/>
              </a:rPr>
              <a:t>배포전 테스트 샘플로 모델을 평가하여 일반화 오차를 추정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832" y="2827327"/>
            <a:ext cx="5081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*</a:t>
            </a:r>
            <a:r>
              <a:rPr lang="ko-KR" altLang="en-US" sz="1400" dirty="0" smtClean="0">
                <a:solidFill>
                  <a:srgbClr val="0070C0"/>
                </a:solidFill>
              </a:rPr>
              <a:t>하이퍼파라미터를 튜닝한 곳이 검증세트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0070C0"/>
                </a:solidFill>
              </a:rPr>
              <a:t>테스트세트에서 성능이 더 낮은 것이 일반적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*</a:t>
            </a:r>
            <a:r>
              <a:rPr lang="ko-KR" altLang="en-US" sz="1400" dirty="0" smtClean="0">
                <a:solidFill>
                  <a:srgbClr val="0070C0"/>
                </a:solidFill>
              </a:rPr>
              <a:t>테스트세트에서 절대로 하이퍼파라미터 튜닝 금지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낙관적 일반화 오차 추정 금지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6" y="1790762"/>
            <a:ext cx="8035176" cy="8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1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636" y="816281"/>
            <a:ext cx="48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모델을 사용해 예측 만들기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98089"/>
            <a:ext cx="503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en-US" altLang="ko-KR" dirty="0" smtClean="0">
                <a:sym typeface="Symbol" panose="05050102010706020507" pitchFamily="18" charset="2"/>
              </a:rPr>
              <a:t>predict() </a:t>
            </a:r>
            <a:r>
              <a:rPr lang="ko-KR" altLang="en-US" dirty="0" smtClean="0">
                <a:sym typeface="Symbol" panose="05050102010706020507" pitchFamily="18" charset="2"/>
              </a:rPr>
              <a:t>메서드 사용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r>
              <a:rPr lang="ko-KR" altLang="en-US" dirty="0" smtClean="0">
                <a:sym typeface="Symbol" panose="05050102010706020507" pitchFamily="18" charset="2"/>
              </a:rPr>
              <a:t>     </a:t>
            </a:r>
            <a:r>
              <a:rPr lang="ko-KR" altLang="en-US" sz="1400" dirty="0" smtClean="0">
                <a:sym typeface="Symbol" panose="05050102010706020507" pitchFamily="18" charset="2"/>
              </a:rPr>
              <a:t>테스트 세트의 처음 </a:t>
            </a:r>
            <a:r>
              <a:rPr lang="en-US" altLang="ko-KR" sz="1400" dirty="0" smtClean="0">
                <a:sym typeface="Symbol" panose="05050102010706020507" pitchFamily="18" charset="2"/>
              </a:rPr>
              <a:t>3</a:t>
            </a:r>
            <a:r>
              <a:rPr lang="ko-KR" altLang="en-US" sz="1400" dirty="0" smtClean="0">
                <a:sym typeface="Symbol" panose="05050102010706020507" pitchFamily="18" charset="2"/>
              </a:rPr>
              <a:t>개를 새로운 샘플로 가정하여 예측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846020"/>
            <a:ext cx="3844925" cy="1108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3003235"/>
            <a:ext cx="3839851" cy="7813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3838620"/>
            <a:ext cx="3839851" cy="475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5" y="4367732"/>
            <a:ext cx="3839851" cy="622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5" y="5043977"/>
            <a:ext cx="3839851" cy="13154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687" y="4572001"/>
            <a:ext cx="4410520" cy="17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739839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 </a:t>
            </a:r>
            <a:r>
              <a:rPr lang="en-US" altLang="ko-KR" sz="2800" spc="-11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Keras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MLP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구현하기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3506" y="74870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케라스 </a:t>
            </a:r>
            <a:r>
              <a:rPr lang="en-US" altLang="ko-KR" dirty="0" smtClean="0">
                <a:solidFill>
                  <a:srgbClr val="00B050"/>
                </a:solidFill>
              </a:rPr>
              <a:t>API </a:t>
            </a:r>
            <a:r>
              <a:rPr lang="ko-KR" altLang="en-US" dirty="0" smtClean="0">
                <a:solidFill>
                  <a:srgbClr val="00B050"/>
                </a:solidFill>
              </a:rPr>
              <a:t>문서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https://keras.io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02298" y="2184399"/>
            <a:ext cx="886283" cy="31214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67965" y="3092449"/>
            <a:ext cx="2751167" cy="43428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멀티백엔드 케라스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055" y="3952875"/>
            <a:ext cx="1123052" cy="34607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theano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64598" y="3952874"/>
            <a:ext cx="1123052" cy="34607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xnet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4649" y="3952873"/>
            <a:ext cx="1586991" cy="34607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Tensor 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78357" y="3990971"/>
            <a:ext cx="255967" cy="2646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5440" y="2496542"/>
            <a:ext cx="3167" cy="1577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43549" y="2902136"/>
            <a:ext cx="5058" cy="1903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78581" y="3526736"/>
            <a:ext cx="1464968" cy="4261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226124" y="3526736"/>
            <a:ext cx="217425" cy="4261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43549" y="3526736"/>
            <a:ext cx="1264596" cy="4261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393414" y="2800350"/>
            <a:ext cx="110385" cy="10178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93414" y="2654300"/>
            <a:ext cx="110385" cy="10178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721350" y="2216150"/>
            <a:ext cx="2000250" cy="2105742"/>
            <a:chOff x="5734050" y="1755052"/>
            <a:chExt cx="2000250" cy="210574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294437" y="1755052"/>
              <a:ext cx="879475" cy="2921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734050" y="2714622"/>
              <a:ext cx="2000250" cy="1146172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tf.keras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Tensor Flow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734050" y="3032122"/>
              <a:ext cx="2000250" cy="63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35" idx="4"/>
            </p:cNvCxnSpPr>
            <p:nvPr/>
          </p:nvCxnSpPr>
          <p:spPr>
            <a:xfrm flipV="1">
              <a:off x="6591300" y="2511421"/>
              <a:ext cx="2382" cy="1968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6538913" y="2416171"/>
              <a:ext cx="109537" cy="9525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연결선 35"/>
            <p:cNvCxnSpPr>
              <a:endCxn id="37" idx="4"/>
            </p:cNvCxnSpPr>
            <p:nvPr/>
          </p:nvCxnSpPr>
          <p:spPr>
            <a:xfrm flipV="1">
              <a:off x="6838950" y="2511421"/>
              <a:ext cx="2382" cy="1968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786563" y="2416171"/>
              <a:ext cx="109537" cy="9525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화살표 연결선 42"/>
            <p:cNvCxnSpPr>
              <a:stCxn id="26" idx="2"/>
              <a:endCxn id="35" idx="0"/>
            </p:cNvCxnSpPr>
            <p:nvPr/>
          </p:nvCxnSpPr>
          <p:spPr>
            <a:xfrm flipH="1">
              <a:off x="6593682" y="2047152"/>
              <a:ext cx="140493" cy="3690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6" idx="2"/>
              <a:endCxn id="37" idx="0"/>
            </p:cNvCxnSpPr>
            <p:nvPr/>
          </p:nvCxnSpPr>
          <p:spPr>
            <a:xfrm>
              <a:off x="6734175" y="2047152"/>
              <a:ext cx="107157" cy="3690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711065" y="4989362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그림 </a:t>
            </a:r>
            <a:r>
              <a:rPr lang="en-US" altLang="ko-KR" sz="2400" dirty="0" smtClean="0"/>
              <a:t>10-10.  </a:t>
            </a:r>
            <a:r>
              <a:rPr lang="ko-KR" altLang="en-US" sz="2400" dirty="0" smtClean="0"/>
              <a:t>두가지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케라스 </a:t>
            </a:r>
            <a:r>
              <a:rPr lang="en-US" altLang="ko-KR" sz="2400" dirty="0" smtClean="0"/>
              <a:t>API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17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739839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10.2.1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텐서플로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설치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4065" y="1147612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</a:t>
            </a:r>
            <a:r>
              <a:rPr lang="en-US" altLang="ko-KR" sz="2000" dirty="0" smtClean="0">
                <a:sym typeface="Symbol" panose="05050102010706020507" pitchFamily="18" charset="2"/>
              </a:rPr>
              <a:t>Virtualenv</a:t>
            </a:r>
            <a:r>
              <a:rPr lang="ko-KR" altLang="en-US" sz="2000" dirty="0" smtClean="0">
                <a:sym typeface="Symbol" panose="05050102010706020507" pitchFamily="18" charset="2"/>
              </a:rPr>
              <a:t>로 격리된 환경을 활성화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4063" y="2576376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</a:t>
            </a:r>
            <a:r>
              <a:rPr lang="en-US" altLang="ko-KR" sz="2000" dirty="0" smtClean="0">
                <a:sym typeface="Symbol" panose="05050102010706020507" pitchFamily="18" charset="2"/>
              </a:rPr>
              <a:t>Tensor Flow 2 </a:t>
            </a:r>
            <a:r>
              <a:rPr lang="ko-KR" altLang="en-US" sz="2000" dirty="0" smtClean="0">
                <a:sym typeface="Symbol" panose="05050102010706020507" pitchFamily="18" charset="2"/>
              </a:rPr>
              <a:t>설치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4063" y="3744931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설치 확인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31074" y="1520338"/>
            <a:ext cx="8268426" cy="908095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CD $ML_PATH			# ML </a:t>
            </a:r>
            <a:r>
              <a:rPr lang="ko-KR" altLang="en-US" dirty="0" smtClean="0"/>
              <a:t>위한 작업 디렉터리</a:t>
            </a:r>
            <a:endParaRPr lang="en-US" altLang="ko-KR" dirty="0" smtClean="0"/>
          </a:p>
          <a:p>
            <a:r>
              <a:rPr lang="en-US" altLang="ko-KR" dirty="0" smtClean="0"/>
              <a:t>$ source my_env/bin/activate 	# </a:t>
            </a:r>
            <a:r>
              <a:rPr lang="ko-KR" altLang="en-US" dirty="0" smtClean="0"/>
              <a:t>리눅스나 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$ .</a:t>
            </a:r>
            <a:r>
              <a:rPr lang="en-US" altLang="ko-KR" dirty="0" smtClean="0">
                <a:latin typeface="Bahnschrift" panose="020B0502040204020203" pitchFamily="34" charset="0"/>
              </a:rPr>
              <a:t>\</a:t>
            </a:r>
            <a:r>
              <a:rPr lang="en-US" altLang="ko-KR" dirty="0" smtClean="0">
                <a:latin typeface="+mj-lt"/>
              </a:rPr>
              <a:t>my_env</a:t>
            </a:r>
            <a:r>
              <a:rPr lang="en-US" altLang="ko-KR" dirty="0" smtClean="0">
                <a:latin typeface="Bahnschrift" panose="020B0502040204020203" pitchFamily="34" charset="0"/>
              </a:rPr>
              <a:t>\</a:t>
            </a:r>
            <a:r>
              <a:rPr lang="en-US" altLang="ko-KR" dirty="0" smtClean="0">
                <a:latin typeface="+mj-lt"/>
              </a:rPr>
              <a:t>Scripts</a:t>
            </a:r>
            <a:r>
              <a:rPr lang="en-US" altLang="ko-KR" dirty="0" smtClean="0">
                <a:latin typeface="Bahnschrift" panose="020B0502040204020203" pitchFamily="34" charset="0"/>
              </a:rPr>
              <a:t>\</a:t>
            </a:r>
            <a:r>
              <a:rPr lang="en-US" altLang="ko-KR" dirty="0" smtClean="0">
                <a:latin typeface="+mj-lt"/>
              </a:rPr>
              <a:t>activate	# windows</a:t>
            </a:r>
            <a:r>
              <a:rPr lang="ko-KR" altLang="en-US" dirty="0" smtClean="0">
                <a:latin typeface="+mj-lt"/>
              </a:rPr>
              <a:t>에서</a:t>
            </a:r>
            <a:endParaRPr lang="ko-KR" altLang="en-US" dirty="0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074" y="2941060"/>
            <a:ext cx="8268426" cy="507985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python3 –m pip install –U tensorflow</a:t>
            </a:r>
            <a:endParaRPr lang="ko-KR" altLang="en-US" dirty="0"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3" y="4145041"/>
            <a:ext cx="4318821" cy="20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4065" y="1059425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패션 </a:t>
            </a:r>
            <a:r>
              <a:rPr lang="en-US" altLang="ko-KR" sz="2000" dirty="0" smtClean="0">
                <a:sym typeface="Symbol" panose="05050102010706020507" pitchFamily="18" charset="2"/>
              </a:rPr>
              <a:t>MNIST </a:t>
            </a:r>
            <a:r>
              <a:rPr lang="ko-KR" altLang="en-US" sz="2000" dirty="0" smtClean="0">
                <a:sym typeface="Symbol" panose="05050102010706020507" pitchFamily="18" charset="2"/>
              </a:rPr>
              <a:t>적재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3513" y="2250582"/>
            <a:ext cx="4733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훈련 세트의 크기와 데이터 타입 확인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3513" y="3629523"/>
            <a:ext cx="5176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검증세트 만들기</a:t>
            </a:r>
            <a:r>
              <a:rPr lang="en-US" altLang="ko-KR" sz="2000" dirty="0" smtClean="0">
                <a:sym typeface="Symbol" panose="05050102010706020507" pitchFamily="18" charset="2"/>
              </a:rPr>
              <a:t>(</a:t>
            </a:r>
            <a:r>
              <a:rPr lang="ko-KR" altLang="en-US" sz="2000" dirty="0" smtClean="0">
                <a:sym typeface="Symbol" panose="05050102010706020507" pitchFamily="18" charset="2"/>
              </a:rPr>
              <a:t>입력 </a:t>
            </a:r>
            <a:r>
              <a:rPr lang="ko-KR" altLang="en-US" sz="2000" dirty="0" smtClean="0">
                <a:sym typeface="Symbol" panose="05050102010706020507" pitchFamily="18" charset="2"/>
              </a:rPr>
              <a:t>특성 스케일 조정</a:t>
            </a:r>
            <a:r>
              <a:rPr lang="en-US" altLang="ko-KR" sz="2000" dirty="0" smtClean="0">
                <a:sym typeface="Symbol" panose="05050102010706020507" pitchFamily="18" charset="2"/>
              </a:rPr>
              <a:t>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31074" y="1387620"/>
            <a:ext cx="8275470" cy="465861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fashion_mnist = keras.datasets.fashion_mnist</a:t>
            </a:r>
          </a:p>
          <a:p>
            <a:r>
              <a:rPr lang="en-US" altLang="ko-KR" sz="1600" dirty="0" smtClean="0">
                <a:latin typeface="+mj-lt"/>
              </a:rPr>
              <a:t>(x_train_full, y_train_full), (x_test, y_test) = fashion_mnist.load.data()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5642" y="2618607"/>
            <a:ext cx="8270902" cy="1028569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&gt;&gt;&gt; x_train_full.shape</a:t>
            </a:r>
          </a:p>
          <a:p>
            <a:r>
              <a:rPr lang="en-US" altLang="ko-KR" sz="1600" dirty="0" smtClean="0"/>
              <a:t>(60000, 28, 28)</a:t>
            </a:r>
          </a:p>
          <a:p>
            <a:r>
              <a:rPr lang="en-US" altLang="ko-KR" sz="1600" dirty="0" smtClean="0"/>
              <a:t>&gt;&gt;&gt; x_train_full.dtype</a:t>
            </a:r>
          </a:p>
          <a:p>
            <a:r>
              <a:rPr lang="en-US" altLang="ko-KR" sz="1600" dirty="0" smtClean="0"/>
              <a:t>dtype(‘uint8’)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1074" y="3997213"/>
            <a:ext cx="8275470" cy="838443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+mj-lt"/>
              </a:rPr>
              <a:t>x</a:t>
            </a:r>
            <a:r>
              <a:rPr lang="en-US" altLang="ko-KR" sz="1600" dirty="0" smtClean="0">
                <a:latin typeface="+mj-lt"/>
              </a:rPr>
              <a:t>_valid, x_train = x_train_full[:5000]/255.0, x_train_full[5000:]/255.0</a:t>
            </a:r>
          </a:p>
          <a:p>
            <a:r>
              <a:rPr lang="en-US" altLang="ko-KR" sz="1600" dirty="0" smtClean="0"/>
              <a:t>y_valid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y_train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y_train_full</a:t>
            </a:r>
            <a:r>
              <a:rPr lang="en-US" altLang="ko-KR" sz="1600" dirty="0"/>
              <a:t>[:</a:t>
            </a:r>
            <a:r>
              <a:rPr lang="en-US" altLang="ko-KR" sz="1600" dirty="0" smtClean="0"/>
              <a:t>5000], y_train_full[5000:]</a:t>
            </a:r>
          </a:p>
          <a:p>
            <a:r>
              <a:rPr lang="en-US" altLang="ko-KR" sz="1600" dirty="0"/>
              <a:t>x</a:t>
            </a:r>
            <a:r>
              <a:rPr lang="en-US" altLang="ko-KR" sz="1600" dirty="0" smtClean="0"/>
              <a:t>_test = x_test/255.0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8" y="1862469"/>
            <a:ext cx="5206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개의 </a:t>
            </a:r>
            <a:r>
              <a:rPr lang="en-US" altLang="ko-KR" sz="1100" dirty="0" smtClean="0"/>
              <a:t>class</a:t>
            </a:r>
            <a:r>
              <a:rPr lang="ko-KR" altLang="en-US" sz="1100" dirty="0" smtClean="0"/>
              <a:t>로 이루어진 </a:t>
            </a:r>
            <a:r>
              <a:rPr lang="en-US" altLang="ko-KR" sz="1100" dirty="0" smtClean="0"/>
              <a:t>28x28 </a:t>
            </a:r>
            <a:r>
              <a:rPr lang="ko-KR" altLang="en-US" sz="1100" dirty="0" smtClean="0"/>
              <a:t>픽셀 크기의 흑백 이미지 </a:t>
            </a:r>
            <a:r>
              <a:rPr lang="en-US" altLang="ko-KR" sz="1100" dirty="0" smtClean="0"/>
              <a:t>70,000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07162" y="801010"/>
            <a:ext cx="46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케라스를 사용하여 데이타셋 적재하기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672" y="2079024"/>
            <a:ext cx="3318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각 </a:t>
            </a:r>
            <a:r>
              <a:rPr lang="ko-KR" altLang="en-US" sz="1100" dirty="0" smtClean="0"/>
              <a:t>이미지가 </a:t>
            </a:r>
            <a:r>
              <a:rPr lang="en-US" altLang="ko-KR" sz="1100" dirty="0" smtClean="0"/>
              <a:t>28x28 </a:t>
            </a:r>
            <a:r>
              <a:rPr lang="ko-KR" altLang="en-US" sz="1100" dirty="0" smtClean="0"/>
              <a:t>배열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픽셀 강도가 정수 </a:t>
            </a:r>
            <a:r>
              <a:rPr lang="en-US" altLang="ko-KR" sz="1100" dirty="0" smtClean="0"/>
              <a:t>0~255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863" y="4785223"/>
            <a:ext cx="611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패션</a:t>
            </a:r>
            <a:r>
              <a:rPr lang="en-US" altLang="ko-KR" sz="2000" dirty="0" smtClean="0">
                <a:sym typeface="Symbol" panose="05050102010706020507" pitchFamily="18" charset="2"/>
              </a:rPr>
              <a:t>MNIST </a:t>
            </a:r>
            <a:r>
              <a:rPr lang="ko-KR" altLang="en-US" sz="2000" dirty="0" smtClean="0">
                <a:sym typeface="Symbol" panose="05050102010706020507" pitchFamily="18" charset="2"/>
              </a:rPr>
              <a:t>아이템 클래스 이름의 리스트 만들기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31074" y="5137774"/>
            <a:ext cx="8275470" cy="618632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j-lt"/>
              </a:rPr>
              <a:t>class_names = [“T-shirt/top”, “Trouser”, “Pullover”, “Dress”, “Coat”, 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                     “Sandal”, “Shirt”, “Sneaker”, “Bag”, “Ankle boot”]</a:t>
            </a:r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2046" y="5708325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아이템 클래스 이름 확인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439788" y="6080493"/>
            <a:ext cx="8275470" cy="463595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j-lt"/>
              </a:rPr>
              <a:t>&gt;&gt;&gt; class_names = [y_train[0]]</a:t>
            </a:r>
          </a:p>
          <a:p>
            <a:r>
              <a:rPr lang="en-US" altLang="ko-KR" sz="1600" dirty="0" smtClean="0">
                <a:latin typeface="+mj-lt"/>
              </a:rPr>
              <a:t>‘Coat’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424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4065" y="1437698"/>
            <a:ext cx="6699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두 개의 은닉 층으로 이루어진 분류용 다층 퍼셉트론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4065" y="875410"/>
            <a:ext cx="439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시퀀셜 </a:t>
            </a:r>
            <a:r>
              <a:rPr lang="en-US" altLang="ko-KR" dirty="0" smtClean="0">
                <a:solidFill>
                  <a:srgbClr val="C00000"/>
                </a:solidFill>
              </a:rPr>
              <a:t>API</a:t>
            </a:r>
            <a:r>
              <a:rPr lang="ko-KR" altLang="en-US" dirty="0" smtClean="0">
                <a:solidFill>
                  <a:srgbClr val="C00000"/>
                </a:solidFill>
              </a:rPr>
              <a:t>를 사용하여 모델 만들기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10" y="2030764"/>
            <a:ext cx="6334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5950" y="727875"/>
            <a:ext cx="45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시퀀셜 </a:t>
            </a:r>
            <a:r>
              <a:rPr lang="en-US" altLang="ko-KR" dirty="0" smtClean="0">
                <a:solidFill>
                  <a:srgbClr val="C00000"/>
                </a:solidFill>
              </a:rPr>
              <a:t>API</a:t>
            </a:r>
            <a:r>
              <a:rPr lang="ko-KR" altLang="en-US" dirty="0" smtClean="0">
                <a:solidFill>
                  <a:srgbClr val="C00000"/>
                </a:solidFill>
              </a:rPr>
              <a:t>를 사용하여 모델 만들기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56178"/>
            <a:ext cx="6069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모델의 </a:t>
            </a:r>
            <a:r>
              <a:rPr lang="en-US" altLang="ko-KR" sz="2000" dirty="0" smtClean="0">
                <a:sym typeface="Symbol" panose="05050102010706020507" pitchFamily="18" charset="2"/>
              </a:rPr>
              <a:t>summary </a:t>
            </a:r>
            <a:r>
              <a:rPr lang="ko-KR" altLang="en-US" sz="2000" dirty="0" smtClean="0">
                <a:sym typeface="Symbol" panose="05050102010706020507" pitchFamily="18" charset="2"/>
              </a:rPr>
              <a:t>메서드</a:t>
            </a:r>
            <a:r>
              <a:rPr lang="en-US" altLang="ko-KR" sz="2000" dirty="0" smtClean="0">
                <a:sym typeface="Symbol" panose="05050102010706020507" pitchFamily="18" charset="2"/>
              </a:rPr>
              <a:t>: </a:t>
            </a:r>
            <a:r>
              <a:rPr lang="ko-KR" altLang="en-US" sz="2000" dirty="0" smtClean="0">
                <a:sym typeface="Symbol" panose="05050102010706020507" pitchFamily="18" charset="2"/>
              </a:rPr>
              <a:t>층</a:t>
            </a:r>
            <a:r>
              <a:rPr lang="en-US" altLang="ko-KR" sz="2000" dirty="0" smtClean="0">
                <a:sym typeface="Symbol" panose="05050102010706020507" pitchFamily="18" charset="2"/>
              </a:rPr>
              <a:t>, </a:t>
            </a:r>
            <a:r>
              <a:rPr lang="ko-KR" altLang="en-US" sz="2000" dirty="0" smtClean="0">
                <a:sym typeface="Symbol" panose="05050102010706020507" pitchFamily="18" charset="2"/>
              </a:rPr>
              <a:t>파라미터 정보 출력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3" y="1453527"/>
            <a:ext cx="4382227" cy="19786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896" y="3507278"/>
            <a:ext cx="740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ym typeface="Symbol" panose="05050102010706020507" pitchFamily="18" charset="2"/>
              </a:rPr>
              <a:t> 모델 층의</a:t>
            </a:r>
            <a:r>
              <a:rPr lang="en-US" altLang="ko-KR" sz="2000" dirty="0" smtClean="0">
                <a:sym typeface="Symbol" panose="05050102010706020507" pitchFamily="18" charset="2"/>
              </a:rPr>
              <a:t> </a:t>
            </a:r>
            <a:r>
              <a:rPr lang="ko-KR" altLang="en-US" sz="2000" dirty="0" smtClean="0">
                <a:sym typeface="Symbol" panose="05050102010706020507" pitchFamily="18" charset="2"/>
              </a:rPr>
              <a:t>리스트 출력 또는 인덱스</a:t>
            </a:r>
            <a:r>
              <a:rPr lang="en-US" altLang="ko-KR" sz="2000" dirty="0" smtClean="0">
                <a:sym typeface="Symbol" panose="05050102010706020507" pitchFamily="18" charset="2"/>
              </a:rPr>
              <a:t>/</a:t>
            </a:r>
            <a:r>
              <a:rPr lang="ko-KR" altLang="en-US" sz="2000" dirty="0" smtClean="0">
                <a:sym typeface="Symbol" panose="05050102010706020507" pitchFamily="18" charset="2"/>
              </a:rPr>
              <a:t>이름으로 층을 선택 가능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6" y="3904627"/>
            <a:ext cx="5162074" cy="11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22" y="5061930"/>
            <a:ext cx="3391627" cy="15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0413" y="754922"/>
            <a:ext cx="439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시퀀셜 </a:t>
            </a:r>
            <a:r>
              <a:rPr lang="en-US" altLang="ko-KR" dirty="0" smtClean="0">
                <a:solidFill>
                  <a:srgbClr val="C00000"/>
                </a:solidFill>
              </a:rPr>
              <a:t>API</a:t>
            </a:r>
            <a:r>
              <a:rPr lang="ko-KR" altLang="en-US" dirty="0" smtClean="0">
                <a:solidFill>
                  <a:srgbClr val="C00000"/>
                </a:solidFill>
              </a:rPr>
              <a:t>를 사용하여 모델 만들기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56178"/>
            <a:ext cx="750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ko-KR" altLang="en-US" sz="2000" dirty="0" smtClean="0">
                <a:sym typeface="Symbol" panose="05050102010706020507" pitchFamily="18" charset="2"/>
              </a:rPr>
              <a:t>층의 파라미터에 접근 메서드</a:t>
            </a:r>
            <a:r>
              <a:rPr lang="en-US" altLang="ko-KR" sz="2000" dirty="0" smtClean="0">
                <a:sym typeface="Symbol" panose="05050102010706020507" pitchFamily="18" charset="2"/>
              </a:rPr>
              <a:t>: get_weights(), set_weights()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4" y="1453527"/>
            <a:ext cx="3421063" cy="262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4" y="4081227"/>
            <a:ext cx="3421063" cy="2478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6755" y="2122761"/>
            <a:ext cx="36327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*Dense</a:t>
            </a:r>
            <a:r>
              <a:rPr lang="ko-KR" altLang="en-US" sz="1600" dirty="0" smtClean="0">
                <a:solidFill>
                  <a:srgbClr val="0070C0"/>
                </a:solidFill>
              </a:rPr>
              <a:t> 층은 대칭성을 깨뜨리기 위해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연결가중치를 무작위로 초기화하고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편향은 </a:t>
            </a:r>
            <a:r>
              <a:rPr lang="en-US" altLang="ko-KR" sz="1600" dirty="0" smtClean="0">
                <a:solidFill>
                  <a:srgbClr val="0070C0"/>
                </a:solidFill>
              </a:rPr>
              <a:t>0</a:t>
            </a:r>
            <a:r>
              <a:rPr lang="ko-KR" altLang="en-US" sz="1600" dirty="0" smtClean="0">
                <a:solidFill>
                  <a:srgbClr val="0070C0"/>
                </a:solidFill>
              </a:rPr>
              <a:t>으로 초기화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6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29" y="787054"/>
            <a:ext cx="439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모델 컴파일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56178"/>
            <a:ext cx="791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en-US" altLang="ko-KR" dirty="0" smtClean="0">
                <a:sym typeface="Symbol" panose="05050102010706020507" pitchFamily="18" charset="2"/>
              </a:rPr>
              <a:t>Compile() </a:t>
            </a:r>
            <a:r>
              <a:rPr lang="ko-KR" altLang="en-US" dirty="0" smtClean="0">
                <a:sym typeface="Symbol" panose="05050102010706020507" pitchFamily="18" charset="2"/>
              </a:rPr>
              <a:t>메서드로 손실함수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  <a:r>
              <a:rPr lang="ko-KR" altLang="en-US" dirty="0" smtClean="0">
                <a:sym typeface="Symbol" panose="05050102010706020507" pitchFamily="18" charset="2"/>
              </a:rPr>
              <a:t>옵티마이저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  <a:r>
              <a:rPr lang="ko-KR" altLang="en-US" dirty="0" smtClean="0">
                <a:sym typeface="Symbol" panose="05050102010706020507" pitchFamily="18" charset="2"/>
              </a:rPr>
              <a:t>훈련</a:t>
            </a:r>
            <a:r>
              <a:rPr lang="en-US" altLang="ko-KR" dirty="0" smtClean="0">
                <a:sym typeface="Symbol" panose="05050102010706020507" pitchFamily="18" charset="2"/>
              </a:rPr>
              <a:t>/</a:t>
            </a:r>
            <a:r>
              <a:rPr lang="ko-KR" altLang="en-US" dirty="0" smtClean="0">
                <a:sym typeface="Symbol" panose="05050102010706020507" pitchFamily="18" charset="2"/>
              </a:rPr>
              <a:t>평가 계산 지표를 지정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860" y="3786114"/>
            <a:ext cx="80270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손실함수</a:t>
            </a:r>
            <a:endParaRPr lang="en-US" altLang="ko-KR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1. Class</a:t>
            </a:r>
            <a:r>
              <a:rPr lang="ko-KR" altLang="en-US" sz="1400" dirty="0" smtClean="0">
                <a:solidFill>
                  <a:srgbClr val="0070C0"/>
                </a:solidFill>
              </a:rPr>
              <a:t>가 배타적</a:t>
            </a:r>
            <a:r>
              <a:rPr lang="en-US" altLang="ko-KR" sz="1400" dirty="0" smtClean="0">
                <a:solidFill>
                  <a:srgbClr val="0070C0"/>
                </a:solidFill>
              </a:rPr>
              <a:t>: “sparse_categorical_crossentropy” </a:t>
            </a:r>
            <a:r>
              <a:rPr lang="ko-KR" altLang="en-US" sz="1400" dirty="0" smtClean="0">
                <a:solidFill>
                  <a:srgbClr val="0070C0"/>
                </a:solidFill>
              </a:rPr>
              <a:t>손실을 사용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2. Sample</a:t>
            </a:r>
            <a:r>
              <a:rPr lang="ko-KR" altLang="en-US" sz="1400" dirty="0" smtClean="0">
                <a:solidFill>
                  <a:srgbClr val="0070C0"/>
                </a:solidFill>
              </a:rPr>
              <a:t>마다 클래스 별 타깃 확률이 있으면</a:t>
            </a:r>
            <a:r>
              <a:rPr lang="en-US" altLang="ko-KR" sz="1400" dirty="0" smtClean="0">
                <a:solidFill>
                  <a:srgbClr val="0070C0"/>
                </a:solidFill>
              </a:rPr>
              <a:t>, categorical_crossentropy </a:t>
            </a:r>
            <a:r>
              <a:rPr lang="ko-KR" altLang="en-US" sz="1400" dirty="0" smtClean="0">
                <a:solidFill>
                  <a:srgbClr val="0070C0"/>
                </a:solidFill>
              </a:rPr>
              <a:t>손실을 사용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3. </a:t>
            </a:r>
            <a:r>
              <a:rPr lang="ko-KR" altLang="en-US" sz="1400" dirty="0" smtClean="0">
                <a:solidFill>
                  <a:srgbClr val="0070C0"/>
                </a:solidFill>
              </a:rPr>
              <a:t>이진 분류나 다중 레이블 이중 분류를 수행한다면 출력층에 </a:t>
            </a:r>
            <a:r>
              <a:rPr lang="en-US" altLang="ko-KR" sz="1400" dirty="0" smtClean="0">
                <a:solidFill>
                  <a:srgbClr val="0070C0"/>
                </a:solidFill>
              </a:rPr>
              <a:t>“softmax”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 대신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“sigmoid”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함수를 사용하고 </a:t>
            </a:r>
            <a:r>
              <a:rPr lang="en-US" altLang="ko-KR" sz="1400" dirty="0" smtClean="0">
                <a:solidFill>
                  <a:srgbClr val="0070C0"/>
                </a:solidFill>
              </a:rPr>
              <a:t>“binary_crossentropy” </a:t>
            </a:r>
            <a:r>
              <a:rPr lang="ko-KR" altLang="en-US" sz="1400" dirty="0" smtClean="0">
                <a:solidFill>
                  <a:srgbClr val="0070C0"/>
                </a:solidFill>
              </a:rPr>
              <a:t>손실을 사용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옵티마이저</a:t>
            </a:r>
            <a:endParaRPr lang="en-US" altLang="ko-KR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1. </a:t>
            </a:r>
            <a:r>
              <a:rPr lang="ko-KR" altLang="en-US" sz="1400" dirty="0" smtClean="0">
                <a:solidFill>
                  <a:srgbClr val="0070C0"/>
                </a:solidFill>
              </a:rPr>
              <a:t>옵티마이저에 </a:t>
            </a:r>
            <a:r>
              <a:rPr lang="en-US" altLang="ko-KR" sz="1400" dirty="0" smtClean="0">
                <a:solidFill>
                  <a:srgbClr val="0070C0"/>
                </a:solidFill>
              </a:rPr>
              <a:t>“sgd” </a:t>
            </a:r>
            <a:r>
              <a:rPr lang="ko-KR" altLang="en-US" sz="1400" dirty="0" smtClean="0">
                <a:solidFill>
                  <a:srgbClr val="0070C0"/>
                </a:solidFill>
              </a:rPr>
              <a:t>지정하면 기본 확률적 경사하강법을 사용하여 모델을 훈련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keras</a:t>
            </a:r>
            <a:r>
              <a:rPr lang="ko-KR" altLang="en-US" sz="1400" dirty="0" smtClean="0">
                <a:solidFill>
                  <a:srgbClr val="0070C0"/>
                </a:solidFill>
              </a:rPr>
              <a:t>가 역전파 알고리즘을 수행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후진 모드 자동 미분 </a:t>
            </a:r>
            <a:r>
              <a:rPr lang="en-US" altLang="ko-KR" sz="1400" dirty="0" smtClean="0">
                <a:solidFill>
                  <a:srgbClr val="0070C0"/>
                </a:solidFill>
              </a:rPr>
              <a:t>+ </a:t>
            </a:r>
            <a:r>
              <a:rPr lang="ko-KR" altLang="en-US" sz="1400" dirty="0" smtClean="0">
                <a:solidFill>
                  <a:srgbClr val="0070C0"/>
                </a:solidFill>
              </a:rPr>
              <a:t>경사하강법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2. SGD </a:t>
            </a:r>
            <a:r>
              <a:rPr lang="ko-KR" altLang="en-US" sz="1400" dirty="0" smtClean="0">
                <a:solidFill>
                  <a:srgbClr val="0070C0"/>
                </a:solidFill>
              </a:rPr>
              <a:t>옵티마이저 사용시 학습률 튜닝이 중요 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기본값</a:t>
            </a:r>
            <a:r>
              <a:rPr lang="en-US" altLang="ko-KR" sz="1400" dirty="0" smtClean="0">
                <a:solidFill>
                  <a:srgbClr val="0070C0"/>
                </a:solidFill>
              </a:rPr>
              <a:t>: 0.01)</a:t>
            </a:r>
          </a:p>
          <a:p>
            <a:r>
              <a:rPr lang="ko-KR" alt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계산지표</a:t>
            </a:r>
            <a:endParaRPr lang="en-US" altLang="ko-KR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1. </a:t>
            </a:r>
            <a:r>
              <a:rPr lang="ko-KR" altLang="en-US" sz="1400" dirty="0" smtClean="0">
                <a:solidFill>
                  <a:srgbClr val="0070C0"/>
                </a:solidFill>
              </a:rPr>
              <a:t>분류기이므로 훈련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  <a:r>
              <a:rPr lang="ko-KR" altLang="en-US" sz="1400" dirty="0" smtClean="0">
                <a:solidFill>
                  <a:srgbClr val="0070C0"/>
                </a:solidFill>
              </a:rPr>
              <a:t>평가 정확도를 위해 </a:t>
            </a:r>
            <a:r>
              <a:rPr lang="en-US" altLang="ko-KR" sz="1400" dirty="0" smtClean="0">
                <a:solidFill>
                  <a:srgbClr val="0070C0"/>
                </a:solidFill>
              </a:rPr>
              <a:t>“accuracy”</a:t>
            </a:r>
            <a:r>
              <a:rPr lang="ko-KR" altLang="en-US" sz="1400" dirty="0" smtClean="0">
                <a:solidFill>
                  <a:srgbClr val="0070C0"/>
                </a:solidFill>
              </a:rPr>
              <a:t>로 지정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0572" y="1472565"/>
            <a:ext cx="5591175" cy="1809750"/>
            <a:chOff x="770572" y="1472565"/>
            <a:chExt cx="5591175" cy="18097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572" y="1472565"/>
              <a:ext cx="5591175" cy="18097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6429" y="2429691"/>
              <a:ext cx="5499462" cy="8033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24636" y="153624"/>
            <a:ext cx="8018027" cy="52883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10.2.2 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시퀀셜 </a:t>
            </a:r>
            <a:r>
              <a:rPr lang="en-US" altLang="ko-KR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API</a:t>
            </a:r>
            <a:r>
              <a:rPr lang="ko-KR" altLang="en-US" sz="2800" spc="-11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_Pro Bold" panose="00000800000000000000" pitchFamily="50" charset="-127"/>
              </a:rPr>
              <a:t>를 사용하여 이미지 분류기 만들기</a:t>
            </a:r>
            <a:endParaRPr lang="ko-KR" altLang="en-US" sz="2800" spc="-110" dirty="0">
              <a:latin typeface="HY헤드라인M" panose="02030600000101010101" pitchFamily="18" charset="-127"/>
              <a:ea typeface="HY헤드라인M" panose="0203060000010101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380D-D4EB-4125-828A-7A3AAE17E7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29" y="787054"/>
            <a:ext cx="439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ko-KR" altLang="en-US" dirty="0" smtClean="0">
                <a:solidFill>
                  <a:srgbClr val="C00000"/>
                </a:solidFill>
              </a:rPr>
              <a:t>모델 훈련과 평가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96" y="105617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§"/>
            </a:pPr>
            <a:r>
              <a:rPr lang="en-US" altLang="ko-KR" dirty="0">
                <a:sym typeface="Symbol" panose="05050102010706020507" pitchFamily="18" charset="2"/>
              </a:rPr>
              <a:t>f</a:t>
            </a:r>
            <a:r>
              <a:rPr lang="en-US" altLang="ko-KR" dirty="0" smtClean="0">
                <a:sym typeface="Symbol" panose="05050102010706020507" pitchFamily="18" charset="2"/>
              </a:rPr>
              <a:t>it() </a:t>
            </a:r>
            <a:r>
              <a:rPr lang="ko-KR" altLang="en-US" dirty="0" smtClean="0">
                <a:sym typeface="Symbol" panose="05050102010706020507" pitchFamily="18" charset="2"/>
              </a:rPr>
              <a:t>메서드 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59" y="4411021"/>
            <a:ext cx="8473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 1. </a:t>
            </a:r>
            <a:r>
              <a:rPr lang="ko-KR" altLang="en-US" sz="1400" dirty="0" smtClean="0">
                <a:solidFill>
                  <a:srgbClr val="0070C0"/>
                </a:solidFill>
              </a:rPr>
              <a:t>입력 특성과 타깃 클래스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훈련할 </a:t>
            </a:r>
            <a:r>
              <a:rPr lang="en-US" altLang="ko-KR" sz="1400" dirty="0" smtClean="0">
                <a:solidFill>
                  <a:srgbClr val="0070C0"/>
                </a:solidFill>
              </a:rPr>
              <a:t>epoch </a:t>
            </a:r>
            <a:r>
              <a:rPr lang="ko-KR" altLang="en-US" sz="1400" dirty="0" smtClean="0">
                <a:solidFill>
                  <a:srgbClr val="0070C0"/>
                </a:solidFill>
              </a:rPr>
              <a:t>횟수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기본값 </a:t>
            </a:r>
            <a:r>
              <a:rPr lang="en-US" altLang="ko-KR" sz="1400" dirty="0" smtClean="0">
                <a:solidFill>
                  <a:srgbClr val="0070C0"/>
                </a:solidFill>
              </a:rPr>
              <a:t>1)</a:t>
            </a:r>
            <a:r>
              <a:rPr lang="ko-KR" altLang="en-US" sz="1400" dirty="0" smtClean="0">
                <a:solidFill>
                  <a:srgbClr val="0070C0"/>
                </a:solidFill>
              </a:rPr>
              <a:t>와 검증 세트를 전달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2. </a:t>
            </a:r>
            <a:r>
              <a:rPr lang="ko-KR" altLang="en-US" sz="1400" dirty="0" smtClean="0">
                <a:solidFill>
                  <a:srgbClr val="0070C0"/>
                </a:solidFill>
              </a:rPr>
              <a:t>케라스는 </a:t>
            </a:r>
            <a:r>
              <a:rPr lang="en-US" altLang="ko-KR" sz="1400" dirty="0" smtClean="0">
                <a:solidFill>
                  <a:srgbClr val="0070C0"/>
                </a:solidFill>
              </a:rPr>
              <a:t>epoch </a:t>
            </a:r>
            <a:r>
              <a:rPr lang="ko-KR" altLang="en-US" sz="1400" dirty="0" smtClean="0">
                <a:solidFill>
                  <a:srgbClr val="0070C0"/>
                </a:solidFill>
              </a:rPr>
              <a:t>종료시 검증세트 활용하여 손실과 추가적 지표를 계산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</a:t>
            </a:r>
            <a:r>
              <a:rPr lang="ko-KR" altLang="en-US" sz="1400" dirty="0" smtClean="0">
                <a:solidFill>
                  <a:srgbClr val="0070C0"/>
                </a:solidFill>
              </a:rPr>
              <a:t>훈련 세트가 검증세트보다 지표가 훨씬 높다면 과대 적합 또는 </a:t>
            </a:r>
            <a:r>
              <a:rPr lang="en-US" altLang="ko-KR" sz="1400" dirty="0" smtClean="0">
                <a:solidFill>
                  <a:srgbClr val="0070C0"/>
                </a:solidFill>
              </a:rPr>
              <a:t>bug </a:t>
            </a:r>
            <a:r>
              <a:rPr lang="ko-KR" altLang="en-US" sz="1400" dirty="0" smtClean="0">
                <a:solidFill>
                  <a:srgbClr val="0070C0"/>
                </a:solidFill>
              </a:rPr>
              <a:t>가능성을 확인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3. </a:t>
            </a:r>
            <a:r>
              <a:rPr lang="ko-KR" altLang="en-US" sz="1400" dirty="0" smtClean="0">
                <a:solidFill>
                  <a:srgbClr val="0070C0"/>
                </a:solidFill>
              </a:rPr>
              <a:t>훈련 손실이 감소하고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훈련정확도와 검증 정확도가 큰 차이가 없는 것은 좋은 신호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4. </a:t>
            </a:r>
            <a:r>
              <a:rPr lang="ko-KR" altLang="en-US" sz="1400" dirty="0" smtClean="0">
                <a:solidFill>
                  <a:srgbClr val="0070C0"/>
                </a:solidFill>
              </a:rPr>
              <a:t>클래스 별로 훈련 세트 편중되었으면 </a:t>
            </a:r>
            <a:r>
              <a:rPr lang="en-US" altLang="ko-KR" sz="1400" dirty="0" smtClean="0">
                <a:solidFill>
                  <a:srgbClr val="0070C0"/>
                </a:solidFill>
              </a:rPr>
              <a:t>fit() </a:t>
            </a:r>
            <a:r>
              <a:rPr lang="ko-KR" altLang="en-US" sz="1400" dirty="0" smtClean="0">
                <a:solidFill>
                  <a:srgbClr val="0070C0"/>
                </a:solidFill>
              </a:rPr>
              <a:t>메서드 호출시 </a:t>
            </a:r>
            <a:r>
              <a:rPr lang="en-US" altLang="ko-KR" sz="1400" dirty="0" smtClean="0">
                <a:solidFill>
                  <a:srgbClr val="0070C0"/>
                </a:solidFill>
              </a:rPr>
              <a:t>class_weight </a:t>
            </a:r>
            <a:r>
              <a:rPr lang="ko-KR" altLang="en-US" sz="1400" dirty="0" smtClean="0">
                <a:solidFill>
                  <a:srgbClr val="0070C0"/>
                </a:solidFill>
              </a:rPr>
              <a:t>매개변수를 지정 추천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5. </a:t>
            </a:r>
            <a:r>
              <a:rPr lang="ko-KR" altLang="en-US" sz="1400" dirty="0" smtClean="0">
                <a:solidFill>
                  <a:srgbClr val="0070C0"/>
                </a:solidFill>
              </a:rPr>
              <a:t>샘플 별로 가중치 부여시 </a:t>
            </a:r>
            <a:r>
              <a:rPr lang="en-US" altLang="ko-KR" sz="1400" dirty="0" smtClean="0">
                <a:solidFill>
                  <a:srgbClr val="0070C0"/>
                </a:solidFill>
              </a:rPr>
              <a:t>sample_weight </a:t>
            </a:r>
            <a:r>
              <a:rPr lang="ko-KR" altLang="en-US" sz="1400" dirty="0" smtClean="0">
                <a:solidFill>
                  <a:srgbClr val="0070C0"/>
                </a:solidFill>
              </a:rPr>
              <a:t>매개변수를 지정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6. keras</a:t>
            </a:r>
            <a:r>
              <a:rPr lang="ko-KR" altLang="en-US" sz="1400" dirty="0" smtClean="0">
                <a:solidFill>
                  <a:srgbClr val="0070C0"/>
                </a:solidFill>
              </a:rPr>
              <a:t>는 </a:t>
            </a:r>
            <a:r>
              <a:rPr lang="ko-KR" altLang="en-US" sz="1400" dirty="0" smtClean="0">
                <a:solidFill>
                  <a:srgbClr val="0070C0"/>
                </a:solidFill>
              </a:rPr>
              <a:t>두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가중치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값의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곱을 </a:t>
            </a:r>
            <a:r>
              <a:rPr lang="ko-KR" altLang="en-US" sz="1400" dirty="0" smtClean="0">
                <a:solidFill>
                  <a:srgbClr val="0070C0"/>
                </a:solidFill>
              </a:rPr>
              <a:t>적용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7. validation_data </a:t>
            </a:r>
            <a:r>
              <a:rPr lang="ko-KR" altLang="en-US" sz="1400" dirty="0" smtClean="0">
                <a:solidFill>
                  <a:srgbClr val="0070C0"/>
                </a:solidFill>
              </a:rPr>
              <a:t>튜플의 세번째 원소로 검증 세트에 대한 샘플별 가중치를 지정 가능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(class </a:t>
            </a:r>
            <a:r>
              <a:rPr lang="ko-KR" altLang="en-US" sz="1400" dirty="0" smtClean="0">
                <a:solidFill>
                  <a:srgbClr val="0070C0"/>
                </a:solidFill>
              </a:rPr>
              <a:t>가중치 지정 불가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" y="1497893"/>
            <a:ext cx="7666997" cy="26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5370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사용자 지정 4">
      <a:dk1>
        <a:srgbClr val="000000"/>
      </a:dk1>
      <a:lt1>
        <a:srgbClr val="FFFFFF"/>
      </a:lt1>
      <a:dk2>
        <a:srgbClr val="333333"/>
      </a:dk2>
      <a:lt2>
        <a:srgbClr val="C0C0C0"/>
      </a:lt2>
      <a:accent1>
        <a:srgbClr val="013F78"/>
      </a:accent1>
      <a:accent2>
        <a:srgbClr val="0060B6"/>
      </a:accent2>
      <a:accent3>
        <a:srgbClr val="2979CE"/>
      </a:accent3>
      <a:accent4>
        <a:srgbClr val="6BA8DF"/>
      </a:accent4>
      <a:accent5>
        <a:srgbClr val="F46516"/>
      </a:accent5>
      <a:accent6>
        <a:srgbClr val="F4AD03"/>
      </a:accent6>
      <a:hlink>
        <a:srgbClr val="2979CE"/>
      </a:hlink>
      <a:folHlink>
        <a:srgbClr val="0060B6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2" id="{E949CA17-7667-47BA-9B2E-07CE3EE9A91D}" vid="{B1CB9DF5-DBAD-499B-A243-CBD362C23214}"/>
    </a:ext>
  </a:extLst>
</a:theme>
</file>

<file path=ppt/theme/theme2.xml><?xml version="1.0" encoding="utf-8"?>
<a:theme xmlns:a="http://schemas.openxmlformats.org/drawingml/2006/main" name="2_Office 테마">
  <a:themeElements>
    <a:clrScheme name="사용자 지정 4">
      <a:dk1>
        <a:srgbClr val="000000"/>
      </a:dk1>
      <a:lt1>
        <a:srgbClr val="FFFFFF"/>
      </a:lt1>
      <a:dk2>
        <a:srgbClr val="333333"/>
      </a:dk2>
      <a:lt2>
        <a:srgbClr val="C0C0C0"/>
      </a:lt2>
      <a:accent1>
        <a:srgbClr val="013F78"/>
      </a:accent1>
      <a:accent2>
        <a:srgbClr val="0060B6"/>
      </a:accent2>
      <a:accent3>
        <a:srgbClr val="2979CE"/>
      </a:accent3>
      <a:accent4>
        <a:srgbClr val="6BA8DF"/>
      </a:accent4>
      <a:accent5>
        <a:srgbClr val="F46516"/>
      </a:accent5>
      <a:accent6>
        <a:srgbClr val="F4AD03"/>
      </a:accent6>
      <a:hlink>
        <a:srgbClr val="2979CE"/>
      </a:hlink>
      <a:folHlink>
        <a:srgbClr val="0060B6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사용자 지정 4">
      <a:dk1>
        <a:srgbClr val="000000"/>
      </a:dk1>
      <a:lt1>
        <a:srgbClr val="FFFFFF"/>
      </a:lt1>
      <a:dk2>
        <a:srgbClr val="333333"/>
      </a:dk2>
      <a:lt2>
        <a:srgbClr val="C0C0C0"/>
      </a:lt2>
      <a:accent1>
        <a:srgbClr val="013F78"/>
      </a:accent1>
      <a:accent2>
        <a:srgbClr val="0060B6"/>
      </a:accent2>
      <a:accent3>
        <a:srgbClr val="2979CE"/>
      </a:accent3>
      <a:accent4>
        <a:srgbClr val="6BA8DF"/>
      </a:accent4>
      <a:accent5>
        <a:srgbClr val="F46516"/>
      </a:accent5>
      <a:accent6>
        <a:srgbClr val="F4AD03"/>
      </a:accent6>
      <a:hlink>
        <a:srgbClr val="2979CE"/>
      </a:hlink>
      <a:folHlink>
        <a:srgbClr val="0060B6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테마2">
  <a:themeElements>
    <a:clrScheme name="사용자 지정 4">
      <a:dk1>
        <a:srgbClr val="000000"/>
      </a:dk1>
      <a:lt1>
        <a:srgbClr val="FFFFFF"/>
      </a:lt1>
      <a:dk2>
        <a:srgbClr val="333333"/>
      </a:dk2>
      <a:lt2>
        <a:srgbClr val="C0C0C0"/>
      </a:lt2>
      <a:accent1>
        <a:srgbClr val="013F78"/>
      </a:accent1>
      <a:accent2>
        <a:srgbClr val="0060B6"/>
      </a:accent2>
      <a:accent3>
        <a:srgbClr val="2979CE"/>
      </a:accent3>
      <a:accent4>
        <a:srgbClr val="6BA8DF"/>
      </a:accent4>
      <a:accent5>
        <a:srgbClr val="F46516"/>
      </a:accent5>
      <a:accent6>
        <a:srgbClr val="F4AD03"/>
      </a:accent6>
      <a:hlink>
        <a:srgbClr val="2979CE"/>
      </a:hlink>
      <a:folHlink>
        <a:srgbClr val="0060B6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2" id="{E949CA17-7667-47BA-9B2E-07CE3EE9A91D}" vid="{B1CB9DF5-DBAD-499B-A243-CBD362C23214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9071</TotalTime>
  <Words>825</Words>
  <Application>Microsoft Office PowerPoint</Application>
  <PresentationFormat>화면 슬라이드 쇼(4:3)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HY견고딕</vt:lpstr>
      <vt:lpstr>HY헤드라인M</vt:lpstr>
      <vt:lpstr>KoPubWorld돋움체 Medium</vt:lpstr>
      <vt:lpstr>KoPubWorld돋움체_Pro Bold</vt:lpstr>
      <vt:lpstr>KoPub돋움체 Bold</vt:lpstr>
      <vt:lpstr>KoPub돋움체 Medium</vt:lpstr>
      <vt:lpstr>맑은 고딕</vt:lpstr>
      <vt:lpstr>Arial</vt:lpstr>
      <vt:lpstr>Bahnschrift</vt:lpstr>
      <vt:lpstr>Symbol</vt:lpstr>
      <vt:lpstr>Wingdings</vt:lpstr>
      <vt:lpstr>테마2</vt:lpstr>
      <vt:lpstr>2_Office 테마</vt:lpstr>
      <vt:lpstr>3_Office 테마</vt:lpstr>
      <vt:lpstr>디자인 사용자 지정</vt:lpstr>
      <vt:lpstr>1_테마2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531</cp:revision>
  <cp:lastPrinted>2022-06-29T02:31:33Z</cp:lastPrinted>
  <dcterms:created xsi:type="dcterms:W3CDTF">2021-10-13T01:46:55Z</dcterms:created>
  <dcterms:modified xsi:type="dcterms:W3CDTF">2022-06-29T03:57:16Z</dcterms:modified>
</cp:coreProperties>
</file>