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9108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8225-B798-4D55-91C4-D6139F1F9A92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2E7B3-3B18-4357-8AF5-75C15C3D6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5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베타는 </a:t>
            </a:r>
            <a:r>
              <a:rPr lang="ko-KR" altLang="en-US" dirty="0" err="1" smtClean="0"/>
              <a:t>역전파로</a:t>
            </a:r>
            <a:r>
              <a:rPr lang="ko-KR" altLang="en-US" dirty="0" smtClean="0"/>
              <a:t> 훈련</a:t>
            </a:r>
            <a:endParaRPr lang="en-US" altLang="ko-KR" dirty="0" smtClean="0"/>
          </a:p>
          <a:p>
            <a:r>
              <a:rPr lang="ko-KR" altLang="en-US" dirty="0" smtClean="0"/>
              <a:t>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시그마는 훈련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E7B3-3B18-4357-8AF5-75C15C3D6C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1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E7B3-3B18-4357-8AF5-75C15C3D6C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5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-1 (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모든층을</a:t>
            </a:r>
            <a:r>
              <a:rPr lang="ko-KR" altLang="en-US" dirty="0" smtClean="0"/>
              <a:t> 재사용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Model</a:t>
            </a:r>
            <a:r>
              <a:rPr lang="en-US" altLang="ko-KR" baseline="0" dirty="0" smtClean="0"/>
              <a:t> a clone :  </a:t>
            </a:r>
            <a:r>
              <a:rPr lang="ko-KR" altLang="en-US" baseline="0" dirty="0" smtClean="0"/>
              <a:t>층을 재사용하기 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복제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훈련시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영향 받지 않도록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err="1" smtClean="0"/>
              <a:t>Layer.trainable</a:t>
            </a:r>
            <a:r>
              <a:rPr lang="en-US" altLang="ko-KR" baseline="0" dirty="0" smtClean="0"/>
              <a:t> : FALSE </a:t>
            </a:r>
            <a:r>
              <a:rPr lang="ko-KR" altLang="en-US" baseline="0" dirty="0" smtClean="0"/>
              <a:t>처음 몇번의 </a:t>
            </a:r>
            <a:r>
              <a:rPr lang="ko-KR" altLang="en-US" baseline="0" dirty="0" err="1" smtClean="0"/>
              <a:t>에포트</a:t>
            </a:r>
            <a:r>
              <a:rPr lang="ko-KR" altLang="en-US" baseline="0" dirty="0" smtClean="0"/>
              <a:t> 동안 </a:t>
            </a:r>
            <a:r>
              <a:rPr lang="ko-KR" altLang="en-US" baseline="0" dirty="0" err="1" smtClean="0"/>
              <a:t>재사용층</a:t>
            </a:r>
            <a:r>
              <a:rPr lang="ko-KR" altLang="en-US" baseline="0" dirty="0" smtClean="0"/>
              <a:t> 동결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재사용되는 층 동결을 해제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개 클래스 패션 </a:t>
            </a:r>
            <a:r>
              <a:rPr lang="en-US" altLang="ko-KR" baseline="0" dirty="0" smtClean="0"/>
              <a:t>MNIST </a:t>
            </a:r>
            <a:r>
              <a:rPr lang="ko-KR" altLang="en-US" baseline="0" dirty="0" smtClean="0"/>
              <a:t>활용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smtClean="0"/>
              <a:t>셔츠와 샌들을 분류하는 </a:t>
            </a:r>
            <a:r>
              <a:rPr lang="ko-KR" altLang="en-US" baseline="0" dirty="0" err="1" smtClean="0"/>
              <a:t>이진분류기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smtClean="0"/>
              <a:t>결과적으로 </a:t>
            </a:r>
            <a:r>
              <a:rPr lang="en-US" altLang="ko-KR" baseline="0" dirty="0" smtClean="0"/>
              <a:t>99.4% </a:t>
            </a:r>
            <a:r>
              <a:rPr lang="ko-KR" altLang="en-US" baseline="0" dirty="0" smtClean="0"/>
              <a:t>성능을 보임 </a:t>
            </a:r>
            <a:r>
              <a:rPr lang="en-US" altLang="ko-KR" baseline="0" dirty="0" smtClean="0"/>
              <a:t>(MODEL)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smtClean="0"/>
              <a:t>이 결론은 믿어서는 안된다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속임수가 있다</a:t>
            </a:r>
            <a:r>
              <a:rPr lang="en-US" altLang="ko-KR" baseline="0" dirty="0" smtClean="0"/>
              <a:t>. 14</a:t>
            </a:r>
            <a:r>
              <a:rPr lang="ko-KR" altLang="en-US" baseline="0" dirty="0" smtClean="0"/>
              <a:t>장에서 언급할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E7B3-3B18-4357-8AF5-75C15C3D6C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8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단원에서 비지도 </a:t>
            </a:r>
            <a:r>
              <a:rPr lang="ko-KR" altLang="en-US" dirty="0" err="1" smtClean="0"/>
              <a:t>사전훈련</a:t>
            </a:r>
            <a:r>
              <a:rPr lang="ko-KR" altLang="en-US" dirty="0" smtClean="0"/>
              <a:t> 더 자세히 </a:t>
            </a:r>
            <a:r>
              <a:rPr lang="ko-KR" altLang="en-US" dirty="0" err="1" smtClean="0"/>
              <a:t>볼것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E7B3-3B18-4357-8AF5-75C15C3D6C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5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딥러닝이</a:t>
            </a:r>
            <a:r>
              <a:rPr lang="ko-KR" altLang="en-US" dirty="0" smtClean="0"/>
              <a:t> 뛰어난 성과를 보여주는 분야 중 하나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분류</a:t>
            </a:r>
            <a:endParaRPr lang="en-US" altLang="ko-KR" dirty="0" smtClean="0"/>
          </a:p>
          <a:p>
            <a:r>
              <a:rPr lang="ko-KR" altLang="en-US" dirty="0" smtClean="0"/>
              <a:t>특정 이미지들을 주어진 카테고리로 정확하게 분류</a:t>
            </a:r>
            <a:endParaRPr lang="en-US" altLang="ko-KR" dirty="0" smtClean="0"/>
          </a:p>
          <a:p>
            <a:r>
              <a:rPr lang="ko-KR" altLang="en-US" dirty="0" smtClean="0"/>
              <a:t>이미지 분류 </a:t>
            </a:r>
            <a:r>
              <a:rPr lang="en-US" altLang="ko-KR" dirty="0" smtClean="0"/>
              <a:t>-&gt; transfer</a:t>
            </a:r>
            <a:r>
              <a:rPr lang="en-US" altLang="ko-KR" baseline="0" dirty="0" smtClean="0"/>
              <a:t> learning </a:t>
            </a:r>
            <a:r>
              <a:rPr lang="ko-KR" altLang="en-US" baseline="0" dirty="0" smtClean="0"/>
              <a:t>전이학습으로 접근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Convolution </a:t>
            </a:r>
            <a:r>
              <a:rPr lang="ko-KR" altLang="en-US" baseline="0" dirty="0" smtClean="0"/>
              <a:t>합성곱층에서 </a:t>
            </a:r>
            <a:r>
              <a:rPr lang="en-US" altLang="ko-KR" baseline="0" dirty="0" smtClean="0"/>
              <a:t>feature </a:t>
            </a:r>
            <a:r>
              <a:rPr lang="ko-KR" altLang="en-US" baseline="0" dirty="0" smtClean="0"/>
              <a:t>추출</a:t>
            </a:r>
            <a:endParaRPr lang="en-US" altLang="ko-KR" baseline="0" dirty="0" smtClean="0"/>
          </a:p>
          <a:p>
            <a:r>
              <a:rPr lang="en-US" altLang="ko-KR" baseline="0" dirty="0" smtClean="0"/>
              <a:t>Pooling</a:t>
            </a:r>
            <a:r>
              <a:rPr lang="ko-KR" altLang="en-US" baseline="0" smtClean="0"/>
              <a:t>층은 특성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크기를 줄여준다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일반적인 특징 추출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구체적인 특징을 추출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고도화된 학습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93E0-22E7-48FA-B141-46F1C73BB5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4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smtClean="0"/>
              <a:t>사전에 학습된 모델을 내 프로젝트 맞게 재정의</a:t>
            </a:r>
            <a:r>
              <a:rPr lang="en-US" altLang="ko-KR" baseline="0" dirty="0" smtClean="0"/>
              <a:t> fine tune 3</a:t>
            </a:r>
            <a:r>
              <a:rPr lang="ko-KR" altLang="en-US" baseline="0" dirty="0" smtClean="0"/>
              <a:t>가지 방법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ko-KR" altLang="en-US" baseline="0" dirty="0" smtClean="0"/>
              <a:t>전체 모델 새로 학습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ko-KR" baseline="0" dirty="0" smtClean="0"/>
              <a:t>Convolutional base </a:t>
            </a:r>
            <a:r>
              <a:rPr lang="ko-KR" altLang="en-US" baseline="0" dirty="0" smtClean="0"/>
              <a:t>일부분 고정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나머지 계층과 </a:t>
            </a:r>
            <a:r>
              <a:rPr lang="en-US" altLang="ko-KR" baseline="0" dirty="0" smtClean="0"/>
              <a:t>classifier </a:t>
            </a:r>
            <a:r>
              <a:rPr lang="ko-KR" altLang="en-US" baseline="0" dirty="0" smtClean="0"/>
              <a:t>새로 학습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ko-KR" baseline="0" dirty="0" smtClean="0"/>
              <a:t>Convolutional base </a:t>
            </a:r>
            <a:r>
              <a:rPr lang="ko-KR" altLang="en-US" baseline="0" dirty="0" smtClean="0"/>
              <a:t>고정</a:t>
            </a:r>
            <a:r>
              <a:rPr lang="en-US" altLang="ko-KR" baseline="0" dirty="0" smtClean="0"/>
              <a:t>, classifier </a:t>
            </a:r>
            <a:r>
              <a:rPr lang="ko-KR" altLang="en-US" baseline="0" dirty="0" smtClean="0"/>
              <a:t>만 새로 학습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93E0-22E7-48FA-B141-46F1C73BB5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1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SMILES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RGB Image </a:t>
            </a:r>
            <a:r>
              <a:rPr lang="ko-KR" altLang="en-US" dirty="0" smtClean="0"/>
              <a:t>변환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이미지로 변환한 이유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정보양</a:t>
            </a:r>
            <a:r>
              <a:rPr lang="ko-KR" altLang="en-US" baseline="0" dirty="0" smtClean="0"/>
              <a:t> 늘리지 않고 데이터 양 크게 증가시킬 수 있어서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CNN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이미지에서 특징 추출함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에너지레벨로 변환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Predict  homo/</a:t>
            </a:r>
            <a:r>
              <a:rPr lang="en-US" altLang="ko-KR" dirty="0" err="1" smtClean="0"/>
              <a:t>lumo</a:t>
            </a:r>
            <a:r>
              <a:rPr lang="en-US" altLang="ko-KR" dirty="0" smtClean="0"/>
              <a:t> levels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SMILES</a:t>
            </a:r>
            <a:r>
              <a:rPr lang="ko-KR" altLang="en-US" dirty="0" smtClean="0"/>
              <a:t>에 에너지 준위 예측에 필요한 정보가 포함되어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SMILES</a:t>
            </a:r>
            <a:r>
              <a:rPr lang="ko-KR" altLang="en-US" baseline="0" dirty="0" smtClean="0"/>
              <a:t> 문자를 숫자 벡터로 변환하는 것이 필요함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SMILES TO IMAGE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ko-KR" baseline="0" dirty="0" smtClean="0"/>
              <a:t>CNN </a:t>
            </a:r>
            <a:r>
              <a:rPr lang="ko-KR" altLang="en-US" baseline="0" dirty="0" smtClean="0"/>
              <a:t>이용해서 분자 정보 추출이 가능 </a:t>
            </a:r>
            <a:r>
              <a:rPr lang="en-US" altLang="ko-KR" baseline="0" dirty="0" smtClean="0"/>
              <a:t>2. </a:t>
            </a:r>
            <a:r>
              <a:rPr lang="ko-KR" altLang="en-US" baseline="0" dirty="0" err="1" smtClean="0"/>
              <a:t>비결합</a:t>
            </a:r>
            <a:r>
              <a:rPr lang="ko-KR" altLang="en-US" baseline="0" dirty="0" smtClean="0"/>
              <a:t> 상호작용 및 구조적 효과를 나타낼 수 있음 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원래 </a:t>
            </a:r>
            <a:r>
              <a:rPr lang="en-US" altLang="ko-KR" baseline="0" dirty="0" smtClean="0"/>
              <a:t>CNN </a:t>
            </a:r>
            <a:r>
              <a:rPr lang="ko-KR" altLang="en-US" baseline="0" dirty="0" smtClean="0"/>
              <a:t>이미지 표현이 </a:t>
            </a:r>
            <a:r>
              <a:rPr lang="en-US" altLang="ko-KR" baseline="0" dirty="0" smtClean="0"/>
              <a:t>OPV </a:t>
            </a:r>
            <a:r>
              <a:rPr lang="ko-KR" altLang="en-US" baseline="0" dirty="0" err="1" smtClean="0"/>
              <a:t>도너의</a:t>
            </a:r>
            <a:r>
              <a:rPr lang="ko-KR" altLang="en-US" baseline="0" dirty="0" smtClean="0"/>
              <a:t> 이론적 </a:t>
            </a:r>
            <a:r>
              <a:rPr lang="ko-KR" altLang="en-US" baseline="0" dirty="0" err="1" smtClean="0"/>
              <a:t>광효율</a:t>
            </a:r>
            <a:r>
              <a:rPr lang="ko-KR" altLang="en-US" baseline="0" dirty="0" smtClean="0"/>
              <a:t> 예측에 사용되었고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비트 이상 확장된 </a:t>
            </a:r>
            <a:r>
              <a:rPr lang="ko-KR" altLang="en-US" baseline="0" dirty="0" err="1" smtClean="0"/>
              <a:t>분자표현은</a:t>
            </a:r>
            <a:r>
              <a:rPr lang="ko-KR" altLang="en-US" baseline="0" dirty="0" smtClean="0"/>
              <a:t> 다른 모델에서 높은 예측 정확도를 보인다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Small data </a:t>
            </a:r>
            <a:r>
              <a:rPr lang="ko-KR" altLang="en-US" dirty="0" smtClean="0"/>
              <a:t>극복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cnn</a:t>
            </a:r>
            <a:r>
              <a:rPr lang="en-US" altLang="ko-KR" dirty="0" smtClean="0"/>
              <a:t> + transfer learning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E7B3-3B18-4357-8AF5-75C15C3D6C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1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0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02AB-6F0E-418C-BDF0-4F3332F78CE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A0DB-878F-4414-A879-612E012CA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1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517" y="646017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화학데이터기반연구센터 이주현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11. </a:t>
            </a:r>
            <a:r>
              <a:rPr lang="ko-KR" altLang="en-US" b="1" dirty="0" smtClean="0"/>
              <a:t>심층 신경망 훈련하기 </a:t>
            </a:r>
            <a:r>
              <a:rPr lang="en-US" altLang="ko-KR" b="1" dirty="0" smtClean="0"/>
              <a:t>1.3 Batch Normalization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697" y="826851"/>
            <a:ext cx="35253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 Gradient </a:t>
            </a:r>
            <a:r>
              <a:rPr lang="ko-KR" altLang="en-US" sz="1400" b="1" dirty="0" smtClean="0"/>
              <a:t>소실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폭주 문제 해결 한 방안 </a:t>
            </a:r>
            <a:endParaRPr lang="en-US" altLang="ko-KR" sz="1400" b="1" dirty="0"/>
          </a:p>
          <a:p>
            <a:r>
              <a:rPr lang="ko-KR" altLang="en-US" sz="1400" b="1" dirty="0" smtClean="0"/>
              <a:t>  </a:t>
            </a: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글로럿</a:t>
            </a:r>
            <a:r>
              <a:rPr lang="ko-KR" altLang="en-US" sz="1400" b="1" dirty="0" smtClean="0"/>
              <a:t> 초기화</a:t>
            </a:r>
            <a:r>
              <a:rPr lang="en-US" altLang="ko-KR" sz="1400" b="1" dirty="0" smtClean="0"/>
              <a:t>, He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2. </a:t>
            </a:r>
            <a:r>
              <a:rPr lang="ko-KR" altLang="en-US" sz="1400" b="1" dirty="0" smtClean="0"/>
              <a:t>활성화 함수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3.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배치 정규화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4. </a:t>
            </a:r>
            <a:r>
              <a:rPr lang="ko-KR" altLang="en-US" sz="1400" b="1" dirty="0" err="1" smtClean="0"/>
              <a:t>그레디언트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클리핑</a:t>
            </a:r>
            <a:endParaRPr lang="en-US" altLang="ko-KR" sz="1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3697" y="2319771"/>
            <a:ext cx="702449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각 층에서 활성화 함수를 통과하기 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후 모델에 연산을 하나 추가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: 1. </a:t>
            </a:r>
            <a:r>
              <a:rPr lang="ko-KR" altLang="en-US" sz="1200" b="1" dirty="0">
                <a:solidFill>
                  <a:srgbClr val="FF0000"/>
                </a:solidFill>
              </a:rPr>
              <a:t>입력을 원점에 맞추고 정규화 </a:t>
            </a:r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ko-KR" altLang="en-US" sz="1200" b="1" dirty="0">
                <a:solidFill>
                  <a:srgbClr val="FF0000"/>
                </a:solidFill>
              </a:rPr>
              <a:t>두개의 새로운 </a:t>
            </a:r>
            <a:r>
              <a:rPr lang="ko-KR" altLang="en-US" sz="1200" b="1" dirty="0" err="1">
                <a:solidFill>
                  <a:srgbClr val="FF0000"/>
                </a:solidFill>
              </a:rPr>
              <a:t>파라미터로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결과값 </a:t>
            </a:r>
            <a:r>
              <a:rPr lang="ko-KR" altLang="en-US" sz="1200" b="1" dirty="0">
                <a:solidFill>
                  <a:srgbClr val="FF0000"/>
                </a:solidFill>
              </a:rPr>
              <a:t>스케일을 조정 </a:t>
            </a:r>
            <a:r>
              <a:rPr lang="en-US" altLang="ko-KR" sz="1200" b="1" dirty="0">
                <a:solidFill>
                  <a:srgbClr val="FF0000"/>
                </a:solidFill>
              </a:rPr>
              <a:t>3.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이동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     평균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0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으로 조정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분산 스케일 조정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err="1" smtClean="0"/>
              <a:t>케라스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BatchNormalizaion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자동수행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ko-KR" sz="1200" b="1" dirty="0" smtClean="0">
                <a:ea typeface="맑은 고딕" panose="020B0503020000020004" pitchFamily="50" charset="-127"/>
              </a:rPr>
              <a:t>γ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출력 스케일 벡터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) </a:t>
            </a:r>
            <a:r>
              <a:rPr lang="el-GR" altLang="ko-KR" sz="1200" b="1" dirty="0" smtClean="0">
                <a:ea typeface="맑은 고딕" panose="020B0503020000020004" pitchFamily="50" charset="-127"/>
              </a:rPr>
              <a:t>β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출력 </a:t>
            </a:r>
            <a:r>
              <a:rPr lang="ko-KR" altLang="en-US" sz="1200" b="1" dirty="0" err="1" smtClean="0">
                <a:ea typeface="맑은 고딕" panose="020B0503020000020004" pitchFamily="50" charset="-127"/>
              </a:rPr>
              <a:t>이동벡터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는 </a:t>
            </a:r>
            <a:r>
              <a:rPr lang="ko-KR" altLang="en-US" sz="1200" b="1" dirty="0" err="1" smtClean="0">
                <a:ea typeface="맑은 고딕" panose="020B0503020000020004" pitchFamily="50" charset="-127"/>
              </a:rPr>
              <a:t>역전파를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 통해 학습 </a:t>
            </a:r>
            <a:endParaRPr lang="en-US" altLang="ko-KR" sz="1200" b="1" dirty="0" smtClean="0"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ko-KR" sz="1200" b="1" dirty="0" smtClean="0">
                <a:ea typeface="맑은 고딕" panose="020B0503020000020004" pitchFamily="50" charset="-127"/>
              </a:rPr>
              <a:t>μ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최종 입력 평균 벡터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) </a:t>
            </a:r>
            <a:r>
              <a:rPr lang="el-GR" altLang="ko-KR" sz="1200" b="1" dirty="0" smtClean="0">
                <a:ea typeface="맑은 고딕" panose="020B0503020000020004" pitchFamily="50" charset="-127"/>
              </a:rPr>
              <a:t>δ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최종 입력 표준편차 벡터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는 지수 이동 평균을 사용하여 추정</a:t>
            </a:r>
            <a:endParaRPr lang="en-US" altLang="ko-KR" sz="1200" b="1" dirty="0" smtClean="0"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ea typeface="맑은 고딕" panose="020B0503020000020004" pitchFamily="50" charset="-127"/>
              </a:rPr>
              <a:t>    </a:t>
            </a:r>
            <a:r>
              <a:rPr lang="en-US" altLang="ko-KR" sz="1050" b="1" dirty="0" smtClean="0">
                <a:ea typeface="맑은 고딕" panose="020B0503020000020004" pitchFamily="50" charset="-127"/>
              </a:rPr>
              <a:t>* </a:t>
            </a:r>
            <a:r>
              <a:rPr lang="ko-KR" altLang="en-US" sz="1050" b="1" dirty="0" smtClean="0">
                <a:ea typeface="맑은 고딕" panose="020B0503020000020004" pitchFamily="50" charset="-127"/>
              </a:rPr>
              <a:t>지수이동평균 </a:t>
            </a:r>
            <a:r>
              <a:rPr lang="en-US" altLang="ko-KR" sz="1050" b="1" dirty="0" smtClean="0">
                <a:ea typeface="맑은 고딕" panose="020B0503020000020004" pitchFamily="50" charset="-127"/>
              </a:rPr>
              <a:t>: </a:t>
            </a:r>
            <a:r>
              <a:rPr lang="ko-KR" altLang="en-US" sz="1050" b="1" dirty="0" smtClean="0">
                <a:ea typeface="맑은 고딕" panose="020B0503020000020004" pitchFamily="50" charset="-127"/>
              </a:rPr>
              <a:t>최근 데이터에 더 높은 가중치를 더 두는 방법</a:t>
            </a:r>
            <a:endParaRPr lang="en-US" altLang="ko-KR" sz="1050" b="1" dirty="0" smtClean="0">
              <a:ea typeface="맑은 고딕" panose="020B0503020000020004" pitchFamily="50" charset="-127"/>
            </a:endParaRPr>
          </a:p>
          <a:p>
            <a:endParaRPr lang="en-US" altLang="ko-KR" sz="1050" b="1" dirty="0">
              <a:ea typeface="맑은 고딕" panose="020B0503020000020004" pitchFamily="50" charset="-127"/>
            </a:endParaRPr>
          </a:p>
          <a:p>
            <a:endParaRPr lang="en-US" altLang="ko-KR" sz="1050" b="1" dirty="0" smtClean="0">
              <a:ea typeface="맑은 고딕" panose="020B0503020000020004" pitchFamily="50" charset="-127"/>
            </a:endParaRPr>
          </a:p>
          <a:p>
            <a:r>
              <a:rPr lang="ko-KR" altLang="en-US" sz="1200" b="1" dirty="0" smtClean="0"/>
              <a:t>배치 정규화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규제와 같은 역할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다른 규제 기법 필요성 </a:t>
            </a:r>
            <a:r>
              <a:rPr lang="ko-KR" altLang="en-US" sz="1200" b="1" dirty="0" err="1" smtClean="0"/>
              <a:t>줄여줌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복잡도는 키움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</a:t>
            </a:r>
            <a:r>
              <a:rPr lang="ko-KR" altLang="en-US" sz="1200" b="1" dirty="0" smtClean="0"/>
              <a:t>그러나 배치 정규화 사용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수렴이 훨씬 빨라져 더 적은 </a:t>
            </a:r>
            <a:r>
              <a:rPr lang="ko-KR" altLang="en-US" sz="1200" b="1" dirty="0" err="1" smtClean="0"/>
              <a:t>에포크로</a:t>
            </a:r>
            <a:r>
              <a:rPr lang="ko-KR" altLang="en-US" sz="1200" b="1" dirty="0" smtClean="0"/>
              <a:t> 동일한 성능에 도달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* </a:t>
            </a:r>
            <a:r>
              <a:rPr lang="ko-KR" altLang="en-US" sz="1200" b="1" dirty="0" smtClean="0"/>
              <a:t>활성화 함수 이전에 배치 정규화 추가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조언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- 28*28 *4(</a:t>
            </a:r>
            <a:r>
              <a:rPr lang="ko-KR" altLang="en-US" sz="1200" b="1" dirty="0" err="1" smtClean="0"/>
              <a:t>입력마다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4</a:t>
            </a:r>
            <a:r>
              <a:rPr lang="ko-KR" altLang="en-US" sz="1200" b="1" dirty="0" smtClean="0"/>
              <a:t>개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추가</a:t>
            </a:r>
            <a:endParaRPr lang="en-US" altLang="ko-KR" sz="1200" b="1" dirty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- 3,136 + 1,200 + 400  = 4,736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역전파로</a:t>
            </a:r>
            <a:r>
              <a:rPr lang="ko-KR" altLang="en-US" sz="1200" b="1" dirty="0" smtClean="0"/>
              <a:t> 학습되지 않은 </a:t>
            </a:r>
            <a:r>
              <a:rPr lang="en-US" altLang="ko-KR" sz="1200" b="1" dirty="0" smtClean="0"/>
              <a:t>NON-trainable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= 2,368 (</a:t>
            </a:r>
            <a:r>
              <a:rPr lang="el-GR" altLang="ko-KR" sz="1200" b="1" dirty="0" smtClean="0"/>
              <a:t>μ</a:t>
            </a:r>
            <a:r>
              <a:rPr lang="en-US" altLang="ko-KR" sz="1200" b="1" dirty="0" smtClean="0"/>
              <a:t>, </a:t>
            </a:r>
            <a:r>
              <a:rPr lang="el-GR" altLang="ko-KR" sz="1200" b="1" dirty="0" smtClean="0"/>
              <a:t>δ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이동 평균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81" y="901358"/>
            <a:ext cx="4361901" cy="52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517" y="646017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화학데이터기반연구센터 이주현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11. </a:t>
            </a:r>
            <a:r>
              <a:rPr lang="ko-KR" altLang="en-US" b="1" dirty="0" smtClean="0"/>
              <a:t>심층 신경망 훈련하기 </a:t>
            </a:r>
            <a:r>
              <a:rPr lang="en-US" altLang="ko-KR" b="1" dirty="0" smtClean="0"/>
              <a:t>1.4 Gradient clipping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697" y="826851"/>
            <a:ext cx="35253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 Gradient </a:t>
            </a:r>
            <a:r>
              <a:rPr lang="ko-KR" altLang="en-US" sz="1400" b="1" dirty="0" smtClean="0"/>
              <a:t>소실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폭주 문제 해결 한 방안 </a:t>
            </a:r>
            <a:endParaRPr lang="en-US" altLang="ko-KR" sz="1400" b="1" dirty="0"/>
          </a:p>
          <a:p>
            <a:r>
              <a:rPr lang="ko-KR" altLang="en-US" sz="1400" b="1" dirty="0" smtClean="0"/>
              <a:t>  </a:t>
            </a: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글로럿</a:t>
            </a:r>
            <a:r>
              <a:rPr lang="ko-KR" altLang="en-US" sz="1400" b="1" dirty="0" smtClean="0"/>
              <a:t> 초기화</a:t>
            </a:r>
            <a:r>
              <a:rPr lang="en-US" altLang="ko-KR" sz="1400" b="1" dirty="0" smtClean="0"/>
              <a:t>, He </a:t>
            </a:r>
            <a:r>
              <a:rPr lang="ko-KR" altLang="en-US" sz="1400" b="1" dirty="0" smtClean="0"/>
              <a:t>초기화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2. </a:t>
            </a:r>
            <a:r>
              <a:rPr lang="ko-KR" altLang="en-US" sz="1400" b="1" dirty="0" smtClean="0"/>
              <a:t>활성화 함수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3. </a:t>
            </a:r>
            <a:r>
              <a:rPr lang="ko-KR" altLang="en-US" sz="1400" b="1" dirty="0" smtClean="0"/>
              <a:t>배치 정규화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4.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그레디언트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클리핑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697" y="2319771"/>
            <a:ext cx="7024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/>
              <a:t>역전파될때</a:t>
            </a:r>
            <a:r>
              <a:rPr lang="ko-KR" altLang="en-US" sz="1200" b="1" dirty="0" smtClean="0"/>
              <a:t> 일정 </a:t>
            </a:r>
            <a:r>
              <a:rPr lang="ko-KR" altLang="en-US" sz="1200" b="1" dirty="0" err="1" smtClean="0"/>
              <a:t>임계값을</a:t>
            </a:r>
            <a:r>
              <a:rPr lang="ko-KR" altLang="en-US" sz="1200" b="1" dirty="0" smtClean="0"/>
              <a:t> 넘어서지 못하게 </a:t>
            </a:r>
            <a:r>
              <a:rPr lang="ko-KR" altLang="en-US" sz="1200" b="1" dirty="0" err="1" smtClean="0"/>
              <a:t>그레디언트를</a:t>
            </a:r>
            <a:r>
              <a:rPr lang="ko-KR" altLang="en-US" sz="1200" b="1" dirty="0" smtClean="0"/>
              <a:t> 잘라내는 것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</a:t>
            </a:r>
            <a:r>
              <a:rPr lang="ko-KR" altLang="en-US" sz="1200" b="1" dirty="0" smtClean="0"/>
              <a:t>순환 신경망에서 배치 정규화를 사용하는 못하는 경우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유용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optimizer : gradient </a:t>
            </a:r>
            <a:r>
              <a:rPr lang="ko-KR" altLang="en-US" sz="1200" b="1" dirty="0" smtClean="0"/>
              <a:t>벡터의 모든 원소를 </a:t>
            </a:r>
            <a:r>
              <a:rPr lang="en-US" altLang="ko-KR" sz="1200" b="1" dirty="0" smtClean="0"/>
              <a:t>-1.0 ~ 1.0 </a:t>
            </a:r>
            <a:r>
              <a:rPr lang="ko-KR" altLang="en-US" sz="1200" b="1" dirty="0" smtClean="0"/>
              <a:t>사이로 </a:t>
            </a:r>
            <a:r>
              <a:rPr lang="ko-KR" altLang="en-US" sz="1200" b="1" dirty="0" err="1" smtClean="0"/>
              <a:t>클리핑한다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clipvalue</a:t>
            </a:r>
            <a:r>
              <a:rPr lang="en-US" altLang="ko-KR" sz="1200" b="1" dirty="0" smtClean="0"/>
              <a:t> : gradient </a:t>
            </a:r>
            <a:r>
              <a:rPr lang="ko-KR" altLang="en-US" sz="1200" b="1" dirty="0" smtClean="0"/>
              <a:t>벡터 방향을 바꾼다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clipnrom</a:t>
            </a:r>
            <a:r>
              <a:rPr lang="en-US" altLang="ko-KR" sz="1200" b="1" dirty="0" smtClean="0"/>
              <a:t> : gradient </a:t>
            </a:r>
            <a:r>
              <a:rPr lang="ko-KR" altLang="en-US" sz="1200" b="1" dirty="0" smtClean="0"/>
              <a:t>벡터 방향 바꾸지 못한다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4" y="3843469"/>
            <a:ext cx="3877216" cy="7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11.2 </a:t>
            </a:r>
            <a:r>
              <a:rPr lang="ko-KR" altLang="en-US" b="1" dirty="0" smtClean="0"/>
              <a:t>사전 훈련된 층 재사용하기 </a:t>
            </a:r>
            <a:r>
              <a:rPr lang="en-US" altLang="ko-KR" b="1" dirty="0" smtClean="0"/>
              <a:t>Transfer learning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875" y="749465"/>
            <a:ext cx="59811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전이학습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(=Transfer learning)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</a:t>
            </a:r>
            <a:r>
              <a:rPr lang="ko-KR" altLang="en-US" sz="1200" b="1" dirty="0" smtClean="0"/>
              <a:t>해결하려는 것과 비슷한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비슷한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유형의 문제를 처리</a:t>
            </a:r>
            <a:r>
              <a:rPr lang="ko-KR" altLang="en-US" sz="1200" b="1" dirty="0" smtClean="0"/>
              <a:t>한 신경망의 </a:t>
            </a:r>
            <a:r>
              <a:rPr lang="ko-KR" altLang="en-US" sz="1200" b="1" dirty="0" err="1" smtClean="0"/>
              <a:t>하위층을</a:t>
            </a:r>
            <a:r>
              <a:rPr lang="ko-KR" altLang="en-US" sz="1200" b="1" dirty="0" smtClean="0"/>
              <a:t> 재사용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</a:t>
            </a:r>
            <a:r>
              <a:rPr lang="ko-KR" altLang="en-US" sz="1200" b="1" dirty="0" smtClean="0"/>
              <a:t>훈련 속도 </a:t>
            </a:r>
            <a:r>
              <a:rPr lang="en-US" altLang="ko-KR" sz="1200" b="1" dirty="0" smtClean="0"/>
              <a:t>up, </a:t>
            </a:r>
            <a:r>
              <a:rPr lang="ko-KR" altLang="en-US" sz="1200" b="1" dirty="0" smtClean="0"/>
              <a:t>훈련 데이터 크게 줄임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*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재사용할 층</a:t>
            </a:r>
            <a:r>
              <a:rPr lang="ko-KR" altLang="en-US" sz="1200" b="1" dirty="0" smtClean="0"/>
              <a:t> 개수를 잘 선정 해야함</a:t>
            </a:r>
            <a:r>
              <a:rPr lang="en-US" altLang="ko-KR" sz="1200" b="1" dirty="0" smtClean="0"/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796176"/>
            <a:ext cx="6197931" cy="49980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36355" y="1722751"/>
            <a:ext cx="39369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  1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재사용 층 모두 동결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가중치가 바뀌지 않도록</a:t>
            </a:r>
            <a:r>
              <a:rPr lang="en-US" altLang="ko-KR" sz="1100" b="1" dirty="0"/>
              <a:t>)</a:t>
            </a:r>
          </a:p>
          <a:p>
            <a:r>
              <a:rPr lang="en-US" altLang="ko-KR" sz="1100" b="1" dirty="0"/>
              <a:t>  2. </a:t>
            </a:r>
            <a:r>
              <a:rPr lang="ko-KR" altLang="en-US" sz="1100" b="1" dirty="0"/>
              <a:t>모델을 훈련하고 성능 평가 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역전파를</a:t>
            </a:r>
            <a:r>
              <a:rPr lang="ko-KR" altLang="en-US" sz="1100" b="1" dirty="0"/>
              <a:t> 통해 가중치 조정</a:t>
            </a:r>
            <a:r>
              <a:rPr lang="en-US" altLang="ko-KR" sz="1100" b="1" dirty="0"/>
              <a:t>)</a:t>
            </a:r>
          </a:p>
          <a:p>
            <a:r>
              <a:rPr lang="en-US" altLang="ko-KR" sz="1100" b="1" dirty="0"/>
              <a:t>  3. </a:t>
            </a:r>
            <a:r>
              <a:rPr lang="ko-KR" altLang="en-US" sz="1100" b="1" dirty="0"/>
              <a:t>재사용 층의 동결을 해제 할 때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학습률을</a:t>
            </a:r>
            <a:r>
              <a:rPr lang="ko-KR" altLang="en-US" sz="1100" b="1" dirty="0"/>
              <a:t> 줄인다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65" y="867297"/>
            <a:ext cx="4505954" cy="695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065" y="1667372"/>
            <a:ext cx="4505954" cy="39324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57415" r="37207" b="-901"/>
          <a:stretch/>
        </p:blipFill>
        <p:spPr>
          <a:xfrm>
            <a:off x="7090065" y="5685163"/>
            <a:ext cx="4505954" cy="7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11.2 </a:t>
            </a:r>
            <a:r>
              <a:rPr lang="ko-KR" altLang="en-US" b="1" dirty="0" smtClean="0"/>
              <a:t>사전 훈련된 층 재사용하기 </a:t>
            </a:r>
            <a:r>
              <a:rPr lang="en-US" altLang="ko-KR" b="1" dirty="0" smtClean="0"/>
              <a:t>Transfer learning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032" y="853440"/>
            <a:ext cx="909736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비지도사전훈련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- </a:t>
            </a:r>
            <a:r>
              <a:rPr lang="ko-KR" altLang="en-US" sz="1200" b="1" dirty="0" err="1" smtClean="0"/>
              <a:t>레이블된</a:t>
            </a:r>
            <a:r>
              <a:rPr lang="ko-KR" altLang="en-US" sz="1200" b="1" dirty="0" smtClean="0"/>
              <a:t> 훈련데이터가 많지 않은 복잡한 문제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비슷한 작업 </a:t>
            </a:r>
            <a:r>
              <a:rPr lang="ko-KR" altLang="en-US" sz="1200" b="1" dirty="0" err="1" smtClean="0"/>
              <a:t>훈련모델이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없을때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비지도 </a:t>
            </a:r>
            <a:r>
              <a:rPr lang="ko-KR" altLang="en-US" sz="1200" b="1" dirty="0" err="1" smtClean="0"/>
              <a:t>사전훈련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- </a:t>
            </a:r>
            <a:r>
              <a:rPr lang="ko-KR" altLang="en-US" sz="1200" b="1" dirty="0" smtClean="0"/>
              <a:t>레이블 되지 않은 </a:t>
            </a:r>
            <a:r>
              <a:rPr lang="ko-KR" altLang="en-US" sz="1200" b="1" dirty="0" err="1" smtClean="0"/>
              <a:t>훈련데이터</a:t>
            </a:r>
            <a:r>
              <a:rPr lang="ko-KR" altLang="en-US" sz="1200" b="1" dirty="0" smtClean="0"/>
              <a:t> → </a:t>
            </a:r>
            <a:r>
              <a:rPr lang="ko-KR" altLang="en-US" sz="1200" b="1" dirty="0" err="1" smtClean="0"/>
              <a:t>오토인코더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하위층</a:t>
            </a:r>
            <a:r>
              <a:rPr lang="ko-KR" altLang="en-US" sz="1200" b="1" dirty="0" smtClean="0"/>
              <a:t> 재사용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→ 새로운 작업에 맞는 출력 층 추가 → </a:t>
            </a:r>
            <a:r>
              <a:rPr lang="ko-KR" altLang="en-US" sz="1200" b="1" dirty="0" err="1" smtClean="0"/>
              <a:t>지도학습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세밀하게 튜닝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* </a:t>
            </a:r>
            <a:r>
              <a:rPr lang="ko-KR" altLang="en-US" sz="1200" b="1" dirty="0" err="1" smtClean="0"/>
              <a:t>오토인코더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비지도 방식으로 훈련된 </a:t>
            </a:r>
            <a:r>
              <a:rPr lang="ko-KR" altLang="en-US" sz="1200" b="1" dirty="0" err="1" smtClean="0"/>
              <a:t>인공신경망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- </a:t>
            </a:r>
            <a:r>
              <a:rPr lang="ko-KR" altLang="en-US" sz="1200" b="1" dirty="0" smtClean="0"/>
              <a:t>데이터에 </a:t>
            </a:r>
            <a:r>
              <a:rPr lang="ko-KR" altLang="en-US" sz="1200" b="1" dirty="0" err="1" smtClean="0"/>
              <a:t>인코딩</a:t>
            </a:r>
            <a:r>
              <a:rPr lang="ko-KR" altLang="en-US" sz="1200" b="1" dirty="0" smtClean="0"/>
              <a:t> 된 표현을 학습한 다음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학습된 </a:t>
            </a:r>
            <a:r>
              <a:rPr lang="ko-KR" altLang="en-US" sz="1200" b="1" dirty="0" err="1" smtClean="0"/>
              <a:t>인코딩</a:t>
            </a:r>
            <a:r>
              <a:rPr lang="ko-KR" altLang="en-US" sz="1200" b="1" dirty="0" smtClean="0"/>
              <a:t> 표현에서 입력데이터를 생성 </a:t>
            </a:r>
            <a:r>
              <a:rPr lang="ko-KR" altLang="en-US" sz="1200" b="1" dirty="0" err="1" smtClean="0"/>
              <a:t>하는것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내부표현으로 변환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r>
              <a:rPr lang="en-US" altLang="ko-KR" sz="1200" b="1" dirty="0" smtClean="0"/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812" r="2461"/>
          <a:stretch/>
        </p:blipFill>
        <p:spPr>
          <a:xfrm>
            <a:off x="4804713" y="2678931"/>
            <a:ext cx="5666363" cy="3800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748" y="2253866"/>
            <a:ext cx="45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첫번째 신경망의 하위 층은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두번째 신경망에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재사용될 수 있는 특성 </a:t>
            </a:r>
            <a:r>
              <a:rPr lang="ko-KR" altLang="en-US" sz="1200" b="1" dirty="0" err="1" smtClean="0"/>
              <a:t>추출기를</a:t>
            </a:r>
            <a:r>
              <a:rPr lang="ko-KR" altLang="en-US" sz="1200" b="1" dirty="0" smtClean="0"/>
              <a:t> 학습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239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12" y="316121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Transfer learning  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7190" y="747335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높은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정확도를 비교적 짧은 시간 내에 달성할 수 있어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컴퓨터 분야에서 유명한 방법론 중 하나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이미 학습되어 있는 패턴들을 활용 적용 시킬 수 있음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Pre-trained model </a:t>
            </a:r>
            <a:r>
              <a:rPr lang="ko-KR" altLang="en-US" sz="1200" b="1" dirty="0" smtClean="0"/>
              <a:t>사전 학습 된 모델을 이용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98804"/>
            <a:ext cx="7566660" cy="4174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1980" y="1393666"/>
            <a:ext cx="6753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Convolutional base</a:t>
            </a: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이미지로부터 특징을 효과적으로 추출하는 것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feature extraction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 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Classifier</a:t>
            </a:r>
          </a:p>
          <a:p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>
                <a:latin typeface="+mn-ea"/>
              </a:rPr>
              <a:t>완전 연결 계층 </a:t>
            </a:r>
            <a:r>
              <a:rPr lang="en-US" altLang="ko-KR" sz="1200" b="1" dirty="0">
                <a:latin typeface="+mn-ea"/>
              </a:rPr>
              <a:t>(fully connected layer)</a:t>
            </a:r>
            <a:r>
              <a:rPr lang="ko-KR" altLang="en-US" sz="1200" b="1" dirty="0">
                <a:latin typeface="+mn-ea"/>
              </a:rPr>
              <a:t>로 </a:t>
            </a:r>
            <a:r>
              <a:rPr lang="ko-KR" altLang="en-US" sz="1200" b="1" dirty="0" smtClean="0">
                <a:latin typeface="+mn-ea"/>
              </a:rPr>
              <a:t>이루어져 있음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>
                <a:latin typeface="+mn-ea"/>
              </a:rPr>
              <a:t>추출된 특징을 잘 학습해서 이미지를 알맞은 카테고리로 분류하는 것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image classification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1920" y="4696483"/>
            <a:ext cx="4716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Classifier</a:t>
            </a:r>
          </a:p>
          <a:p>
            <a:r>
              <a:rPr lang="en-US" altLang="ko-KR" sz="1200" b="1" dirty="0">
                <a:latin typeface="+mn-ea"/>
              </a:rPr>
              <a:t> - Fully-connected layers, </a:t>
            </a:r>
            <a:r>
              <a:rPr lang="ko-KR" altLang="en-US" sz="1200" b="1" dirty="0">
                <a:latin typeface="+mn-ea"/>
              </a:rPr>
              <a:t>완전 연결 </a:t>
            </a:r>
            <a:r>
              <a:rPr lang="ko-KR" altLang="en-US" sz="1200" b="1" dirty="0" smtClean="0">
                <a:latin typeface="+mn-ea"/>
              </a:rPr>
              <a:t>계층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마지막에 </a:t>
            </a:r>
            <a:r>
              <a:rPr lang="ko-KR" altLang="en-US" sz="1200" b="1" dirty="0" err="1">
                <a:latin typeface="+mn-ea"/>
              </a:rPr>
              <a:t>소프트맥스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활성화함수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-  Global average pooling, </a:t>
            </a:r>
            <a:r>
              <a:rPr lang="ko-KR" altLang="en-US" sz="1200" b="1" dirty="0">
                <a:latin typeface="+mn-ea"/>
              </a:rPr>
              <a:t>평균 </a:t>
            </a:r>
            <a:r>
              <a:rPr lang="ko-KR" altLang="en-US" sz="1200" b="1" dirty="0" err="1" smtClean="0">
                <a:latin typeface="+mn-ea"/>
              </a:rPr>
              <a:t>풀링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그 결과값을 바로 </a:t>
            </a:r>
            <a:r>
              <a:rPr lang="ko-KR" altLang="en-US" sz="1200" b="1" dirty="0" err="1">
                <a:latin typeface="+mn-ea"/>
              </a:rPr>
              <a:t>소프트맥스</a:t>
            </a:r>
            <a:r>
              <a:rPr lang="ko-KR" altLang="en-US" sz="1200" b="1" dirty="0">
                <a:latin typeface="+mn-ea"/>
              </a:rPr>
              <a:t> 계층과 </a:t>
            </a:r>
            <a:r>
              <a:rPr lang="ko-KR" altLang="en-US" sz="1200" b="1" dirty="0" smtClean="0">
                <a:latin typeface="+mn-ea"/>
              </a:rPr>
              <a:t>연결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-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Linear support vector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machines</a:t>
            </a:r>
            <a:r>
              <a:rPr lang="ko-KR" altLang="en-US" sz="1200" b="1" dirty="0" smtClean="0">
                <a:latin typeface="+mn-ea"/>
              </a:rPr>
              <a:t>으로 분류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43359" y="162232"/>
            <a:ext cx="2796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https://jeinalog.tistory.com/13</a:t>
            </a:r>
          </a:p>
        </p:txBody>
      </p:sp>
    </p:spTree>
    <p:extLst>
      <p:ext uri="{BB962C8B-B14F-4D97-AF65-F5344CB8AC3E}">
        <p14:creationId xmlns:p14="http://schemas.microsoft.com/office/powerpoint/2010/main" val="143057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2" y="1139543"/>
            <a:ext cx="7085228" cy="44967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9982" y="489704"/>
            <a:ext cx="396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Pre trained model Fine-tuning</a:t>
            </a:r>
            <a:endParaRPr lang="en-US" altLang="ko-KR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090" y="1296882"/>
            <a:ext cx="425826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55" y="928452"/>
            <a:ext cx="7742024" cy="54901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3426" y="200844"/>
            <a:ext cx="73825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Deep Transfer Learning: A Fast and Accurate Tool to Predict</a:t>
            </a:r>
          </a:p>
          <a:p>
            <a:r>
              <a:rPr lang="en-US" altLang="ko-KR" sz="1600" b="1" dirty="0">
                <a:latin typeface="+mn-ea"/>
              </a:rPr>
              <a:t>the Energy Levels of Donor Molecules for </a:t>
            </a:r>
            <a:r>
              <a:rPr lang="en-US" altLang="ko-KR" sz="1600" b="1" dirty="0" smtClean="0">
                <a:latin typeface="+mn-ea"/>
              </a:rPr>
              <a:t>Organic Photovoltaics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95684" y="6479772"/>
            <a:ext cx="4029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212529"/>
                </a:solidFill>
                <a:latin typeface="+mn-ea"/>
              </a:rPr>
              <a:t>Adv. Theory Simul.2022,5, </a:t>
            </a:r>
            <a:r>
              <a:rPr lang="en-US" altLang="ko-KR" sz="1200" b="1" dirty="0" smtClean="0">
                <a:solidFill>
                  <a:srgbClr val="212529"/>
                </a:solidFill>
                <a:latin typeface="+mn-ea"/>
              </a:rPr>
              <a:t>2100511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688" y="4783015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C-</a:t>
            </a:r>
            <a:r>
              <a:rPr lang="ko-KR" altLang="en-US" sz="1100" b="1" dirty="0" smtClean="0"/>
              <a:t>검정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O-</a:t>
            </a:r>
            <a:r>
              <a:rPr lang="ko-KR" altLang="en-US" sz="1100" b="1" dirty="0" smtClean="0"/>
              <a:t>빨강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S-</a:t>
            </a:r>
            <a:r>
              <a:rPr lang="ko-KR" altLang="en-US" sz="1100" b="1" dirty="0" smtClean="0"/>
              <a:t>노랑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N-</a:t>
            </a:r>
            <a:r>
              <a:rPr lang="ko-KR" altLang="en-US" sz="1100" b="1" dirty="0" smtClean="0"/>
              <a:t>파랑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38298" y="5552456"/>
            <a:ext cx="2770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rgbClr val="FF0000"/>
                </a:solidFill>
              </a:rPr>
              <a:t>Shape</a:t>
            </a:r>
            <a:r>
              <a:rPr lang="en-US" altLang="ko-KR" sz="1100" b="1" dirty="0" smtClean="0"/>
              <a:t> - e.g</a:t>
            </a:r>
            <a:r>
              <a:rPr lang="en-US" altLang="ko-KR" sz="1100" b="1" dirty="0"/>
              <a:t>., conjugated </a:t>
            </a:r>
            <a:r>
              <a:rPr lang="en-US" altLang="ko-KR" sz="1100" b="1" dirty="0" smtClean="0"/>
              <a:t>backbones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rgbClr val="FF0000"/>
                </a:solidFill>
              </a:rPr>
              <a:t>Color</a:t>
            </a:r>
            <a:r>
              <a:rPr lang="en-US" altLang="ko-KR" sz="1100" b="1" dirty="0" smtClean="0"/>
              <a:t> - e.g</a:t>
            </a:r>
            <a:r>
              <a:rPr lang="en-US" altLang="ko-KR" sz="1100" b="1" dirty="0"/>
              <a:t>., </a:t>
            </a:r>
            <a:r>
              <a:rPr lang="en-US" altLang="ko-KR" sz="1100" b="1" dirty="0" smtClean="0"/>
              <a:t>heteroatoms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22690" y="4113040"/>
            <a:ext cx="2535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여러 무작위 필터에 밀어 넣고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색상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모양 </a:t>
            </a:r>
            <a:r>
              <a:rPr lang="ko-KR" altLang="en-US" sz="1000" b="1" dirty="0" smtClean="0"/>
              <a:t>변화 특징 갖도록 이미지 변환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8298" y="2075392"/>
            <a:ext cx="10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1D </a:t>
            </a:r>
            <a:r>
              <a:rPr lang="ko-KR" altLang="en-US" sz="1050" b="1" dirty="0" smtClean="0"/>
              <a:t>될 때까지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38548" y="3159567"/>
            <a:ext cx="18874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512</a:t>
            </a:r>
            <a:r>
              <a:rPr lang="ko-KR" altLang="en-US" sz="1050" b="1" dirty="0" smtClean="0"/>
              <a:t>개 </a:t>
            </a:r>
            <a:r>
              <a:rPr lang="en-US" altLang="ko-KR" sz="1050" b="1" dirty="0" smtClean="0"/>
              <a:t>Feature-&gt;1800</a:t>
            </a:r>
            <a:r>
              <a:rPr lang="ko-KR" altLang="en-US" sz="1050" b="1" dirty="0" smtClean="0"/>
              <a:t>만개 훈련 매개변수</a:t>
            </a:r>
            <a:r>
              <a:rPr lang="en-US" altLang="ko-KR" sz="1050" b="1" dirty="0" smtClean="0"/>
              <a:t>-&gt;2</a:t>
            </a:r>
            <a:r>
              <a:rPr lang="ko-KR" altLang="en-US" sz="1050" b="1" dirty="0" smtClean="0"/>
              <a:t>개 </a:t>
            </a:r>
            <a:r>
              <a:rPr lang="en-US" altLang="ko-KR" sz="1050" b="1" dirty="0" smtClean="0"/>
              <a:t>output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537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952</Words>
  <Application>Microsoft Office PowerPoint</Application>
  <PresentationFormat>와이드스크린</PresentationFormat>
  <Paragraphs>126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JUHYUN</dc:creator>
  <cp:lastModifiedBy>JUHYUN</cp:lastModifiedBy>
  <cp:revision>42</cp:revision>
  <cp:lastPrinted>2022-07-12T05:23:37Z</cp:lastPrinted>
  <dcterms:created xsi:type="dcterms:W3CDTF">2022-07-04T00:07:54Z</dcterms:created>
  <dcterms:modified xsi:type="dcterms:W3CDTF">2022-07-12T06:16:15Z</dcterms:modified>
</cp:coreProperties>
</file>