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273" r:id="rId3"/>
    <p:sldId id="274" r:id="rId4"/>
    <p:sldId id="262" r:id="rId5"/>
    <p:sldId id="276" r:id="rId6"/>
    <p:sldId id="278" r:id="rId7"/>
    <p:sldId id="277" r:id="rId8"/>
    <p:sldId id="279" r:id="rId9"/>
    <p:sldId id="280" r:id="rId10"/>
    <p:sldId id="282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2" autoAdjust="0"/>
    <p:restoredTop sz="95883" autoAdjust="0"/>
  </p:normalViewPr>
  <p:slideViewPr>
    <p:cSldViewPr snapToGrid="0">
      <p:cViewPr>
        <p:scale>
          <a:sx n="125" d="100"/>
          <a:sy n="125" d="100"/>
        </p:scale>
        <p:origin x="219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99573-E994-4A79-AB60-1C639AC5FE5C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2A51-5C15-4559-8077-4DD70F9CF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4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전치행렬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2A51-5C15-4559-8077-4DD70F9CFB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전치행렬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2A51-5C15-4559-8077-4DD70F9CFB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8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전치행렬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2A51-5C15-4559-8077-4DD70F9CFB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0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전치행렬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2A51-5C15-4559-8077-4DD70F9CFB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4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전치행렬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2A51-5C15-4559-8077-4DD70F9CFB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8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전치행렬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2A51-5C15-4559-8077-4DD70F9CFB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1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전치행렬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2A51-5C15-4559-8077-4DD70F9CFB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6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9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7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8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0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7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2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4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589F-3C6A-428D-A5A3-43700A3A023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0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69945" y="1122363"/>
            <a:ext cx="8098054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11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장 </a:t>
            </a: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심층신경망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훈련하기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/>
            </a:r>
            <a:b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</a:b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/>
            </a:r>
            <a:b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</a:br>
            <a:r>
              <a:rPr lang="en-US" altLang="ko-KR" sz="5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11.3 </a:t>
            </a:r>
            <a:r>
              <a:rPr lang="ko-KR" altLang="en-US" sz="54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고속 </a:t>
            </a:r>
            <a:r>
              <a:rPr lang="ko-KR" altLang="en-US" sz="5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옵티마이져</a:t>
            </a:r>
            <a:endParaRPr lang="ko-KR" altLang="en-US" sz="54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19612"/>
            <a:ext cx="9144000" cy="1138187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장 승 훈</a:t>
            </a:r>
            <a:endParaRPr lang="ko-KR" altLang="en-US" sz="36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1709" y="52938"/>
            <a:ext cx="2701491" cy="288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2022-07-13, </a:t>
            </a:r>
            <a:r>
              <a:rPr lang="ko-KR" altLang="en-US" sz="18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18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스터디</a:t>
            </a:r>
            <a:endParaRPr lang="ko-KR" altLang="en-US" sz="18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0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59840"/>
            <a:ext cx="12192000" cy="6899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0" y="67506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/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11.3 </a:t>
            </a:r>
            <a:r>
              <a:rPr lang="ko-KR" altLang="en-US" sz="32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별첨자료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814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 </a:t>
            </a:r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1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심층신경망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훈련하기</a:t>
            </a: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82" y="1986279"/>
            <a:ext cx="5050257" cy="33562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26022" y="5642094"/>
            <a:ext cx="4011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https://untitledtblog.tistory.com/149?category=823331</a:t>
            </a:r>
          </a:p>
        </p:txBody>
      </p:sp>
    </p:spTree>
    <p:extLst>
      <p:ext uri="{BB962C8B-B14F-4D97-AF65-F5344CB8AC3E}">
        <p14:creationId xmlns:p14="http://schemas.microsoft.com/office/powerpoint/2010/main" val="384334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9" y="395265"/>
            <a:ext cx="11087181" cy="60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11.3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고속 </a:t>
            </a:r>
            <a:r>
              <a:rPr lang="ko-KR" altLang="en-US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옵티마이저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훈련속도</a:t>
            </a:r>
            <a:r>
              <a:rPr lang="ko-KR" altLang="en-US" sz="32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</a:t>
            </a:r>
            <a:r>
              <a:rPr lang="ko-KR" altLang="en-US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높이는 방법</a:t>
            </a:r>
            <a:endParaRPr lang="en-US" altLang="ko-KR" sz="32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연결가중치에 좋은 초기화 전략 적용하기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좋은 활성화 함수 사용하기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/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배치 정규화 사용하기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/>
            <a:r>
              <a:rPr lang="ko-KR" altLang="en-US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사전훈련된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네트워크의 일부 재사용하기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더 빠른 </a:t>
            </a:r>
            <a:r>
              <a:rPr lang="ko-KR" altLang="en-US" b="1" dirty="0" err="1" smtClean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옵티마이저</a:t>
            </a:r>
            <a:r>
              <a:rPr lang="ko-KR" altLang="en-US" b="1" dirty="0" smtClean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사용하기</a:t>
            </a:r>
            <a:endParaRPr lang="en-US" altLang="ko-KR" b="1" dirty="0" smtClean="0">
              <a:solidFill>
                <a:srgbClr val="0000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43626" y="4914839"/>
            <a:ext cx="2982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모멘텀 최적화</a:t>
            </a:r>
            <a:endParaRPr lang="en-US" altLang="ko-KR" b="1" dirty="0">
              <a:solidFill>
                <a:srgbClr val="0000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네스테로프</a:t>
            </a:r>
            <a:r>
              <a:rPr lang="ko-KR" altLang="en-US" b="1" dirty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b="1" dirty="0" err="1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가속경사</a:t>
            </a:r>
            <a:endParaRPr lang="en-US" altLang="ko-KR" b="1" dirty="0">
              <a:solidFill>
                <a:srgbClr val="0000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AdaGrad</a:t>
            </a:r>
            <a:endParaRPr lang="en-US" altLang="ko-KR" b="1" dirty="0">
              <a:solidFill>
                <a:srgbClr val="0000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RMSProp</a:t>
            </a:r>
            <a:endParaRPr lang="en-US" altLang="ko-KR" b="1" dirty="0">
              <a:solidFill>
                <a:srgbClr val="0000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Adam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Nadam</a:t>
            </a:r>
            <a:endParaRPr lang="ko-KR" altLang="en-US" b="1" dirty="0">
              <a:solidFill>
                <a:srgbClr val="0000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30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5" y="775444"/>
            <a:ext cx="10860595" cy="52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4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59840"/>
            <a:ext cx="12192000" cy="6899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0" y="67506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/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11.3.1 </a:t>
            </a:r>
            <a:r>
              <a:rPr lang="ko-KR" altLang="en-US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모멘텀 최적화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814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 </a:t>
            </a:r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1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심층신경망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훈련하기</a:t>
            </a: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8969" y="1440601"/>
            <a:ext cx="6501777" cy="22159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경사 </a:t>
            </a:r>
            <a:r>
              <a:rPr lang="ko-KR" altLang="en-US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하강법</a:t>
            </a:r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이전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그레디언트가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얼마였는지 고려하지 않음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현재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미분값만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고려됨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국부적으로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미분값이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아주 작으면 매우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느려짐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2192" b="1"/>
          <a:stretch/>
        </p:blipFill>
        <p:spPr>
          <a:xfrm>
            <a:off x="2125133" y="1913608"/>
            <a:ext cx="2064085" cy="3663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53" y="4342751"/>
            <a:ext cx="3554503" cy="10019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8968" y="3995212"/>
            <a:ext cx="11503265" cy="27084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모멘텀 최적화</a:t>
            </a:r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이전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그레디언트가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얼마였는지를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매우 중요하게 다룸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모멘텀 벡터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m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 더하고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미분값에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학습률을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곱한 값은 빼는 방식으로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갱신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새로운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하이퍼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파라미터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등장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0~1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사이 값으로 설정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일반적인 값은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0.9.</a:t>
            </a: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경사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하강법에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비해서 모멘텀 최적화는 골짜기를 따라서 바닥에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도달할때까지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점점 더 빠르게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내려감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공이 경사면을 내려가는 모습을 상상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41036" t="60506" r="52081" b="4670"/>
          <a:stretch/>
        </p:blipFill>
        <p:spPr>
          <a:xfrm>
            <a:off x="6440237" y="5607744"/>
            <a:ext cx="194572" cy="2775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44261" t="8367" r="50097" b="54407"/>
          <a:stretch/>
        </p:blipFill>
        <p:spPr>
          <a:xfrm>
            <a:off x="2667208" y="5885248"/>
            <a:ext cx="154275" cy="286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808" y="4466167"/>
            <a:ext cx="6315657" cy="4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59840"/>
            <a:ext cx="12192000" cy="6899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0" y="67506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/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11.3.2 </a:t>
            </a:r>
            <a:r>
              <a:rPr lang="ko-KR" altLang="en-US" sz="32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네스테로프</a:t>
            </a:r>
            <a:r>
              <a:rPr lang="ko-KR" altLang="en-US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가속 경사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814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 </a:t>
            </a:r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1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심층신경망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훈련하기</a:t>
            </a: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8969" y="1440601"/>
            <a:ext cx="9057957" cy="24314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모멘텀 최적화의 변종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더 빠른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옵티마이저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현재 위치     가 아닌 모멘텀의 방향으로 조금 앞선                 에서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비용함수를의</a:t>
            </a:r>
            <a:r>
              <a:rPr lang="ko-KR" altLang="en-US" sz="1600" b="1" dirty="0" smtClean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기울기를 계산</a:t>
            </a:r>
            <a:endParaRPr lang="en-US" altLang="ko-KR" sz="1600" b="1" dirty="0" smtClean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아래 그림에서 보는 것처럼 원래 위치보다 조금 더 나아가서 미분 값을 취하는게 약간 더 정확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1286" t="57279" r="73823" b="15313"/>
          <a:stretch/>
        </p:blipFill>
        <p:spPr>
          <a:xfrm>
            <a:off x="1413940" y="2823774"/>
            <a:ext cx="186483" cy="2523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611" y="3832293"/>
            <a:ext cx="6043111" cy="28687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72790" t="9217" r="6013" b="58608"/>
          <a:stretch/>
        </p:blipFill>
        <p:spPr>
          <a:xfrm>
            <a:off x="4833481" y="2823774"/>
            <a:ext cx="749548" cy="2747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97" y="1510606"/>
            <a:ext cx="41814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59840"/>
            <a:ext cx="12192000" cy="6899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0" y="67506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/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11.3.3 </a:t>
            </a:r>
            <a:r>
              <a:rPr lang="en-US" altLang="ko-KR" sz="32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AdaGrad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814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 </a:t>
            </a:r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1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심층신경망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훈련하기</a:t>
            </a: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8969" y="1440601"/>
            <a:ext cx="9568631" cy="46474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경사하강법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전역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최적점으로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바로 가지 않고 가장 가파른 경사를 따라 가다가 골짜기에서 느리게 이동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전역최적점쪽으로 방향을 잡으면 더 좋을 것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en-US" altLang="ko-KR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AdaGrad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알고리즘은 가장 가파른 차원을 따라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그레이언트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벡터의 스케일을 감소시켜 이 문제를 해결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그레이디언트의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제곱을 벡터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누적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경사하강법과 동일하게 진행되지만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차이점은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그레이디언트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벡터를              로 나누어 스케일을 조정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모든       에 대해서                                                   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적용하는 것과 동일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AdaGrad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학습률은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감소시키지만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적응적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학습률이라고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부름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간단한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 방정식 문제는 잘 작동하지만 </a:t>
            </a:r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신경망 훈련 시 일찍 멈추는 경우가 종종 있음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5743"/>
          <a:stretch/>
        </p:blipFill>
        <p:spPr>
          <a:xfrm>
            <a:off x="438969" y="1574274"/>
            <a:ext cx="3740317" cy="8685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768" y="4583722"/>
            <a:ext cx="5630332" cy="22137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8619" t="49804"/>
          <a:stretch/>
        </p:blipFill>
        <p:spPr>
          <a:xfrm>
            <a:off x="6620932" y="3761762"/>
            <a:ext cx="604975" cy="349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341" y="4161569"/>
            <a:ext cx="2633662" cy="38056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r="90823"/>
          <a:stretch/>
        </p:blipFill>
        <p:spPr>
          <a:xfrm>
            <a:off x="998675" y="4161569"/>
            <a:ext cx="241692" cy="3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1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59840"/>
            <a:ext cx="12192000" cy="6899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0" y="67506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/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11.3.4 </a:t>
            </a:r>
            <a:r>
              <a:rPr lang="en-US" altLang="ko-KR" sz="32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RMSProp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814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 </a:t>
            </a:r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1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심층신경망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훈련하기</a:t>
            </a: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5603" y="2101001"/>
            <a:ext cx="9568631" cy="24314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AdaGrad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너무 빨리 느려져서 전역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최적점에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수렴하지 못하는 위험이 있음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en-US" altLang="ko-KR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RMSProp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알고리즘은 </a:t>
            </a:r>
            <a:r>
              <a:rPr lang="ko-KR" altLang="en-US" sz="1600" b="1" dirty="0" smtClean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가장 최근 반복에서 비롯된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그레이디언트만</a:t>
            </a:r>
            <a:r>
              <a:rPr lang="ko-KR" altLang="en-US" sz="1600" b="1" dirty="0" smtClean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누적함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으로써 이 문제를 해결했음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감쇠율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는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0.9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 설정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sz="1600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7" y="2199816"/>
            <a:ext cx="3933295" cy="84111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44261" t="8367" r="50097" b="54407"/>
          <a:stretch/>
        </p:blipFill>
        <p:spPr>
          <a:xfrm>
            <a:off x="1363342" y="3950615"/>
            <a:ext cx="154275" cy="28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" y="4644204"/>
            <a:ext cx="9185275" cy="5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59840"/>
            <a:ext cx="12192000" cy="6899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0" y="67506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/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11.3.5 Adam </a:t>
            </a:r>
            <a:r>
              <a:rPr lang="ko-KR" altLang="en-US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최적화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814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 </a:t>
            </a:r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1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심층신경망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훈련하기</a:t>
            </a: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3270" y="2569324"/>
            <a:ext cx="11499030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b="1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적응적 모멘트 추정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en-US" altLang="ko-KR" sz="1600" b="1" dirty="0" smtClean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Ada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ptive </a:t>
            </a:r>
            <a:r>
              <a:rPr lang="en-US" altLang="ko-KR" sz="1600" b="1" dirty="0" smtClean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m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oment estimation)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의미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[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모멘텀 최적화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+ </a:t>
            </a:r>
            <a:r>
              <a:rPr lang="en-US" altLang="ko-KR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RMSProp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</a:t>
            </a:r>
          </a:p>
          <a:p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모멘텀 최적화처럼 지난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그레이디언트의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지수감소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평균을 따르고 </a:t>
            </a:r>
            <a:r>
              <a:rPr lang="en-US" altLang="ko-KR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RMSProp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처럼 지난 </a:t>
            </a:r>
            <a:r>
              <a:rPr lang="ko-KR" altLang="en-US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그레이디언트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제곱의 지수 감소된 평균을 따름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3,4 : m, s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0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초기화되기 때문에 훈련 초기에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0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치우칠 것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단계를 통해서 </a:t>
            </a:r>
            <a:r>
              <a:rPr lang="en-US" altLang="ko-KR" sz="16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m,s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값이 증폭됨</a:t>
            </a:r>
            <a:r>
              <a:rPr lang="en-US" altLang="ko-KR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620747"/>
            <a:ext cx="3809472" cy="257871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2300" y="1620747"/>
            <a:ext cx="3771900" cy="343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2300" y="2036657"/>
            <a:ext cx="3771900" cy="343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300" y="3834161"/>
            <a:ext cx="3771900" cy="343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1" y="6063339"/>
            <a:ext cx="10990580" cy="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59840"/>
            <a:ext cx="12192000" cy="6899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0" y="67506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/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11.3.6 </a:t>
            </a:r>
            <a:r>
              <a:rPr lang="ko-KR" altLang="en-US" sz="3200" b="1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학습률</a:t>
            </a:r>
            <a:r>
              <a:rPr lang="ko-KR" altLang="en-US" sz="32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스케줄링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814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11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 </a:t>
            </a:r>
            <a:r>
              <a:rPr lang="en-US" altLang="ko-KR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1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심층신경망</a:t>
            </a:r>
            <a:r>
              <a:rPr lang="ko-KR" altLang="en-US" sz="11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훈련하기</a:t>
            </a: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" y="1673295"/>
            <a:ext cx="6568440" cy="2473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7460" y="4566920"/>
            <a:ext cx="778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일정한 </a:t>
            </a:r>
            <a:r>
              <a:rPr lang="ko-KR" altLang="en-US" dirty="0" err="1" smtClean="0"/>
              <a:t>학습률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큰 </a:t>
            </a:r>
            <a:r>
              <a:rPr lang="ko-KR" altLang="en-US" dirty="0" err="1" smtClean="0"/>
              <a:t>학습률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작은 </a:t>
            </a:r>
            <a:r>
              <a:rPr lang="ko-KR" altLang="en-US" dirty="0" err="1" smtClean="0">
                <a:sym typeface="Wingdings" panose="05000000000000000000" pitchFamily="2" charset="2"/>
              </a:rPr>
              <a:t>학습률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8260" y="5171765"/>
            <a:ext cx="511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거듭제곱 기반 스케줄링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지수기반</a:t>
            </a:r>
            <a:r>
              <a:rPr lang="ko-KR" altLang="en-US" dirty="0" smtClean="0"/>
              <a:t> 스케줄링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구간별 고정 스케줄링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성능 기반 스케줄링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1</a:t>
            </a:r>
            <a:r>
              <a:rPr lang="ko-KR" altLang="en-US" dirty="0" smtClean="0"/>
              <a:t>사이클 스케줄링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80" y="5246961"/>
            <a:ext cx="4753292" cy="1816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56" y="5534291"/>
            <a:ext cx="2954443" cy="4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9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430</Words>
  <Application>Microsoft Office PowerPoint</Application>
  <PresentationFormat>와이드스크린</PresentationFormat>
  <Paragraphs>114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한컴산뜻돋움</vt:lpstr>
      <vt:lpstr>함초롬돋움</vt:lpstr>
      <vt:lpstr>Arial</vt:lpstr>
      <vt:lpstr>Wingdings</vt:lpstr>
      <vt:lpstr>Office 테마</vt:lpstr>
      <vt:lpstr>11장 심층신경망 훈련하기  11.3 고속 옵티마이져</vt:lpstr>
      <vt:lpstr>11.3 고속 옵티마이저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JUHYUN</dc:creator>
  <cp:lastModifiedBy>krict</cp:lastModifiedBy>
  <cp:revision>75</cp:revision>
  <dcterms:created xsi:type="dcterms:W3CDTF">2022-05-18T04:38:56Z</dcterms:created>
  <dcterms:modified xsi:type="dcterms:W3CDTF">2022-07-13T03:47:18Z</dcterms:modified>
</cp:coreProperties>
</file>